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bookmarkIdSeed="4">
  <p:sldMasterIdLst>
    <p:sldMasterId id="2147483648" r:id="rId1"/>
  </p:sldMasterIdLst>
  <p:notesMasterIdLst>
    <p:notesMasterId r:id="rId24"/>
  </p:notesMasterIdLst>
  <p:sldIdLst>
    <p:sldId id="258" r:id="rId2"/>
    <p:sldId id="256" r:id="rId3"/>
    <p:sldId id="337" r:id="rId4"/>
    <p:sldId id="338" r:id="rId5"/>
    <p:sldId id="339" r:id="rId6"/>
    <p:sldId id="340" r:id="rId7"/>
    <p:sldId id="341" r:id="rId8"/>
    <p:sldId id="342" r:id="rId9"/>
    <p:sldId id="343" r:id="rId10"/>
    <p:sldId id="344" r:id="rId11"/>
    <p:sldId id="345" r:id="rId12"/>
    <p:sldId id="346" r:id="rId13"/>
    <p:sldId id="347" r:id="rId14"/>
    <p:sldId id="348" r:id="rId15"/>
    <p:sldId id="349" r:id="rId16"/>
    <p:sldId id="350" r:id="rId17"/>
    <p:sldId id="351" r:id="rId18"/>
    <p:sldId id="352" r:id="rId19"/>
    <p:sldId id="353" r:id="rId20"/>
    <p:sldId id="354" r:id="rId21"/>
    <p:sldId id="355" r:id="rId22"/>
    <p:sldId id="356" r:id="rId23"/>
  </p:sldIdLst>
  <p:sldSz cx="9144000" cy="6858000" type="screen4x3"/>
  <p:notesSz cx="7010400" cy="9296400"/>
  <p:embeddedFontLst>
    <p:embeddedFont>
      <p:font typeface="ArgosContour" panose="020B0604020202020204" charset="0"/>
      <p:regular r:id="rId25"/>
    </p:embeddedFont>
    <p:embeddedFont>
      <p:font typeface="Bookman Old Style" panose="02050604050505020204" pitchFamily="18" charset="0"/>
      <p:regular r:id="rId26"/>
      <p:bold r:id="rId27"/>
      <p:italic r:id="rId28"/>
      <p:boldItalic r:id="rId29"/>
    </p:embeddedFont>
    <p:embeddedFont>
      <p:font typeface="Cooper Black" panose="0208090404030B020404" pitchFamily="18" charset="0"/>
      <p:regular r:id="rId30"/>
    </p:embeddedFont>
    <p:embeddedFont>
      <p:font typeface="Tahoma" panose="020B0604030504040204" pitchFamily="34" charset="0"/>
      <p:regular r:id="rId31"/>
      <p:bold r:id="rId32"/>
    </p:embeddedFont>
    <p:embeddedFont>
      <p:font typeface="Trebuchet MS" panose="020B0603020202020204" pitchFamily="34" charset="0"/>
      <p:regular r:id="rId33"/>
      <p:bold r:id="rId34"/>
      <p:italic r:id="rId35"/>
      <p:boldItalic r:id="rId36"/>
    </p:embeddedFont>
  </p:embeddedFont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99"/>
    <a:srgbClr val="3333FF"/>
    <a:srgbClr val="006600"/>
    <a:srgbClr val="0000CC"/>
    <a:srgbClr val="255997"/>
    <a:srgbClr val="3072C2"/>
    <a:srgbClr val="85A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042" autoAdjust="0"/>
    <p:restoredTop sz="92308" autoAdjust="0"/>
  </p:normalViewPr>
  <p:slideViewPr>
    <p:cSldViewPr showGuides="1">
      <p:cViewPr varScale="1">
        <p:scale>
          <a:sx n="256" d="100"/>
          <a:sy n="256" d="100"/>
        </p:scale>
        <p:origin x="3570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font" Target="fonts/font10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font" Target="fonts/font9.fntdata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font" Target="fonts/font8.fntdata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4.fntdata"/><Relationship Id="rId36" Type="http://schemas.openxmlformats.org/officeDocument/2006/relationships/font" Target="fonts/font1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font" Target="fonts/font6.fntdata"/><Relationship Id="rId35" Type="http://schemas.openxmlformats.org/officeDocument/2006/relationships/font" Target="fonts/font11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8AE7724-F89D-434E-875D-CE2B3B36F62C}" type="datetimeFigureOut">
              <a:rPr lang="en-US" smtClean="0"/>
              <a:pPr/>
              <a:t>2/12/2025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A791749-5BC2-43B7-B2AD-DDDAC45E0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1279525"/>
            <a:ext cx="7773987" cy="5027613"/>
          </a:xfrm>
        </p:spPr>
        <p:txBody>
          <a:bodyPr/>
          <a:lstStyle>
            <a:lvl1pPr>
              <a:defRPr sz="2400" b="0"/>
            </a:lvl1pPr>
            <a:lvl2pPr marL="168275" lvl="1" indent="339725" algn="l">
              <a:defRPr sz="2200"/>
            </a:lvl2pPr>
            <a:lvl3pPr marL="906463" lvl="2" indent="-284163">
              <a:defRPr sz="2200"/>
            </a:lvl3pPr>
            <a:lvl4pPr marL="1477963" lvl="3" indent="-457200">
              <a:defRPr/>
            </a:lvl4pPr>
            <a:lvl5pPr marL="2049463" lvl="4" indent="-457200">
              <a:defRPr/>
            </a:lvl5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1F2048-3D42-407A-9D28-C83CBC387D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6CDE35-B606-46E7-B573-8D32A650BC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47688"/>
            <a:ext cx="1943100" cy="5759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47688"/>
            <a:ext cx="5676900" cy="5759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ECE27E-C1DD-47DD-8654-BD4CC06692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F92636-9D43-48C2-9413-C1B4AECB7D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F7CAC6-6D5F-4690-8F3F-253CE573C9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79525"/>
            <a:ext cx="3810000" cy="5027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9525"/>
            <a:ext cx="3810000" cy="5027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DED69-2848-454A-A3E5-CA18CCA62A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0474DC-4236-4098-A9FD-F54F53D0CA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C5AEBF-944A-4F68-9707-0F0B9747D7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6272D9-EC81-4C08-AA85-7246CFBD00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B3E24-8372-419E-A57C-424937A783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63DB0-0B75-4BD8-9C8C-8CA2940363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50000">
              <a:srgbClr val="00007A"/>
            </a:gs>
            <a:gs pos="100000">
              <a:srgbClr val="0000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7688"/>
            <a:ext cx="7772400" cy="593725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79525"/>
            <a:ext cx="7772400" cy="502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976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762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76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fld id="{ADD9027C-462F-4D67-AD24-58FA963681B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edg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9pPr>
    </p:titleStyle>
    <p:body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114300" algn="ct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n-lt"/>
        </a:defRPr>
      </a:lvl2pPr>
      <a:lvl3pPr marL="396875" indent="-168275" algn="l" rtl="0" eaLnBrk="1" fontAlgn="base" hangingPunct="1">
        <a:spcBef>
          <a:spcPct val="0"/>
        </a:spcBef>
        <a:spcAft>
          <a:spcPct val="0"/>
        </a:spcAft>
        <a:buChar char="•"/>
        <a:defRPr sz="2400" b="1" i="1">
          <a:solidFill>
            <a:schemeClr val="bg1"/>
          </a:solidFill>
          <a:latin typeface="+mn-lt"/>
        </a:defRPr>
      </a:lvl3pPr>
      <a:lvl4pPr marL="744538" indent="-233363" algn="l" rtl="0" eaLnBrk="1" fontAlgn="base" hangingPunct="1">
        <a:spcBef>
          <a:spcPct val="0"/>
        </a:spcBef>
        <a:spcAft>
          <a:spcPct val="0"/>
        </a:spcAft>
        <a:buChar char="–"/>
        <a:defRPr sz="2200">
          <a:solidFill>
            <a:schemeClr val="bg1"/>
          </a:solidFill>
          <a:latin typeface="+mn-lt"/>
        </a:defRPr>
      </a:lvl4pPr>
      <a:lvl5pPr marL="10890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5pPr>
      <a:lvl6pPr marL="15462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6pPr>
      <a:lvl7pPr marL="20034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7pPr>
      <a:lvl8pPr marL="24606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8pPr>
      <a:lvl9pPr marL="29178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your+nose+is+like+a+tower%2C+your+legs+like+cedar+trees&amp;sca_esv=e3abae3abb6437a0&amp;rlz=1C1GCEU_en&amp;udm=7&amp;biw=982&amp;bih=1623&amp;ei=EpN0Z5ndEPTD0PEP2fPd-Ac&amp;ved=0ahUKEwiZrobJqNOKAxX0ITQIHdl5F38Q4dUDCA8&amp;uact=5&amp;oq=your+nose+is+like+a+tower%2C+your+legs+like+cedar+trees&amp;gs_lp=EhZnd3Mtd2l6LW1vZGVsZXNzLXZpZGVvIjV5b3VyIG5vc2UgaXMgbGlrZSBhIHRvd2VyLCB5b3VyIGxlZ3MgbGlrZSBjZWRhciB0cmVlczIFECEYoAEyBRAhGKABMgUQIRirAki1TVDnClieTHAEeAGQAQCYAZkBoAGlH6oBBDEuMzO4AQPIAQD4AQGYAiGgArkbwgIKEAAYsAMY1gQYR8ICBhAAGBYYHsICCBAAGIAEGKIEwgIFEAAY7wXCAgsQABiABBiGAxiKBZgDAIgGAZAGBpIHBDQuMjmgB4OfAQ&amp;sclient=gws-wiz-modeless-video#fpstate=ive&amp;vld=cid:f975e52c,vid:wgJcwQ9spRg,st:0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67E058A-BE83-4555-A4E2-607B76F51D22}"/>
              </a:ext>
            </a:extLst>
          </p:cNvPr>
          <p:cNvSpPr txBox="1"/>
          <p:nvPr/>
        </p:nvSpPr>
        <p:spPr>
          <a:xfrm>
            <a:off x="3124200" y="1317279"/>
            <a:ext cx="5410198" cy="2308324"/>
          </a:xfrm>
          <a:prstGeom prst="rect">
            <a:avLst/>
          </a:prstGeom>
          <a:gradFill flip="none" rotWithShape="1">
            <a:gsLst>
              <a:gs pos="0">
                <a:srgbClr val="000099"/>
              </a:gs>
              <a:gs pos="74000">
                <a:srgbClr val="3333FF"/>
              </a:gs>
              <a:gs pos="100000">
                <a:srgbClr val="0000CC"/>
              </a:gs>
            </a:gsLst>
            <a:path path="rect">
              <a:fillToRect l="100000" t="100000"/>
            </a:path>
            <a:tileRect r="-100000" b="-100000"/>
          </a:gradFill>
          <a:ln w="41275" cmpd="thickThin">
            <a:solidFill>
              <a:schemeClr val="tx2"/>
            </a:solidFill>
          </a:ln>
          <a:effectLst>
            <a:outerShdw blurRad="165100" dist="254000" dir="2700000" algn="tl" rotWithShape="0">
              <a:schemeClr val="accent1">
                <a:lumMod val="10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 w="196850" h="190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ArgosContour" pitchFamily="2" charset="0"/>
              </a:rPr>
              <a:t>Marriage, dating, and courting</a:t>
            </a:r>
          </a:p>
          <a:p>
            <a:pPr algn="ctr"/>
            <a:r>
              <a:rPr lang="en-US" sz="4800" dirty="0">
                <a:latin typeface="ArgosContour" pitchFamily="2" charset="0"/>
              </a:rPr>
              <a:t>Part #1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4C6D89-19F9-D24A-C61A-F4529FFE287F}"/>
              </a:ext>
            </a:extLst>
          </p:cNvPr>
          <p:cNvSpPr txBox="1"/>
          <p:nvPr/>
        </p:nvSpPr>
        <p:spPr>
          <a:xfrm>
            <a:off x="228600" y="157166"/>
            <a:ext cx="838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An introduction to Dating, Courting, and Marriage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ABAB82A-7294-A121-B2C4-B40FB7ED46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371600"/>
            <a:ext cx="1905266" cy="327705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B89C1B5-FCA4-E13D-97AA-FF9F6E43DCC5}"/>
              </a:ext>
            </a:extLst>
          </p:cNvPr>
          <p:cNvSpPr txBox="1"/>
          <p:nvPr/>
        </p:nvSpPr>
        <p:spPr>
          <a:xfrm>
            <a:off x="3124200" y="587913"/>
            <a:ext cx="312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God’s Way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DEAD68-86D5-A4CE-6833-B4AE2A0A9C34}"/>
              </a:ext>
            </a:extLst>
          </p:cNvPr>
          <p:cNvSpPr txBox="1"/>
          <p:nvPr/>
        </p:nvSpPr>
        <p:spPr>
          <a:xfrm>
            <a:off x="1447800" y="4808884"/>
            <a:ext cx="7315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Erratic behavior of the female origin means the root of the problem is something unexpected.</a:t>
            </a:r>
          </a:p>
          <a:p>
            <a:pPr algn="ctr"/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Find out what the problem actually is – gently.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1FF00D-DA6C-53E4-F4AB-160D4BC473A6}"/>
              </a:ext>
            </a:extLst>
          </p:cNvPr>
          <p:cNvSpPr txBox="1"/>
          <p:nvPr/>
        </p:nvSpPr>
        <p:spPr>
          <a:xfrm>
            <a:off x="2667000" y="5953050"/>
            <a:ext cx="5354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Women are designed to adapt to men. </a:t>
            </a:r>
          </a:p>
        </p:txBody>
      </p:sp>
    </p:spTree>
    <p:extLst>
      <p:ext uri="{BB962C8B-B14F-4D97-AF65-F5344CB8AC3E}">
        <p14:creationId xmlns:p14="http://schemas.microsoft.com/office/powerpoint/2010/main" val="1510978630"/>
      </p:ext>
    </p:extLst>
  </p:cSld>
  <p:clrMapOvr>
    <a:masterClrMapping/>
  </p:clrMapOvr>
  <p:transition spd="slow"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CBBCE6-4616-2DCF-84AF-790967F8B6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70BF87C-C487-6808-D463-6EDFE979CDCB}"/>
              </a:ext>
            </a:extLst>
          </p:cNvPr>
          <p:cNvSpPr txBox="1"/>
          <p:nvPr/>
        </p:nvSpPr>
        <p:spPr>
          <a:xfrm>
            <a:off x="1066800" y="90997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An introduction to Dating, Courting, Marriage and Women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3871F6-CB11-EDB1-CF5E-7919F6013D49}"/>
              </a:ext>
            </a:extLst>
          </p:cNvPr>
          <p:cNvSpPr txBox="1"/>
          <p:nvPr/>
        </p:nvSpPr>
        <p:spPr>
          <a:xfrm>
            <a:off x="1066800" y="485752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The Strange Woman: Proverbs 7:16-20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3D1E34-0F03-5BB7-A3CF-E39D5DA9260D}"/>
              </a:ext>
            </a:extLst>
          </p:cNvPr>
          <p:cNvSpPr txBox="1"/>
          <p:nvPr/>
        </p:nvSpPr>
        <p:spPr>
          <a:xfrm>
            <a:off x="457200" y="2743200"/>
            <a:ext cx="81534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/>
            <a:r>
              <a:rPr lang="en-US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21 With her much fair speech she caused him to yield, with the flattering of her lips she forced him.</a:t>
            </a:r>
            <a:endParaRPr lang="en-US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22 He </a:t>
            </a:r>
            <a:r>
              <a:rPr lang="en-US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goeth</a:t>
            </a:r>
            <a:r>
              <a:rPr lang="en-US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after her straightway, as an ox </a:t>
            </a:r>
            <a:r>
              <a:rPr lang="en-US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goeth</a:t>
            </a:r>
            <a:r>
              <a:rPr lang="en-US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to the slaughter, or as a fool to the correction of the stocks;</a:t>
            </a:r>
            <a:endParaRPr lang="en-US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23 Till a dart strike through his liver; as a bird </a:t>
            </a:r>
            <a:r>
              <a:rPr lang="en-US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hasteth</a:t>
            </a:r>
            <a:r>
              <a:rPr lang="en-US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to the snare, and </a:t>
            </a:r>
            <a:r>
              <a:rPr lang="en-US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knoweth</a:t>
            </a:r>
            <a:r>
              <a:rPr lang="en-US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not that it is for his life.</a:t>
            </a:r>
            <a:endParaRPr lang="en-US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B02415-0062-D7AF-2C83-7BCA9D8B114D}"/>
              </a:ext>
            </a:extLst>
          </p:cNvPr>
          <p:cNvSpPr txBox="1"/>
          <p:nvPr/>
        </p:nvSpPr>
        <p:spPr>
          <a:xfrm>
            <a:off x="2209800" y="984953"/>
            <a:ext cx="4572000" cy="9712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Don’t be an ox or a fool – plan ahead, because if you wait, you’ll make the wrong choice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86AC518-CA08-B19F-73DB-EB9E9033B6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151660"/>
            <a:ext cx="1158875" cy="1061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 descr="Ox | Animal Database | Fandom">
            <a:extLst>
              <a:ext uri="{FF2B5EF4-FFF2-40B4-BE49-F238E27FC236}">
                <a16:creationId xmlns:a16="http://schemas.microsoft.com/office/drawing/2014/main" id="{F2FE2A24-D3EA-D5CB-35A1-FD4F9A1E011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927" y="1151660"/>
            <a:ext cx="1597025" cy="10610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217841"/>
      </p:ext>
    </p:extLst>
  </p:cSld>
  <p:clrMapOvr>
    <a:masterClrMapping/>
  </p:clrMapOvr>
  <p:transition spd="slow"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063E51-4ECA-B9DD-D541-E68B3A8D6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866AE37-4C2A-D209-0F36-C5096ECAAD5F}"/>
              </a:ext>
            </a:extLst>
          </p:cNvPr>
          <p:cNvSpPr txBox="1"/>
          <p:nvPr/>
        </p:nvSpPr>
        <p:spPr>
          <a:xfrm>
            <a:off x="1066800" y="90997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An introduction to Dating, Courting, Marriage and Women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0382DB-AB5F-D5F1-2BD4-24395F8FD784}"/>
              </a:ext>
            </a:extLst>
          </p:cNvPr>
          <p:cNvSpPr txBox="1"/>
          <p:nvPr/>
        </p:nvSpPr>
        <p:spPr>
          <a:xfrm>
            <a:off x="1066800" y="474606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A proverbs 31:10-15 Wife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40E33C-B22E-9D68-5C5E-D3EC2F5C35DF}"/>
              </a:ext>
            </a:extLst>
          </p:cNvPr>
          <p:cNvSpPr txBox="1"/>
          <p:nvPr/>
        </p:nvSpPr>
        <p:spPr>
          <a:xfrm>
            <a:off x="304800" y="2971800"/>
            <a:ext cx="8153400" cy="32521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/>
            <a:r>
              <a:rPr lang="en-US" sz="2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10 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Who can find a virtuous woman? for her price is far above rubies.</a:t>
            </a:r>
            <a:endParaRPr lang="en-US" sz="2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2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11 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heart of her husband doth safely trust in her, so that he shall have no need of spoil.</a:t>
            </a:r>
            <a:endParaRPr lang="en-US" sz="2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2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12 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She will do him good and not evil all the days of her life.</a:t>
            </a:r>
            <a:endParaRPr lang="en-US" sz="2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2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13 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She </a:t>
            </a:r>
            <a:r>
              <a:rPr lang="en-US" sz="28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seeketh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wool, and flax, and worketh willingly with her hands.</a:t>
            </a:r>
            <a:endParaRPr lang="en-US" sz="2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2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14 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She is like the merchants' ships; she bringeth her food from afar.</a:t>
            </a:r>
            <a:endParaRPr lang="en-US" sz="2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2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15 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She </a:t>
            </a:r>
            <a:r>
              <a:rPr lang="en-US" sz="28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riseth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also while it is yet night, and giveth meat to her household, and a portion to her maidens.</a:t>
            </a:r>
            <a:endParaRPr lang="en-US" sz="2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0A123E-9C8B-DC90-B45E-8869E02CDE72}"/>
              </a:ext>
            </a:extLst>
          </p:cNvPr>
          <p:cNvSpPr txBox="1"/>
          <p:nvPr/>
        </p:nvSpPr>
        <p:spPr>
          <a:xfrm>
            <a:off x="2209800" y="984953"/>
            <a:ext cx="4572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/>
            <a:r>
              <a:rPr lang="en-US" sz="1800" kern="100" baseline="300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Her value is far above rubies</a:t>
            </a:r>
            <a:endParaRPr lang="en-US" sz="1800" kern="100" dirty="0">
              <a:solidFill>
                <a:schemeClr val="accent1">
                  <a:lumMod val="7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/>
            <a:r>
              <a:rPr lang="en-US" sz="1800" kern="100" baseline="300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She is trustworthy</a:t>
            </a:r>
            <a:endParaRPr lang="en-US" sz="1800" kern="100" dirty="0">
              <a:solidFill>
                <a:schemeClr val="accent1">
                  <a:lumMod val="7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/>
            <a:r>
              <a:rPr lang="en-US" sz="1800" kern="100" baseline="300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She works with her hands</a:t>
            </a:r>
            <a:endParaRPr lang="en-US" sz="1800" kern="100" dirty="0">
              <a:solidFill>
                <a:schemeClr val="accent1">
                  <a:lumMod val="7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/>
            <a:r>
              <a:rPr lang="en-US" sz="1800" kern="100" baseline="300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She brings food from afar</a:t>
            </a:r>
            <a:endParaRPr lang="en-US" sz="1800" kern="100" dirty="0">
              <a:solidFill>
                <a:schemeClr val="accent1">
                  <a:lumMod val="7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/>
            <a:r>
              <a:rPr lang="en-US" sz="1800" kern="100" baseline="300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She gets up before dawn to minister to her house</a:t>
            </a:r>
            <a:endParaRPr lang="en-US" sz="1800" kern="100" dirty="0">
              <a:solidFill>
                <a:schemeClr val="accent1">
                  <a:lumMod val="7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912CDCE-7A21-2675-D488-6ED1E3F2EC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770" y="735476"/>
            <a:ext cx="2403312" cy="15505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80724274"/>
      </p:ext>
    </p:extLst>
  </p:cSld>
  <p:clrMapOvr>
    <a:masterClrMapping/>
  </p:clrMapOvr>
  <p:transition spd="slow"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299C7-4CE2-A135-8F06-89607989FD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69721A4-FF2D-6D6D-231C-D1086C2CEDFF}"/>
              </a:ext>
            </a:extLst>
          </p:cNvPr>
          <p:cNvSpPr txBox="1"/>
          <p:nvPr/>
        </p:nvSpPr>
        <p:spPr>
          <a:xfrm>
            <a:off x="1066800" y="90997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An introduction to Dating, Courting, Marriage and Women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8F87F73-6FD6-AD8C-29D6-84FB0702D638}"/>
              </a:ext>
            </a:extLst>
          </p:cNvPr>
          <p:cNvSpPr txBox="1"/>
          <p:nvPr/>
        </p:nvSpPr>
        <p:spPr>
          <a:xfrm>
            <a:off x="1066800" y="474606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A proverbs 31:16-20 Wife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90049C-70B2-1B57-53D5-BECD3B1515FD}"/>
              </a:ext>
            </a:extLst>
          </p:cNvPr>
          <p:cNvSpPr txBox="1"/>
          <p:nvPr/>
        </p:nvSpPr>
        <p:spPr>
          <a:xfrm>
            <a:off x="304800" y="2892747"/>
            <a:ext cx="815340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/>
            <a:r>
              <a:rPr lang="en-US" sz="2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16 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She </a:t>
            </a:r>
            <a:r>
              <a:rPr lang="en-US" sz="28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considereth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 field, and </a:t>
            </a:r>
            <a:r>
              <a:rPr lang="en-US" sz="28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buyeth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it: with the fruit of her hands she </a:t>
            </a:r>
            <a:r>
              <a:rPr lang="en-US" sz="28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planteth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 vineyard.</a:t>
            </a:r>
            <a:endParaRPr lang="en-US" sz="2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2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17 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She </a:t>
            </a:r>
            <a:r>
              <a:rPr lang="en-US" sz="28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girdeth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her loins with strength, and </a:t>
            </a:r>
            <a:r>
              <a:rPr lang="en-US" sz="28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strengtheneth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her arms.</a:t>
            </a:r>
            <a:endParaRPr lang="en-US" sz="2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2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18 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She </a:t>
            </a:r>
            <a:r>
              <a:rPr lang="en-US" sz="28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perceiveth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that her merchandise is good: her candle </a:t>
            </a:r>
            <a:r>
              <a:rPr lang="en-US" sz="28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goeth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not out by night.</a:t>
            </a:r>
            <a:endParaRPr lang="en-US" sz="2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2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19 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She </a:t>
            </a:r>
            <a:r>
              <a:rPr lang="en-US" sz="28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layeth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her hands to the spindle, and her hands hold the distaff.</a:t>
            </a:r>
            <a:endParaRPr lang="en-US" sz="2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2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20 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She </a:t>
            </a:r>
            <a:r>
              <a:rPr lang="en-US" sz="28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stretcheth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out her hand to the poor; yea, she </a:t>
            </a:r>
            <a:r>
              <a:rPr lang="en-US" sz="28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reacheth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forth her hands to the needy.</a:t>
            </a:r>
            <a:endParaRPr lang="en-US" sz="2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900AB0-68EB-EFEB-374E-7A22FC6EF062}"/>
              </a:ext>
            </a:extLst>
          </p:cNvPr>
          <p:cNvSpPr txBox="1"/>
          <p:nvPr/>
        </p:nvSpPr>
        <p:spPr>
          <a:xfrm>
            <a:off x="1371600" y="1219200"/>
            <a:ext cx="6172200" cy="11182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/>
            <a:r>
              <a:rPr lang="en-US" sz="4000" b="1" kern="100" baseline="300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She is wise in the affairs of life and prepares for the future</a:t>
            </a:r>
            <a:endParaRPr lang="en-US" sz="4000" kern="100" dirty="0">
              <a:solidFill>
                <a:schemeClr val="accent1">
                  <a:lumMod val="7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391952"/>
      </p:ext>
    </p:extLst>
  </p:cSld>
  <p:clrMapOvr>
    <a:masterClrMapping/>
  </p:clrMapOvr>
  <p:transition spd="slow"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F5F6E2-FDE3-ACF4-00B7-25579C66C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771DCBA-C8F7-7073-466B-80F774EE5A39}"/>
              </a:ext>
            </a:extLst>
          </p:cNvPr>
          <p:cNvSpPr txBox="1"/>
          <p:nvPr/>
        </p:nvSpPr>
        <p:spPr>
          <a:xfrm>
            <a:off x="1066800" y="90997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An introduction to Dating, Courting, Marriage and Women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046A5D-EF23-D641-FE2E-3671143DC449}"/>
              </a:ext>
            </a:extLst>
          </p:cNvPr>
          <p:cNvSpPr txBox="1"/>
          <p:nvPr/>
        </p:nvSpPr>
        <p:spPr>
          <a:xfrm>
            <a:off x="1066800" y="474606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A proverbs 31:21-25 Wife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5C7710-EB16-1E26-D4A2-0B548A1F1E50}"/>
              </a:ext>
            </a:extLst>
          </p:cNvPr>
          <p:cNvSpPr txBox="1"/>
          <p:nvPr/>
        </p:nvSpPr>
        <p:spPr>
          <a:xfrm>
            <a:off x="304800" y="2892747"/>
            <a:ext cx="8153400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/>
            <a:r>
              <a:rPr lang="en-US" sz="24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21 She is not afraid of the snow for her household: for all her household are clothed with scarlet.</a:t>
            </a:r>
            <a:endParaRPr lang="en-US" sz="24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24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22 She maketh herself coverings of tapestry; her clothing is silk and purple.</a:t>
            </a:r>
            <a:endParaRPr lang="en-US" sz="24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24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23 Her husband is known in the gates, when he </a:t>
            </a:r>
            <a:r>
              <a:rPr lang="en-US" sz="24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sitteth</a:t>
            </a:r>
            <a:r>
              <a:rPr lang="en-US" sz="24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among the elders of the land.</a:t>
            </a:r>
            <a:endParaRPr lang="en-US" sz="24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24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24 She maketh fine linen, and </a:t>
            </a:r>
            <a:r>
              <a:rPr lang="en-US" sz="24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selleth</a:t>
            </a:r>
            <a:r>
              <a:rPr lang="en-US" sz="24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it; and </a:t>
            </a:r>
            <a:r>
              <a:rPr lang="en-US" sz="24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delivereth</a:t>
            </a:r>
            <a:r>
              <a:rPr lang="en-US" sz="24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girdles unto the merchant.</a:t>
            </a:r>
            <a:endParaRPr lang="en-US" sz="24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24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25 Strength and </a:t>
            </a:r>
            <a:r>
              <a:rPr lang="en-US" sz="24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honour</a:t>
            </a:r>
            <a:r>
              <a:rPr lang="en-US" sz="24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are her clothing; and she shall rejoice in time to come.</a:t>
            </a:r>
            <a:endParaRPr lang="en-US" sz="24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EBBB17-6F71-F554-CDC9-E7B82B779E5C}"/>
              </a:ext>
            </a:extLst>
          </p:cNvPr>
          <p:cNvSpPr txBox="1"/>
          <p:nvPr/>
        </p:nvSpPr>
        <p:spPr>
          <a:xfrm>
            <a:off x="990600" y="1219200"/>
            <a:ext cx="6858000" cy="11182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/>
            <a:r>
              <a:rPr lang="en-US" sz="4000" b="1" kern="100" baseline="300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She run’s a business when not taking care of her family</a:t>
            </a:r>
            <a:endParaRPr lang="en-US" sz="4000" kern="100" dirty="0">
              <a:solidFill>
                <a:schemeClr val="accent1">
                  <a:lumMod val="7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453539"/>
      </p:ext>
    </p:extLst>
  </p:cSld>
  <p:clrMapOvr>
    <a:masterClrMapping/>
  </p:clrMapOvr>
  <p:transition spd="slow"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C41C40-22D2-57B9-7E31-01907CA954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EE8D49D-0F6C-4032-1DDF-4DF4CC025DF5}"/>
              </a:ext>
            </a:extLst>
          </p:cNvPr>
          <p:cNvSpPr txBox="1"/>
          <p:nvPr/>
        </p:nvSpPr>
        <p:spPr>
          <a:xfrm>
            <a:off x="1066800" y="90997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An introduction to Dating, Courting, Marriage and Women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D5EAEB-D846-4846-525C-FAA721C5380C}"/>
              </a:ext>
            </a:extLst>
          </p:cNvPr>
          <p:cNvSpPr txBox="1"/>
          <p:nvPr/>
        </p:nvSpPr>
        <p:spPr>
          <a:xfrm>
            <a:off x="1066800" y="474606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A proverbs 31:26-31 Wife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EA23A7-CDCA-3EDC-E9F4-60E019909975}"/>
              </a:ext>
            </a:extLst>
          </p:cNvPr>
          <p:cNvSpPr txBox="1"/>
          <p:nvPr/>
        </p:nvSpPr>
        <p:spPr>
          <a:xfrm>
            <a:off x="381000" y="2514600"/>
            <a:ext cx="8153400" cy="41139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/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26 She </a:t>
            </a:r>
            <a:r>
              <a:rPr lang="en-US" sz="28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openeth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her mouth with wisdom; and in her tongue is the law of kindness.</a:t>
            </a:r>
            <a:endParaRPr lang="en-US" sz="2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27 She </a:t>
            </a:r>
            <a:r>
              <a:rPr lang="en-US" sz="28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looketh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well to the ways of her household, and </a:t>
            </a:r>
            <a:r>
              <a:rPr lang="en-US" sz="28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eateth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not the bread of idleness.</a:t>
            </a:r>
            <a:endParaRPr lang="en-US" sz="2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28 Her children arise up, and call her blessed; her husband also, and he </a:t>
            </a:r>
            <a:r>
              <a:rPr lang="en-US" sz="28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praiseth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her.</a:t>
            </a:r>
            <a:endParaRPr lang="en-US" sz="2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29 Many daughters have done virtuously, but thou </a:t>
            </a:r>
            <a:r>
              <a:rPr lang="en-US" sz="28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excellest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them all.</a:t>
            </a:r>
            <a:endParaRPr lang="en-US" sz="2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30 </a:t>
            </a:r>
            <a:r>
              <a:rPr lang="en-US" sz="28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Favour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is deceitful, and beauty is vain: but a woman that </a:t>
            </a:r>
            <a:r>
              <a:rPr lang="en-US" sz="28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feareth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the Lord, she shall be praised.</a:t>
            </a:r>
            <a:endParaRPr lang="en-US" sz="2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31 Give her of the fruit of her hands; and let her own works praise her in the gates.</a:t>
            </a:r>
            <a:endParaRPr lang="en-US" sz="2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09E633-76D4-10A3-3E60-DD764CD0D1D1}"/>
              </a:ext>
            </a:extLst>
          </p:cNvPr>
          <p:cNvSpPr txBox="1"/>
          <p:nvPr/>
        </p:nvSpPr>
        <p:spPr>
          <a:xfrm>
            <a:off x="2057400" y="1104752"/>
            <a:ext cx="5410200" cy="11182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/>
            <a:r>
              <a:rPr lang="en-US" sz="4000" b="1" kern="100" baseline="300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She is not idle and her tongue is ruled by the law of kindness</a:t>
            </a:r>
            <a:endParaRPr lang="en-US" sz="4000" kern="100" dirty="0">
              <a:solidFill>
                <a:schemeClr val="accent1">
                  <a:lumMod val="7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782592"/>
      </p:ext>
    </p:extLst>
  </p:cSld>
  <p:clrMapOvr>
    <a:masterClrMapping/>
  </p:clrMapOvr>
  <p:transition spd="slow">
    <p:wedg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C58883-1733-148C-469B-23F3E4814D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8DF3DE0-70F8-7F0E-64EA-46C816B39B8A}"/>
              </a:ext>
            </a:extLst>
          </p:cNvPr>
          <p:cNvSpPr txBox="1"/>
          <p:nvPr/>
        </p:nvSpPr>
        <p:spPr>
          <a:xfrm>
            <a:off x="1066800" y="90997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An introduction to Dating, Courting, Marriage and Women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FB602B-7D2E-3BE4-1969-28A572A35F44}"/>
              </a:ext>
            </a:extLst>
          </p:cNvPr>
          <p:cNvSpPr txBox="1"/>
          <p:nvPr/>
        </p:nvSpPr>
        <p:spPr>
          <a:xfrm>
            <a:off x="1066800" y="474606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Song of Solomon 2:9-17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B9AB18-D26E-32CD-045C-B09F15204FBB}"/>
              </a:ext>
            </a:extLst>
          </p:cNvPr>
          <p:cNvSpPr txBox="1"/>
          <p:nvPr/>
        </p:nvSpPr>
        <p:spPr>
          <a:xfrm>
            <a:off x="381000" y="2232321"/>
            <a:ext cx="8153400" cy="41240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8 </a:t>
            </a:r>
            <a:r>
              <a:rPr lang="en-US" sz="16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voice of my beloved! behold, he cometh leaping upon the mountains, skipping upon the hills.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9 </a:t>
            </a:r>
            <a:r>
              <a:rPr lang="en-US" sz="16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My beloved is like a roe or a young hart: behold, he </a:t>
            </a:r>
            <a:r>
              <a:rPr lang="en-US" sz="1600" kern="1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standeth</a:t>
            </a:r>
            <a:r>
              <a:rPr lang="en-US" sz="16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behind our wall, he </a:t>
            </a:r>
            <a:r>
              <a:rPr lang="en-US" sz="1600" kern="1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looketh</a:t>
            </a:r>
            <a:r>
              <a:rPr lang="en-US" sz="16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forth at the windows, shewing himself through the lattice.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10 </a:t>
            </a:r>
            <a:r>
              <a:rPr lang="en-US" sz="16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My beloved </a:t>
            </a:r>
            <a:r>
              <a:rPr lang="en-US" sz="1600" kern="1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spake</a:t>
            </a:r>
            <a:r>
              <a:rPr lang="en-US" sz="16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and said unto me, Rise up, my love, my fair one, and come away.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11 </a:t>
            </a:r>
            <a:r>
              <a:rPr lang="en-US" sz="16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For, lo, the winter is past, the rain is over and gone;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12 </a:t>
            </a:r>
            <a:r>
              <a:rPr lang="en-US" sz="16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flowers appear on the earth; the time of the singing of birds is come, and the voice of the turtle is heard in our land;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13 </a:t>
            </a:r>
            <a:r>
              <a:rPr lang="en-US" sz="16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fig tree </a:t>
            </a:r>
            <a:r>
              <a:rPr lang="en-US" sz="1600" kern="1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putteth</a:t>
            </a:r>
            <a:r>
              <a:rPr lang="en-US" sz="16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forth her green figs, and the vines with the tender grape give a good smell. Arise, my love, my fair one, and come away.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14 </a:t>
            </a:r>
            <a:r>
              <a:rPr lang="en-US" sz="16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 my dove, that art in the clefts of the rock, in the secret places of the stairs, let me see thy countenance, let me hear thy voice; for sweet is thy voice, and thy countenance is comely.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AF3C02-8D3B-ECD4-98EB-F73D81519BD9}"/>
              </a:ext>
            </a:extLst>
          </p:cNvPr>
          <p:cNvSpPr txBox="1"/>
          <p:nvPr/>
        </p:nvSpPr>
        <p:spPr>
          <a:xfrm>
            <a:off x="2057400" y="1104752"/>
            <a:ext cx="5410200" cy="11182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/>
            <a:r>
              <a:rPr lang="en-US" sz="4000" b="1" kern="100" baseline="300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Come Away my Love</a:t>
            </a:r>
          </a:p>
          <a:p>
            <a:pPr marL="0" marR="0"/>
            <a:r>
              <a:rPr lang="en-US" sz="4000" b="1" kern="100" baseline="30000" dirty="0">
                <a:solidFill>
                  <a:schemeClr val="accent1">
                    <a:lumMod val="75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winters over</a:t>
            </a:r>
            <a:endParaRPr lang="en-US" sz="4000" kern="100" dirty="0">
              <a:solidFill>
                <a:schemeClr val="accent1">
                  <a:lumMod val="7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794415"/>
      </p:ext>
    </p:extLst>
  </p:cSld>
  <p:clrMapOvr>
    <a:masterClrMapping/>
  </p:clrMapOvr>
  <p:transition spd="slow">
    <p:wedg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EF839-A02F-F044-C28C-A024C7463E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FEF8D2C-9952-7962-19E1-2A02EC6E00F6}"/>
              </a:ext>
            </a:extLst>
          </p:cNvPr>
          <p:cNvSpPr txBox="1"/>
          <p:nvPr/>
        </p:nvSpPr>
        <p:spPr>
          <a:xfrm>
            <a:off x="1066800" y="90997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An introduction to Dating, Courting, Marriage and Women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DECF22-3F78-1DEB-794F-F7905230FEA6}"/>
              </a:ext>
            </a:extLst>
          </p:cNvPr>
          <p:cNvSpPr txBox="1"/>
          <p:nvPr/>
        </p:nvSpPr>
        <p:spPr>
          <a:xfrm>
            <a:off x="1066800" y="474606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How to talk and interact with your woman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412B67-F917-E800-1124-6D5F16961496}"/>
              </a:ext>
            </a:extLst>
          </p:cNvPr>
          <p:cNvSpPr txBox="1"/>
          <p:nvPr/>
        </p:nvSpPr>
        <p:spPr>
          <a:xfrm>
            <a:off x="381000" y="2514600"/>
            <a:ext cx="81534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/>
            <a:r>
              <a:rPr lang="en-US" sz="1800" kern="100" baseline="300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Make sure you have the poems you are going to recite fully memorized and can communicate the emotion</a:t>
            </a:r>
            <a:endParaRPr lang="en-US" sz="1800" kern="100" dirty="0">
              <a:solidFill>
                <a:schemeClr val="accent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1800" kern="100" baseline="300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Give her a nice decorated framed version of the poem that she will read again and again and again</a:t>
            </a:r>
            <a:endParaRPr lang="en-US" sz="1800" kern="100" dirty="0">
              <a:solidFill>
                <a:schemeClr val="accent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1800" kern="100" baseline="300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Nearly all women like gifts – but don’t give gifts too soon in the relationship</a:t>
            </a:r>
            <a:endParaRPr lang="en-US" sz="1800" kern="100" dirty="0">
              <a:solidFill>
                <a:schemeClr val="accent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1800" kern="100" baseline="300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Women want romance – otherwise you get into the dreaded friend group</a:t>
            </a:r>
            <a:endParaRPr lang="en-US" sz="1800" kern="100" dirty="0">
              <a:solidFill>
                <a:schemeClr val="accent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1800" kern="100" baseline="300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algn="l"/>
            <a:r>
              <a:rPr lang="en-US" sz="1800" b="1" kern="100" baseline="30000" dirty="0">
                <a:solidFill>
                  <a:schemeClr val="accent1">
                    <a:lumMod val="75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5 Love Languages – Find out what your woman’s love language is</a:t>
            </a:r>
            <a:endParaRPr lang="en-US" sz="1800" b="1" kern="100" dirty="0">
              <a:solidFill>
                <a:schemeClr val="accent1">
                  <a:lumMod val="7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1800" b="1" kern="100" baseline="300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Words of Affirmation </a:t>
            </a:r>
            <a:r>
              <a:rPr lang="en-US" sz="1800" kern="100" baseline="300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– Develop a nickname that fits just her</a:t>
            </a:r>
            <a:endParaRPr lang="en-US" sz="1800" kern="100" dirty="0">
              <a:solidFill>
                <a:schemeClr val="accent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1800" b="1" kern="100" baseline="300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Quality Time </a:t>
            </a:r>
            <a:r>
              <a:rPr lang="en-US" sz="1800" kern="100" baseline="300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– Time is the most valuable thing you can spend with her</a:t>
            </a:r>
            <a:endParaRPr lang="en-US" sz="1800" kern="100" dirty="0">
              <a:solidFill>
                <a:schemeClr val="accent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1800" b="1" kern="100" baseline="300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Receiving Gifts </a:t>
            </a:r>
            <a:r>
              <a:rPr lang="en-US" sz="1800" kern="100" baseline="300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– Women don’t just want gifts, they want thoughtful gifts that you really put your heart into</a:t>
            </a:r>
            <a:endParaRPr lang="en-US" sz="1800" kern="100" dirty="0">
              <a:solidFill>
                <a:schemeClr val="accent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1800" b="1" kern="100" baseline="300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Physical Touch </a:t>
            </a:r>
            <a:r>
              <a:rPr lang="en-US" sz="1800" kern="100" baseline="300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– Women need a mental connection in order to desire physical touch</a:t>
            </a:r>
            <a:endParaRPr lang="en-US" sz="1800" kern="100" dirty="0">
              <a:solidFill>
                <a:schemeClr val="accent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1800" b="1" kern="100" baseline="300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Acts of Service </a:t>
            </a:r>
            <a:r>
              <a:rPr lang="en-US" sz="1800" kern="100" baseline="300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– Take out the garbage, fix things for her, and bring her coffee</a:t>
            </a:r>
            <a:endParaRPr lang="en-US" sz="1800" kern="100" dirty="0">
              <a:solidFill>
                <a:schemeClr val="accent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8C13B4-C9B8-8AB3-6B61-1744D7827F69}"/>
              </a:ext>
            </a:extLst>
          </p:cNvPr>
          <p:cNvSpPr txBox="1"/>
          <p:nvPr/>
        </p:nvSpPr>
        <p:spPr>
          <a:xfrm>
            <a:off x="1371600" y="1104752"/>
            <a:ext cx="6096000" cy="11182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/>
            <a:r>
              <a:rPr lang="en-US" sz="4000" b="1" kern="100" baseline="300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Poetry / Flowers / Chocolate / Love Language / Love Notes</a:t>
            </a:r>
            <a:endParaRPr lang="en-US" sz="4000" kern="100" dirty="0">
              <a:solidFill>
                <a:schemeClr val="accent1">
                  <a:lumMod val="7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024835"/>
      </p:ext>
    </p:extLst>
  </p:cSld>
  <p:clrMapOvr>
    <a:masterClrMapping/>
  </p:clrMapOvr>
  <p:transition spd="slow">
    <p:wedg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7B8E07-8405-FB0A-4989-3A0077E0DF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EEBC795-C978-685F-C570-AC4D86679A41}"/>
              </a:ext>
            </a:extLst>
          </p:cNvPr>
          <p:cNvSpPr txBox="1"/>
          <p:nvPr/>
        </p:nvSpPr>
        <p:spPr>
          <a:xfrm>
            <a:off x="1066800" y="90997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An introduction to Dating, Courting, Marriage and Women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76C393-5B69-9A84-FBC0-ADEB3869B3C2}"/>
              </a:ext>
            </a:extLst>
          </p:cNvPr>
          <p:cNvSpPr txBox="1"/>
          <p:nvPr/>
        </p:nvSpPr>
        <p:spPr>
          <a:xfrm>
            <a:off x="1073020" y="482667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How to talk and interact with your woman: Love Poems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6D32AD-0C73-43B9-7F02-2DA985C3F1BD}"/>
              </a:ext>
            </a:extLst>
          </p:cNvPr>
          <p:cNvSpPr txBox="1"/>
          <p:nvPr/>
        </p:nvSpPr>
        <p:spPr>
          <a:xfrm>
            <a:off x="495300" y="1905000"/>
            <a:ext cx="815340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/>
            <a:r>
              <a:rPr lang="en-US" sz="10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 beyond a thousand dreams</a:t>
            </a:r>
          </a:p>
          <a:p>
            <a:pPr marL="0" marR="0"/>
            <a:r>
              <a:rPr lang="en-US" sz="10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with beauty like the sky</a:t>
            </a:r>
          </a:p>
          <a:p>
            <a:pPr marL="0" marR="0"/>
            <a:r>
              <a:rPr lang="en-US" sz="10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group of stars not far from heaven</a:t>
            </a:r>
          </a:p>
          <a:p>
            <a:pPr marL="0" marR="0"/>
            <a:r>
              <a:rPr lang="en-US" sz="10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now shine within your eyes</a:t>
            </a:r>
          </a:p>
          <a:p>
            <a:pPr marL="0" marR="0"/>
            <a:r>
              <a:rPr lang="en-US" sz="10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/>
            <a:r>
              <a:rPr lang="en-US" sz="10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Oh do you know</a:t>
            </a:r>
          </a:p>
          <a:p>
            <a:pPr marL="0" marR="0"/>
            <a:r>
              <a:rPr lang="en-US" sz="10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strength that draws me</a:t>
            </a:r>
          </a:p>
          <a:p>
            <a:pPr marL="0" marR="0"/>
            <a:r>
              <a:rPr lang="en-US" sz="10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 your side tonight?</a:t>
            </a:r>
          </a:p>
          <a:p>
            <a:pPr marL="0" marR="0"/>
            <a:r>
              <a:rPr lang="en-US" sz="10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Your power overcomes my will</a:t>
            </a:r>
          </a:p>
          <a:p>
            <a:pPr marL="0" marR="0"/>
            <a:r>
              <a:rPr lang="en-US" sz="10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melt within your sight</a:t>
            </a:r>
          </a:p>
          <a:p>
            <a:pPr marL="0" marR="0"/>
            <a:r>
              <a:rPr lang="en-US" sz="10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/>
            <a:r>
              <a:rPr lang="en-US" sz="10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I've seen your smile light the earth</a:t>
            </a:r>
          </a:p>
          <a:p>
            <a:pPr marL="0" marR="0"/>
            <a:r>
              <a:rPr lang="en-US" sz="10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like sun beams from the moon</a:t>
            </a:r>
          </a:p>
          <a:p>
            <a:pPr marL="0" marR="0"/>
            <a:r>
              <a:rPr lang="en-US" sz="10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rays you give</a:t>
            </a:r>
          </a:p>
          <a:p>
            <a:pPr marL="0" marR="0"/>
            <a:r>
              <a:rPr lang="en-US" sz="10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ignite my heart</a:t>
            </a:r>
          </a:p>
          <a:p>
            <a:pPr marL="0" marR="0"/>
            <a:r>
              <a:rPr lang="en-US" sz="10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 sing of this great boon</a:t>
            </a:r>
          </a:p>
          <a:p>
            <a:pPr marL="0" marR="0"/>
            <a:r>
              <a:rPr lang="en-US" sz="10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/>
            <a:r>
              <a:rPr lang="en-US" sz="10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wish this could go on and on</a:t>
            </a:r>
          </a:p>
          <a:p>
            <a:pPr marL="0" marR="0"/>
            <a:r>
              <a:rPr lang="en-US" sz="10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you're so far away</a:t>
            </a:r>
          </a:p>
          <a:p>
            <a:pPr marL="0" marR="0"/>
            <a:r>
              <a:rPr lang="en-US" sz="10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can I touch your heart forever</a:t>
            </a:r>
          </a:p>
          <a:p>
            <a:pPr marL="0" marR="0"/>
            <a:r>
              <a:rPr lang="en-US" sz="10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with these words I say?</a:t>
            </a:r>
          </a:p>
          <a:p>
            <a:pPr marL="0" marR="0"/>
            <a:r>
              <a:rPr lang="en-US" sz="10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/>
            <a:r>
              <a:rPr lang="en-US" sz="10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Love is not one in a single moment of time</a:t>
            </a:r>
          </a:p>
          <a:p>
            <a:pPr marL="0" marR="0"/>
            <a:r>
              <a:rPr lang="en-US" sz="10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though the attraction is bright</a:t>
            </a:r>
          </a:p>
          <a:p>
            <a:pPr marL="0" marR="0"/>
            <a:endParaRPr lang="en-US" sz="1000" kern="100" dirty="0">
              <a:solidFill>
                <a:schemeClr val="accent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/>
            <a:r>
              <a:rPr lang="en-US" sz="10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I've chosen you</a:t>
            </a:r>
          </a:p>
          <a:p>
            <a:pPr marL="0" marR="0"/>
            <a:r>
              <a:rPr lang="en-US" sz="10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will you choose me</a:t>
            </a:r>
          </a:p>
          <a:p>
            <a:r>
              <a:rPr lang="en-US" sz="10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Oh Radiant Queen of the Night!</a:t>
            </a:r>
            <a:endParaRPr lang="en-US" sz="1000" kern="100" dirty="0">
              <a:solidFill>
                <a:schemeClr val="accent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F4C70C-9E22-5E3A-CF4B-0EDC587BEE9B}"/>
              </a:ext>
            </a:extLst>
          </p:cNvPr>
          <p:cNvSpPr txBox="1"/>
          <p:nvPr/>
        </p:nvSpPr>
        <p:spPr>
          <a:xfrm>
            <a:off x="1371600" y="1104752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/>
            <a:r>
              <a:rPr lang="en-US" sz="4000" b="1" kern="100" baseline="300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Radiant Queen of the Night</a:t>
            </a:r>
            <a:endParaRPr lang="en-US" sz="4000" kern="100" dirty="0">
              <a:solidFill>
                <a:schemeClr val="accent1">
                  <a:lumMod val="7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185086"/>
      </p:ext>
    </p:extLst>
  </p:cSld>
  <p:clrMapOvr>
    <a:masterClrMapping/>
  </p:clrMapOvr>
  <p:transition spd="slow">
    <p:wedg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9B7AC3-4B27-F1A7-23DC-51C5AF2C52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4B5F4A-4C8A-681D-08C4-F9F53A8E8DCF}"/>
              </a:ext>
            </a:extLst>
          </p:cNvPr>
          <p:cNvSpPr txBox="1"/>
          <p:nvPr/>
        </p:nvSpPr>
        <p:spPr>
          <a:xfrm>
            <a:off x="1066800" y="90997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An introduction to Dating, Courting, Marriage and Women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F558B4-80C6-C76B-3E5C-9003EC345F48}"/>
              </a:ext>
            </a:extLst>
          </p:cNvPr>
          <p:cNvSpPr txBox="1"/>
          <p:nvPr/>
        </p:nvSpPr>
        <p:spPr>
          <a:xfrm>
            <a:off x="1073020" y="482667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How to talk and interact with your woman: Love Poems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D016F3-F0AE-23BE-7954-963C7154C956}"/>
              </a:ext>
            </a:extLst>
          </p:cNvPr>
          <p:cNvSpPr txBox="1"/>
          <p:nvPr/>
        </p:nvSpPr>
        <p:spPr>
          <a:xfrm>
            <a:off x="495300" y="1905000"/>
            <a:ext cx="81534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Beautiful dark hair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 gracefully you wear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living poem displayed before my eyes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Voice so soft and sweet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passion deep inside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can scarcely imagine the sky's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most spacious eyes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When I am with you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 make me happy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When I think of you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smile inside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How I long to spend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many hours sharing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uncovering the depths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that fills your presence with a shine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6D7472-0001-CEC1-F89A-92A5E4FC4132}"/>
              </a:ext>
            </a:extLst>
          </p:cNvPr>
          <p:cNvSpPr txBox="1"/>
          <p:nvPr/>
        </p:nvSpPr>
        <p:spPr>
          <a:xfrm>
            <a:off x="1371600" y="1104752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/>
            <a:r>
              <a:rPr lang="en-US" sz="4000" b="1" kern="100" baseline="300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Sky’s most Spacious Eyes</a:t>
            </a:r>
            <a:endParaRPr lang="en-US" sz="4000" kern="100" dirty="0">
              <a:solidFill>
                <a:schemeClr val="accent1">
                  <a:lumMod val="7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011852"/>
      </p:ext>
    </p:extLst>
  </p:cSld>
  <p:clrMapOvr>
    <a:masterClrMapping/>
  </p:clrMapOvr>
  <p:transition spd="slow">
    <p:wedg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C95AB-C86E-BE58-BA1F-2220BCD33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0ECB982-D7F9-71B5-D275-0290B0C03E91}"/>
              </a:ext>
            </a:extLst>
          </p:cNvPr>
          <p:cNvSpPr txBox="1"/>
          <p:nvPr/>
        </p:nvSpPr>
        <p:spPr>
          <a:xfrm>
            <a:off x="1066800" y="90997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An introduction to Dating, Courting, Marriage and Women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AE54A8-38EB-BFC5-ECC0-D584BB9A31D4}"/>
              </a:ext>
            </a:extLst>
          </p:cNvPr>
          <p:cNvSpPr txBox="1"/>
          <p:nvPr/>
        </p:nvSpPr>
        <p:spPr>
          <a:xfrm>
            <a:off x="1073020" y="482667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How to talk and interact with your woman: Love Poems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06F413-123F-A630-D0C1-5FBDA71B68FB}"/>
              </a:ext>
            </a:extLst>
          </p:cNvPr>
          <p:cNvSpPr txBox="1"/>
          <p:nvPr/>
        </p:nvSpPr>
        <p:spPr>
          <a:xfrm>
            <a:off x="495300" y="1752600"/>
            <a:ext cx="815340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I'm about to invoke a relationship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one I'm not sure where will go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I know how I feel inside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this one thing I must show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 give again, to live again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 set my life afire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 love and touch another's heart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stirs within me great desire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fountain of uncertainty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from which we both must drink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separate the taste is bland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together, oh so sweet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fighter, a factotum, and a mentalist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are all characteristics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it's true</a:t>
            </a:r>
          </a:p>
          <a:p>
            <a:pPr marL="0" marR="0"/>
            <a:endParaRPr lang="en-US" sz="1400" kern="100" dirty="0">
              <a:solidFill>
                <a:schemeClr val="accent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of all these gifts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both big and small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I'm meant for loving you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ED845C-3524-CE55-2E8E-F862B7BB5DAE}"/>
              </a:ext>
            </a:extLst>
          </p:cNvPr>
          <p:cNvSpPr txBox="1"/>
          <p:nvPr/>
        </p:nvSpPr>
        <p:spPr>
          <a:xfrm>
            <a:off x="1371600" y="1104752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/>
            <a:r>
              <a:rPr lang="en-US" sz="4000" b="1" kern="100" baseline="300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Meant for Loving you</a:t>
            </a:r>
            <a:endParaRPr lang="en-US" sz="4000" kern="100" dirty="0">
              <a:solidFill>
                <a:schemeClr val="accent1">
                  <a:lumMod val="7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4012"/>
      </p:ext>
    </p:extLst>
  </p:cSld>
  <p:clrMapOvr>
    <a:masterClrMapping/>
  </p:clrMapOvr>
  <p:transition spd="slow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1EB501B9-1620-4D41-BEAB-5D62324E8F19}"/>
              </a:ext>
            </a:extLst>
          </p:cNvPr>
          <p:cNvSpPr txBox="1"/>
          <p:nvPr/>
        </p:nvSpPr>
        <p:spPr>
          <a:xfrm>
            <a:off x="1066800" y="90997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An introduction to Dating, Courting, Marriage and Women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1EC510-7C35-4287-BA51-03B81A035968}"/>
              </a:ext>
            </a:extLst>
          </p:cNvPr>
          <p:cNvSpPr txBox="1"/>
          <p:nvPr/>
        </p:nvSpPr>
        <p:spPr>
          <a:xfrm>
            <a:off x="228600" y="609600"/>
            <a:ext cx="3429000" cy="674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Said it – Not me – but it’s a good idea and its true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2D2F39-8FCC-7811-8A49-9D98FB174E53}"/>
              </a:ext>
            </a:extLst>
          </p:cNvPr>
          <p:cNvSpPr txBox="1"/>
          <p:nvPr/>
        </p:nvSpPr>
        <p:spPr>
          <a:xfrm>
            <a:off x="308377" y="1316589"/>
            <a:ext cx="3886200" cy="15009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20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Proverbs 5:19</a:t>
            </a:r>
            <a:endParaRPr lang="en-US" sz="2000" kern="100" dirty="0">
              <a:solidFill>
                <a:schemeClr val="accent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 …let her breasts satisfy thee at all times; and be thou ravished always with her love.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B1AC6F-470A-2942-A4BA-712610C9BEAC}"/>
              </a:ext>
            </a:extLst>
          </p:cNvPr>
          <p:cNvSpPr txBox="1"/>
          <p:nvPr/>
        </p:nvSpPr>
        <p:spPr>
          <a:xfrm>
            <a:off x="4419600" y="539887"/>
            <a:ext cx="4572000" cy="1370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20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Genesis 1:27</a:t>
            </a:r>
          </a:p>
          <a:p>
            <a:pPr marL="0" marR="0" algn="l"/>
            <a:r>
              <a:rPr lang="en-US" sz="20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27 So God created man in his own image, in the image of God created he him; male and female created he them.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8A6285-38F0-A9E7-5C52-221F9FCA1E6A}"/>
              </a:ext>
            </a:extLst>
          </p:cNvPr>
          <p:cNvSpPr txBox="1"/>
          <p:nvPr/>
        </p:nvSpPr>
        <p:spPr>
          <a:xfrm>
            <a:off x="4114800" y="3775958"/>
            <a:ext cx="4572000" cy="12933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i="0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Don’t awaken love before its time</a:t>
            </a:r>
            <a:endParaRPr lang="en-US" sz="1800" b="1" i="1" kern="100" dirty="0">
              <a:solidFill>
                <a:schemeClr val="accent1">
                  <a:lumMod val="75000"/>
                </a:schemeClr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Don’t sleep around – you make soul connections with people you don’t want to be connected to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532B511-C7FC-7E41-1F14-0B9B17C33F13}"/>
              </a:ext>
            </a:extLst>
          </p:cNvPr>
          <p:cNvSpPr txBox="1"/>
          <p:nvPr/>
        </p:nvSpPr>
        <p:spPr>
          <a:xfrm>
            <a:off x="1965804" y="5367040"/>
            <a:ext cx="4572000" cy="13702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Song of Solomon 8:4</a:t>
            </a:r>
            <a:endParaRPr lang="en-US" sz="1800" kern="100" dirty="0">
              <a:solidFill>
                <a:schemeClr val="accent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 I charge you, O daughters of Jerusalem, that ye stir not up, nor awake my love, until he please.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93BD128-D1E6-A961-5595-35891A862175}"/>
              </a:ext>
            </a:extLst>
          </p:cNvPr>
          <p:cNvSpPr txBox="1"/>
          <p:nvPr/>
        </p:nvSpPr>
        <p:spPr>
          <a:xfrm>
            <a:off x="308377" y="2971800"/>
            <a:ext cx="3581400" cy="2365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Psalm 37:4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specific about what you want – and I do mean everything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endParaRPr lang="en-US" sz="1800" b="1" i="1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24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4 </a:t>
            </a:r>
            <a:r>
              <a:rPr lang="en-US" sz="24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Delight thyself also in the Lord: and he shall give thee the desires of thine heart.</a:t>
            </a:r>
            <a:endParaRPr lang="en-US" sz="1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4F15B9C-7DA7-048F-D4F1-29BA53B247CD}"/>
              </a:ext>
            </a:extLst>
          </p:cNvPr>
          <p:cNvSpPr txBox="1"/>
          <p:nvPr/>
        </p:nvSpPr>
        <p:spPr>
          <a:xfrm>
            <a:off x="4419600" y="2046693"/>
            <a:ext cx="4572000" cy="16784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2000" b="1" kern="100" dirty="0">
                <a:solidFill>
                  <a:schemeClr val="accent2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Ephesians 5:31</a:t>
            </a:r>
          </a:p>
          <a:p>
            <a:pPr algn="l"/>
            <a:r>
              <a:rPr lang="en-US" sz="2000" kern="100" dirty="0">
                <a:solidFill>
                  <a:schemeClr val="accent6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31 For this cause shall a man leave his father and mother, and shall be joined unto his wife, and they two shall be one flesh.</a:t>
            </a:r>
          </a:p>
        </p:txBody>
      </p:sp>
    </p:spTree>
  </p:cSld>
  <p:clrMapOvr>
    <a:masterClrMapping/>
  </p:clrMapOvr>
  <p:transition spd="slow">
    <p:wedg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DBEBA4-D8A0-C3B2-564B-56FDFBF6FD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5FEFEBA-9B3D-CAEF-AEBD-943511766267}"/>
              </a:ext>
            </a:extLst>
          </p:cNvPr>
          <p:cNvSpPr txBox="1"/>
          <p:nvPr/>
        </p:nvSpPr>
        <p:spPr>
          <a:xfrm>
            <a:off x="1066800" y="90997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An introduction to Dating, Courting, Marriage and Women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B38EE9-279E-A98B-09E3-2882D9EB127C}"/>
              </a:ext>
            </a:extLst>
          </p:cNvPr>
          <p:cNvSpPr txBox="1"/>
          <p:nvPr/>
        </p:nvSpPr>
        <p:spPr>
          <a:xfrm>
            <a:off x="1073020" y="482667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How to talk and interact with your woman: Love Poems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293BEE-672F-5FFF-3E03-539D830CFBE5}"/>
              </a:ext>
            </a:extLst>
          </p:cNvPr>
          <p:cNvSpPr txBox="1"/>
          <p:nvPr/>
        </p:nvSpPr>
        <p:spPr>
          <a:xfrm>
            <a:off x="495300" y="1795532"/>
            <a:ext cx="8153400" cy="48903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With the sound of crickets comes the evening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stars are as bright as can be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essence of all that is lovely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Shows the beauty of you here with me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 the place where our hearts did the calling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the candor of words we spoke true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a sigh as we dwell inside nature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Hearts touched with the fresh morning dew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600" kern="100" baseline="300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1600" kern="100" dirty="0">
              <a:solidFill>
                <a:schemeClr val="accent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ntwined like the fragrance of flowers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With all that we know and love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 the morning birds singing softly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Like a gift someone sent from above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 rest in the arms of each other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 where to be and nowhere to go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the hope that we’ve kept for tomorrow</a:t>
            </a:r>
          </a:p>
          <a:p>
            <a:pPr marL="0" marR="0"/>
            <a:r>
              <a:rPr lang="en-US" sz="1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Comes round like fresh fallen snow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E13DA06-CE52-97C3-1851-234374AB0BE0}"/>
              </a:ext>
            </a:extLst>
          </p:cNvPr>
          <p:cNvSpPr txBox="1"/>
          <p:nvPr/>
        </p:nvSpPr>
        <p:spPr>
          <a:xfrm>
            <a:off x="1371600" y="1104752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/>
            <a:r>
              <a:rPr lang="en-US" sz="4000" b="1" kern="100" baseline="300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Fresh fallen Snow</a:t>
            </a:r>
            <a:endParaRPr lang="en-US" sz="4000" kern="100" dirty="0">
              <a:solidFill>
                <a:schemeClr val="accent1">
                  <a:lumMod val="7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624631"/>
      </p:ext>
    </p:extLst>
  </p:cSld>
  <p:clrMapOvr>
    <a:masterClrMapping/>
  </p:clrMapOvr>
  <p:transition spd="slow">
    <p:wedg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B75843-3F56-22E2-F422-4B3BF36A3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3B82A7B-5100-68C0-7524-F42679896B01}"/>
              </a:ext>
            </a:extLst>
          </p:cNvPr>
          <p:cNvSpPr txBox="1"/>
          <p:nvPr/>
        </p:nvSpPr>
        <p:spPr>
          <a:xfrm>
            <a:off x="1066800" y="90997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An introduction to Dating, Courting, Marriage and Women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CDCE61-A118-B803-C30C-354C4FCF3DFD}"/>
              </a:ext>
            </a:extLst>
          </p:cNvPr>
          <p:cNvSpPr txBox="1"/>
          <p:nvPr/>
        </p:nvSpPr>
        <p:spPr>
          <a:xfrm>
            <a:off x="1073020" y="482667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How to talk and interact with your woman: Love Poems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2FD9F8-9D57-B7DB-7D78-A8CA1B80C800}"/>
              </a:ext>
            </a:extLst>
          </p:cNvPr>
          <p:cNvSpPr txBox="1"/>
          <p:nvPr/>
        </p:nvSpPr>
        <p:spPr>
          <a:xfrm>
            <a:off x="495300" y="1795532"/>
            <a:ext cx="815340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I’m here to speak of deep desire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self-igniting flame of fire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Which burns within my soul for only you</a:t>
            </a:r>
          </a:p>
          <a:p>
            <a:pPr marL="0" marR="0"/>
            <a:endParaRPr lang="en-US" sz="1400" kern="100" dirty="0">
              <a:solidFill>
                <a:schemeClr val="accent2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these words are only capsules traveling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 your ears, meant every lasting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they fail to describe how I feel inside</a:t>
            </a:r>
          </a:p>
          <a:p>
            <a:pPr marL="0" marR="0"/>
            <a:endParaRPr lang="en-US" sz="1400" kern="100" dirty="0">
              <a:solidFill>
                <a:schemeClr val="accent2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You’ve met my heart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took my hand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My mind is numb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inside I understand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emotion you’ve commoved within my being</a:t>
            </a:r>
          </a:p>
          <a:p>
            <a:pPr marL="0" marR="0"/>
            <a:endParaRPr lang="en-US" sz="1400" kern="100" dirty="0">
              <a:solidFill>
                <a:schemeClr val="accent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feel alive again once more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I’m higher than I’ve been before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I want to tell the world how I feel for you</a:t>
            </a:r>
          </a:p>
          <a:p>
            <a:pPr marL="0" marR="0"/>
            <a:endParaRPr lang="en-US" sz="1400" kern="100" dirty="0">
              <a:solidFill>
                <a:schemeClr val="accent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Time with you means something special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feeli</a:t>
            </a:r>
            <a:r>
              <a:rPr lang="en-US" sz="1400" kern="100" dirty="0">
                <a:solidFill>
                  <a:schemeClr val="accent2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ng that’s real hard to find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these precious moments will last forever</a:t>
            </a:r>
          </a:p>
          <a:p>
            <a:pPr marL="0" marR="0"/>
            <a:r>
              <a:rPr lang="en-US" sz="1400" kern="100" dirty="0">
                <a:solidFill>
                  <a:schemeClr val="accent2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If you’ll share your heart with mine</a:t>
            </a:r>
            <a:endParaRPr lang="en-US" sz="1400" kern="100" dirty="0">
              <a:solidFill>
                <a:schemeClr val="accent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CA2BEE-42F1-08C9-C0D1-F1E5B28FE138}"/>
              </a:ext>
            </a:extLst>
          </p:cNvPr>
          <p:cNvSpPr txBox="1"/>
          <p:nvPr/>
        </p:nvSpPr>
        <p:spPr>
          <a:xfrm>
            <a:off x="1371600" y="1104752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/>
            <a:r>
              <a:rPr lang="en-US" sz="4000" b="1" kern="100" baseline="300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If you’ll share your heart with mine</a:t>
            </a:r>
            <a:endParaRPr lang="en-US" sz="4000" kern="100" dirty="0">
              <a:solidFill>
                <a:schemeClr val="accent1">
                  <a:lumMod val="7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949210"/>
      </p:ext>
    </p:extLst>
  </p:cSld>
  <p:clrMapOvr>
    <a:masterClrMapping/>
  </p:clrMapOvr>
  <p:transition spd="slow">
    <p:wedg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E4689C-0570-E63E-46F7-201068903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891754A-D00C-88EA-385F-C055FCED87E4}"/>
              </a:ext>
            </a:extLst>
          </p:cNvPr>
          <p:cNvSpPr txBox="1"/>
          <p:nvPr/>
        </p:nvSpPr>
        <p:spPr>
          <a:xfrm>
            <a:off x="1066800" y="90997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An introduction to Dating, Courting, Marriage and Women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DD0207-3009-2199-F0B8-E740F6037A87}"/>
              </a:ext>
            </a:extLst>
          </p:cNvPr>
          <p:cNvSpPr txBox="1"/>
          <p:nvPr/>
        </p:nvSpPr>
        <p:spPr>
          <a:xfrm>
            <a:off x="1073020" y="482667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How to talk and interact with your woman: Recherche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1F42E5-CB3A-5BC1-B275-F200DA928731}"/>
              </a:ext>
            </a:extLst>
          </p:cNvPr>
          <p:cNvSpPr txBox="1"/>
          <p:nvPr/>
        </p:nvSpPr>
        <p:spPr>
          <a:xfrm>
            <a:off x="533400" y="1295400"/>
            <a:ext cx="80010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/>
            <a:r>
              <a:rPr lang="en-US" sz="2400" b="1" kern="100" baseline="300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Recherche – Lavishly elegant and refined - rare</a:t>
            </a:r>
          </a:p>
          <a:p>
            <a:pPr marL="0" marR="0" algn="l"/>
            <a:endParaRPr lang="en-US" sz="2400" b="1" kern="100" baseline="30000" dirty="0">
              <a:solidFill>
                <a:schemeClr val="accent1">
                  <a:lumMod val="75000"/>
                </a:schemeClr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indent="-342900" algn="l">
              <a:buFont typeface="Arial" panose="020B0604020202020204" pitchFamily="34" charset="0"/>
              <a:buChar char="•"/>
            </a:pPr>
            <a:r>
              <a:rPr lang="en-US" sz="2400" kern="100" baseline="300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Look and treat your woman like she is the only woman in the world</a:t>
            </a:r>
          </a:p>
          <a:p>
            <a:pPr marL="342900" marR="0" indent="-342900" algn="l">
              <a:buFont typeface="Arial" panose="020B0604020202020204" pitchFamily="34" charset="0"/>
              <a:buChar char="•"/>
            </a:pPr>
            <a:r>
              <a:rPr lang="en-US" sz="2400" kern="100" baseline="30000" dirty="0">
                <a:solidFill>
                  <a:schemeClr val="accent2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Care for her as if she was as delicate as a flower</a:t>
            </a:r>
          </a:p>
          <a:p>
            <a:pPr marL="342900" marR="0" indent="-342900" algn="l">
              <a:buFont typeface="Arial" panose="020B0604020202020204" pitchFamily="34" charset="0"/>
              <a:buChar char="•"/>
            </a:pPr>
            <a:r>
              <a:rPr lang="en-US" sz="2400" kern="100" baseline="30000" dirty="0">
                <a:solidFill>
                  <a:schemeClr val="accent2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Date her your whole life – not just at the beginning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kern="100" baseline="30000" dirty="0">
                <a:solidFill>
                  <a:schemeClr val="accent2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Use the same drive inside of you as when you were chasing her until she caught you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kern="100" baseline="30000" dirty="0">
                <a:solidFill>
                  <a:schemeClr val="accent2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Always defend her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kern="100" baseline="30000" dirty="0">
                <a:solidFill>
                  <a:schemeClr val="accent2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Protect her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kern="100" baseline="30000" dirty="0">
                <a:solidFill>
                  <a:schemeClr val="accent2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Love her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57FBEE-4CD5-BE93-839B-35DA32ADF552}"/>
              </a:ext>
            </a:extLst>
          </p:cNvPr>
          <p:cNvSpPr txBox="1"/>
          <p:nvPr/>
        </p:nvSpPr>
        <p:spPr>
          <a:xfrm>
            <a:off x="566368" y="5257800"/>
            <a:ext cx="7467600" cy="1251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24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Proverbs 18:22</a:t>
            </a:r>
          </a:p>
          <a:p>
            <a:pPr marL="0" marR="0"/>
            <a:r>
              <a:rPr lang="en-US" sz="24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22 Whoso </a:t>
            </a:r>
            <a:r>
              <a:rPr lang="en-US" sz="2400" kern="1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findeth</a:t>
            </a:r>
            <a:r>
              <a:rPr lang="en-US" sz="24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 wife </a:t>
            </a:r>
            <a:r>
              <a:rPr lang="en-US" sz="2400" kern="1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findeth</a:t>
            </a:r>
            <a:r>
              <a:rPr lang="en-US" sz="24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 good thing, and </a:t>
            </a:r>
            <a:r>
              <a:rPr lang="en-US" sz="2400" kern="1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obtaineth</a:t>
            </a:r>
            <a:r>
              <a:rPr lang="en-US" sz="24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favour</a:t>
            </a:r>
            <a:r>
              <a:rPr lang="en-US" sz="24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of the Lord.</a:t>
            </a:r>
          </a:p>
        </p:txBody>
      </p:sp>
    </p:spTree>
    <p:extLst>
      <p:ext uri="{BB962C8B-B14F-4D97-AF65-F5344CB8AC3E}">
        <p14:creationId xmlns:p14="http://schemas.microsoft.com/office/powerpoint/2010/main" val="1490903181"/>
      </p:ext>
    </p:extLst>
  </p:cSld>
  <p:clrMapOvr>
    <a:masterClrMapping/>
  </p:clrMapOvr>
  <p:transition spd="slow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E598FA3-DF22-2F19-60B4-DDEE10192C9E}"/>
              </a:ext>
            </a:extLst>
          </p:cNvPr>
          <p:cNvSpPr txBox="1"/>
          <p:nvPr/>
        </p:nvSpPr>
        <p:spPr>
          <a:xfrm>
            <a:off x="1066800" y="90997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An introduction to Dating, Courting, Marriage and Women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8A6465-D146-CE56-A2C0-70F86988584B}"/>
              </a:ext>
            </a:extLst>
          </p:cNvPr>
          <p:cNvSpPr txBox="1"/>
          <p:nvPr/>
        </p:nvSpPr>
        <p:spPr>
          <a:xfrm>
            <a:off x="1066800" y="485752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Don’t start out broken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A202BA-9CBC-5FBF-511F-62B5FC85E1D6}"/>
              </a:ext>
            </a:extLst>
          </p:cNvPr>
          <p:cNvSpPr txBox="1"/>
          <p:nvPr/>
        </p:nvSpPr>
        <p:spPr>
          <a:xfrm>
            <a:off x="228600" y="1219200"/>
            <a:ext cx="8153400" cy="5068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must know how to communicate with each other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Colossians 4:6</a:t>
            </a:r>
          </a:p>
          <a:p>
            <a:pPr marL="0" marR="0" algn="l"/>
            <a:r>
              <a:rPr lang="en-US" sz="1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 Let your speech be always with grace, seasoned with salt, that ye may know how ye ought to answer every man.</a:t>
            </a:r>
          </a:p>
          <a:p>
            <a:pPr marL="0" marR="0" algn="l"/>
            <a:endParaRPr lang="en-US" sz="1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Romans 12:17-19 – </a:t>
            </a:r>
            <a:r>
              <a:rPr lang="en-US" sz="18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includes women</a:t>
            </a:r>
          </a:p>
          <a:p>
            <a:pPr marL="0" marR="0" algn="l"/>
            <a:r>
              <a:rPr lang="en-US" sz="1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18 If it be possible, as much as lieth in you, live peaceably with all men.</a:t>
            </a:r>
          </a:p>
          <a:p>
            <a:pPr marL="0" marR="0" algn="l"/>
            <a:r>
              <a:rPr lang="en-US" sz="24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1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must know how to solve problems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Ephesians 4:26</a:t>
            </a:r>
          </a:p>
          <a:p>
            <a:pPr marL="0" marR="0" algn="l"/>
            <a:r>
              <a:rPr lang="en-US" sz="1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26 Be ye angry, and sin not: let not the sun go down upon your wrath: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should have at least some similar interests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i="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Find activities that you both really enjoy doing</a:t>
            </a:r>
            <a:endParaRPr lang="en-US" sz="1800" i="1" kern="100" dirty="0">
              <a:solidFill>
                <a:schemeClr val="accent2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Show interest in what she likes</a:t>
            </a:r>
          </a:p>
        </p:txBody>
      </p:sp>
    </p:spTree>
    <p:extLst>
      <p:ext uri="{BB962C8B-B14F-4D97-AF65-F5344CB8AC3E}">
        <p14:creationId xmlns:p14="http://schemas.microsoft.com/office/powerpoint/2010/main" val="434060294"/>
      </p:ext>
    </p:extLst>
  </p:cSld>
  <p:clrMapOvr>
    <a:masterClrMapping/>
  </p:clrMapOvr>
  <p:transition spd="slow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9E870E-BDE9-9506-19E4-F9785638CD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EF38427-35AB-3FC3-3378-2675F9C4CDBE}"/>
              </a:ext>
            </a:extLst>
          </p:cNvPr>
          <p:cNvSpPr txBox="1"/>
          <p:nvPr/>
        </p:nvSpPr>
        <p:spPr>
          <a:xfrm>
            <a:off x="1066800" y="90997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An introduction to Dating, Courting, Marriage and Women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E752B9-D73D-55AA-99CB-8B1104E2E0DE}"/>
              </a:ext>
            </a:extLst>
          </p:cNvPr>
          <p:cNvSpPr txBox="1"/>
          <p:nvPr/>
        </p:nvSpPr>
        <p:spPr>
          <a:xfrm>
            <a:off x="304800" y="1295400"/>
            <a:ext cx="815340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indent="-285750" algn="l">
              <a:buFont typeface="Arial" panose="020B0604020202020204" pitchFamily="34" charset="0"/>
              <a:buChar char="•"/>
            </a:pPr>
            <a:r>
              <a:rPr lang="en-US" sz="28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Women need love</a:t>
            </a:r>
          </a:p>
          <a:p>
            <a:pPr marL="285750" marR="0" indent="-285750" algn="l">
              <a:buFont typeface="Arial" panose="020B0604020202020204" pitchFamily="34" charset="0"/>
              <a:buChar char="•"/>
            </a:pPr>
            <a:r>
              <a:rPr lang="en-US" sz="28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 need respect</a:t>
            </a:r>
          </a:p>
          <a:p>
            <a:pPr marL="285750" marR="0" indent="-285750" algn="l">
              <a:buFont typeface="Arial" panose="020B0604020202020204" pitchFamily="34" charset="0"/>
              <a:buChar char="•"/>
            </a:pPr>
            <a:r>
              <a:rPr lang="en-US" sz="28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 are the head of the wife</a:t>
            </a:r>
          </a:p>
          <a:p>
            <a:pPr marL="285750" marR="0" indent="-285750" algn="l">
              <a:buFont typeface="Arial" panose="020B0604020202020204" pitchFamily="34" charset="0"/>
              <a:buChar char="•"/>
            </a:pPr>
            <a:r>
              <a:rPr lang="en-US" sz="2800" kern="100" dirty="0">
                <a:solidFill>
                  <a:schemeClr val="accent2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Women want to be desired</a:t>
            </a:r>
            <a:endParaRPr lang="en-US" sz="2800" kern="100" dirty="0">
              <a:solidFill>
                <a:schemeClr val="accent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marR="0" indent="-285750" algn="l">
              <a:buFont typeface="Arial" panose="020B0604020202020204" pitchFamily="34" charset="0"/>
              <a:buChar char="•"/>
            </a:pPr>
            <a:r>
              <a:rPr lang="en-US" sz="28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wife submits to the husband</a:t>
            </a:r>
          </a:p>
          <a:p>
            <a:pPr marL="285750" marR="0" indent="-285750" algn="l">
              <a:buFont typeface="Arial" panose="020B0604020202020204" pitchFamily="34" charset="0"/>
              <a:buChar char="•"/>
            </a:pPr>
            <a:r>
              <a:rPr lang="en-US" sz="28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husband submits to God</a:t>
            </a:r>
          </a:p>
          <a:p>
            <a:pPr marL="285750" marR="0" indent="-285750" algn="l">
              <a:buFont typeface="Arial" panose="020B0604020202020204" pitchFamily="34" charset="0"/>
              <a:buChar char="•"/>
            </a:pPr>
            <a:r>
              <a:rPr lang="en-US" sz="28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Even if the girl you are interested in is exceptionally hot, if looks is all you are going for, you will lose interest in 4-7 years – because your relationship will crumble.</a:t>
            </a:r>
          </a:p>
          <a:p>
            <a:pPr marL="285750" marR="0" indent="-285750" algn="l">
              <a:buFont typeface="Arial" panose="020B0604020202020204" pitchFamily="34" charset="0"/>
              <a:buChar char="•"/>
            </a:pPr>
            <a:r>
              <a:rPr lang="en-US" sz="28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Should you date? Probably not – should you court? Yes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09D1DC-7BF7-76AE-CD15-6214E43A684E}"/>
              </a:ext>
            </a:extLst>
          </p:cNvPr>
          <p:cNvSpPr txBox="1"/>
          <p:nvPr/>
        </p:nvSpPr>
        <p:spPr>
          <a:xfrm>
            <a:off x="1295400" y="609600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General facts about Men, Women &amp; Marriage</a:t>
            </a:r>
          </a:p>
        </p:txBody>
      </p:sp>
    </p:spTree>
    <p:extLst>
      <p:ext uri="{BB962C8B-B14F-4D97-AF65-F5344CB8AC3E}">
        <p14:creationId xmlns:p14="http://schemas.microsoft.com/office/powerpoint/2010/main" val="1548436201"/>
      </p:ext>
    </p:extLst>
  </p:cSld>
  <p:clrMapOvr>
    <a:masterClrMapping/>
  </p:clrMapOvr>
  <p:transition spd="slow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1303F0-C8FC-84D8-71E5-A99662AA1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9712496-D9F2-49C8-11E3-E9BB081F0BB4}"/>
              </a:ext>
            </a:extLst>
          </p:cNvPr>
          <p:cNvSpPr txBox="1"/>
          <p:nvPr/>
        </p:nvSpPr>
        <p:spPr>
          <a:xfrm>
            <a:off x="1066800" y="90997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An introduction to Dating, Courting, Marriage and Women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E52A63-2D08-D20C-7094-F72995E62B93}"/>
              </a:ext>
            </a:extLst>
          </p:cNvPr>
          <p:cNvSpPr txBox="1"/>
          <p:nvPr/>
        </p:nvSpPr>
        <p:spPr>
          <a:xfrm>
            <a:off x="1066800" y="485752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If Solomon could say it – Baby, Baby why not me?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28EB87-0223-8E8F-8C7C-0E3BB6EDBF78}"/>
              </a:ext>
            </a:extLst>
          </p:cNvPr>
          <p:cNvSpPr txBox="1"/>
          <p:nvPr/>
        </p:nvSpPr>
        <p:spPr>
          <a:xfrm>
            <a:off x="457200" y="2514600"/>
            <a:ext cx="8153400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/>
            <a:r>
              <a:rPr lang="en-US" sz="1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7 </a:t>
            </a:r>
            <a:r>
              <a:rPr lang="en-US" sz="1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How beautiful are thy feet with shoes, O prince's daughter! the joints of thy thighs are like jewels, the work of the hands of a cunning workman.</a:t>
            </a:r>
            <a:endParaRPr lang="en-US" sz="1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1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2 </a:t>
            </a:r>
            <a:r>
              <a:rPr lang="en-US" sz="1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Thy navel is like a round goblet, which </a:t>
            </a:r>
            <a:r>
              <a:rPr lang="en-US" sz="18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wanteth</a:t>
            </a:r>
            <a:r>
              <a:rPr lang="en-US" sz="1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not liquor: thy belly is like an heap of wheat set about with lilies.</a:t>
            </a:r>
            <a:endParaRPr lang="en-US" sz="1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1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3 </a:t>
            </a:r>
            <a:r>
              <a:rPr lang="en-US" sz="1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Thy two breasts are like two young roes that are twins.</a:t>
            </a:r>
            <a:endParaRPr lang="en-US" sz="1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1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4 </a:t>
            </a:r>
            <a:r>
              <a:rPr lang="en-US" sz="1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Thy neck is as a tower of ivory; thine eyes like the </a:t>
            </a:r>
            <a:r>
              <a:rPr lang="en-US" sz="18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fishpools</a:t>
            </a:r>
            <a:r>
              <a:rPr lang="en-US" sz="1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 </a:t>
            </a:r>
            <a:r>
              <a:rPr lang="en-US" sz="18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Heshbon</a:t>
            </a:r>
            <a:r>
              <a:rPr lang="en-US" sz="1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by the gate of </a:t>
            </a:r>
            <a:r>
              <a:rPr lang="en-US" sz="18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Bathrabbim</a:t>
            </a:r>
            <a:r>
              <a:rPr lang="en-US" sz="1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thy nose is as the tower of Lebanon which </a:t>
            </a:r>
            <a:r>
              <a:rPr lang="en-US" sz="18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looketh</a:t>
            </a:r>
            <a:r>
              <a:rPr lang="en-US" sz="1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toward Damascus.</a:t>
            </a:r>
            <a:endParaRPr lang="en-US" sz="1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1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5 </a:t>
            </a:r>
            <a:r>
              <a:rPr lang="en-US" sz="1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Thine head upon thee is like Carmel, and the hair of thine head like purple; the king is held in the galleries.</a:t>
            </a:r>
            <a:endParaRPr lang="en-US" sz="1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1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6 </a:t>
            </a:r>
            <a:r>
              <a:rPr lang="en-US" sz="1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How fair and how pleasant art thou, O love, for delights!</a:t>
            </a:r>
            <a:endParaRPr lang="en-US" sz="1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1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7 </a:t>
            </a:r>
            <a:r>
              <a:rPr lang="en-US" sz="1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This thy stature is like to a palm tree, and thy breasts to clusters of grapes.</a:t>
            </a:r>
            <a:endParaRPr lang="en-US" sz="1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1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8 </a:t>
            </a:r>
            <a:r>
              <a:rPr lang="en-US" sz="1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said, I will go up to the palm tree, I will take hold of the boughs thereof: now also thy breasts shall be as clusters of the vine, and the smell of thy nose like apples;</a:t>
            </a:r>
            <a:endParaRPr lang="en-US" sz="1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1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9 </a:t>
            </a:r>
            <a:r>
              <a:rPr lang="en-US" sz="1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the roof of thy mouth like the best wine for my beloved, that </a:t>
            </a:r>
            <a:r>
              <a:rPr lang="en-US" sz="18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goeth</a:t>
            </a:r>
            <a:r>
              <a:rPr lang="en-US" sz="1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down sweetly, causing the lips of those that are asleep to speak.</a:t>
            </a:r>
            <a:endParaRPr lang="en-US" sz="1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sz="1800" b="1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10 </a:t>
            </a:r>
            <a:r>
              <a:rPr lang="en-US" sz="18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am my beloved's, and his desire is toward me.</a:t>
            </a:r>
            <a:endParaRPr lang="en-US" sz="1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441753-731F-B3F8-A554-6A1C4B936551}"/>
              </a:ext>
            </a:extLst>
          </p:cNvPr>
          <p:cNvSpPr txBox="1"/>
          <p:nvPr/>
        </p:nvSpPr>
        <p:spPr>
          <a:xfrm>
            <a:off x="457200" y="942784"/>
            <a:ext cx="4572000" cy="1267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Maybe Solomon was crazy in his descriptions but keep in mind that God gave him extreme wisdom – so there may be a deeper truth in what he is saying</a:t>
            </a:r>
            <a:endParaRPr lang="en-US" sz="1800" kern="100" dirty="0">
              <a:solidFill>
                <a:schemeClr val="accent1">
                  <a:lumMod val="7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Double Wave 1">
            <a:hlinkClick r:id="rId2"/>
            <a:extLst>
              <a:ext uri="{FF2B5EF4-FFF2-40B4-BE49-F238E27FC236}">
                <a16:creationId xmlns:a16="http://schemas.microsoft.com/office/drawing/2014/main" id="{B74CB5A4-DE6C-B350-2198-80F5C0F6940A}"/>
              </a:ext>
            </a:extLst>
          </p:cNvPr>
          <p:cNvSpPr/>
          <p:nvPr/>
        </p:nvSpPr>
        <p:spPr bwMode="auto">
          <a:xfrm>
            <a:off x="5562600" y="958957"/>
            <a:ext cx="609600" cy="395788"/>
          </a:xfrm>
          <a:prstGeom prst="doubleWave">
            <a:avLst/>
          </a:prstGeom>
          <a:solidFill>
            <a:schemeClr val="accent1">
              <a:lumMod val="1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Cooper Black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069613"/>
      </p:ext>
    </p:extLst>
  </p:cSld>
  <p:clrMapOvr>
    <a:masterClrMapping/>
  </p:clrMapOvr>
  <p:transition spd="slow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1DD430-C8E0-FED0-89C6-C27C4AE5C3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A758F91-3801-B306-9438-1BB1E45833C4}"/>
              </a:ext>
            </a:extLst>
          </p:cNvPr>
          <p:cNvSpPr txBox="1"/>
          <p:nvPr/>
        </p:nvSpPr>
        <p:spPr>
          <a:xfrm>
            <a:off x="1066800" y="90997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An introduction to Dating, Courting, Marriage and Women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04720B-A12D-66BB-B7D3-0F8DB7ADCA93}"/>
              </a:ext>
            </a:extLst>
          </p:cNvPr>
          <p:cNvSpPr txBox="1"/>
          <p:nvPr/>
        </p:nvSpPr>
        <p:spPr>
          <a:xfrm>
            <a:off x="1066800" y="485752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The Strange Woman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16D3B7-613A-F1A7-5CF3-485D1E9F1B9F}"/>
              </a:ext>
            </a:extLst>
          </p:cNvPr>
          <p:cNvSpPr txBox="1"/>
          <p:nvPr/>
        </p:nvSpPr>
        <p:spPr>
          <a:xfrm>
            <a:off x="762000" y="1219200"/>
            <a:ext cx="7696200" cy="46711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28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Gaining wisdom </a:t>
            </a:r>
          </a:p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28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 keep you from the strange woman</a:t>
            </a:r>
          </a:p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endParaRPr lang="en-US" sz="2800" b="1" i="1" kern="100" dirty="0">
              <a:solidFill>
                <a:schemeClr val="accent1">
                  <a:lumMod val="75000"/>
                </a:schemeClr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7 My son, keep my words, and lay up my commandments with thee.</a:t>
            </a:r>
            <a:endParaRPr lang="en-US" sz="2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 Keep my commandments, and live; and my law as the apple of thine eye.</a:t>
            </a:r>
            <a:endParaRPr lang="en-US" sz="2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 Bind them upon thy fingers, write them upon the table of thine heart.</a:t>
            </a:r>
            <a:endParaRPr lang="en-US" sz="2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 Say unto wisdom, Thou art my sister; and call understanding thy kinswoman:</a:t>
            </a:r>
            <a:endParaRPr lang="en-US" sz="2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 That they may keep thee from the strange woman, from the stranger which </a:t>
            </a:r>
            <a:r>
              <a:rPr lang="en-US" sz="28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flattereth</a:t>
            </a:r>
            <a:r>
              <a:rPr lang="en-US" sz="28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with her words.</a:t>
            </a:r>
            <a:endParaRPr lang="en-US" sz="2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045672"/>
      </p:ext>
    </p:extLst>
  </p:cSld>
  <p:clrMapOvr>
    <a:masterClrMapping/>
  </p:clrMapOvr>
  <p:transition spd="slow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BFF8A-06AF-3A60-18A5-0AC9DDFB67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C6A24E8-26FE-80B9-C127-54BDCA61DD29}"/>
              </a:ext>
            </a:extLst>
          </p:cNvPr>
          <p:cNvSpPr txBox="1"/>
          <p:nvPr/>
        </p:nvSpPr>
        <p:spPr>
          <a:xfrm>
            <a:off x="1066800" y="90997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An introduction to Dating, Courting, Marriage and Women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9B8133-7F8B-B6CA-98D0-4730A20FBBB9}"/>
              </a:ext>
            </a:extLst>
          </p:cNvPr>
          <p:cNvSpPr txBox="1"/>
          <p:nvPr/>
        </p:nvSpPr>
        <p:spPr>
          <a:xfrm>
            <a:off x="1066800" y="485752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The Strange Woman: Proverbs 7:6-10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40CF1E1-3F8F-26A3-B8F5-45882BB0F4D8}"/>
              </a:ext>
            </a:extLst>
          </p:cNvPr>
          <p:cNvSpPr txBox="1"/>
          <p:nvPr/>
        </p:nvSpPr>
        <p:spPr>
          <a:xfrm>
            <a:off x="304800" y="2819400"/>
            <a:ext cx="815340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/>
            <a:r>
              <a:rPr lang="en-US" sz="32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 For at the window of my house I looked through my casement,</a:t>
            </a:r>
            <a:endParaRPr lang="en-US" sz="32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32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7 And beheld among the simple ones, I discerned among the youths, a young man void of understanding,</a:t>
            </a:r>
            <a:endParaRPr lang="en-US" sz="32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32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8 Passing through the street near her corner; and he went the way to her house,</a:t>
            </a:r>
            <a:endParaRPr lang="en-US" sz="32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32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9 In the twilight, in the evening, in the black and dark night:</a:t>
            </a:r>
            <a:endParaRPr lang="en-US" sz="32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32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10 And, behold, there met him a woman with the attire of an harlot, and </a:t>
            </a:r>
            <a:r>
              <a:rPr lang="en-US" sz="32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subtil</a:t>
            </a:r>
            <a:r>
              <a:rPr lang="en-US" sz="32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of heart.</a:t>
            </a:r>
            <a:endParaRPr lang="en-US" sz="32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76C468-50B8-D6CC-F355-5612136BA2F9}"/>
              </a:ext>
            </a:extLst>
          </p:cNvPr>
          <p:cNvSpPr txBox="1"/>
          <p:nvPr/>
        </p:nvSpPr>
        <p:spPr>
          <a:xfrm>
            <a:off x="2286000" y="1314021"/>
            <a:ext cx="4572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kern="100" baseline="300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 the Twilight, in the evening, in the black and dark night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398523"/>
      </p:ext>
    </p:extLst>
  </p:cSld>
  <p:clrMapOvr>
    <a:masterClrMapping/>
  </p:clrMapOvr>
  <p:transition spd="slow"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6322E5-63C7-260B-90DF-A4988F38E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ED07688-5EDA-7403-00FF-259F898869F0}"/>
              </a:ext>
            </a:extLst>
          </p:cNvPr>
          <p:cNvSpPr txBox="1"/>
          <p:nvPr/>
        </p:nvSpPr>
        <p:spPr>
          <a:xfrm>
            <a:off x="1066800" y="90997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An introduction to Dating, Courting, Marriage and Women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A08BA9-2493-F209-FAEE-5D8AD201BB66}"/>
              </a:ext>
            </a:extLst>
          </p:cNvPr>
          <p:cNvSpPr txBox="1"/>
          <p:nvPr/>
        </p:nvSpPr>
        <p:spPr>
          <a:xfrm>
            <a:off x="1066800" y="485752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The Strange Woman: Proverbs 7:11-15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C19D4F-88DC-82A4-D264-0A1B81B5C47E}"/>
              </a:ext>
            </a:extLst>
          </p:cNvPr>
          <p:cNvSpPr txBox="1"/>
          <p:nvPr/>
        </p:nvSpPr>
        <p:spPr>
          <a:xfrm>
            <a:off x="304800" y="2819400"/>
            <a:ext cx="815340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/>
            <a:r>
              <a:rPr lang="en-US" sz="32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11 (She is loud and stubborn; her feet abide not in her house:</a:t>
            </a:r>
            <a:endParaRPr lang="en-US" sz="32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32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12 Now is she without, now in the streets, and lieth in wait at every corner.)</a:t>
            </a:r>
            <a:endParaRPr lang="en-US" sz="32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32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13 So she caught him, and kissed him, and with an impudent face said unto him,</a:t>
            </a:r>
            <a:endParaRPr lang="en-US" sz="32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32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14 I have peace offerings with me; this day have I </a:t>
            </a:r>
            <a:r>
              <a:rPr lang="en-US" sz="3200" kern="100" baseline="300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payed</a:t>
            </a:r>
            <a:r>
              <a:rPr lang="en-US" sz="32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my vows.</a:t>
            </a:r>
            <a:endParaRPr lang="en-US" sz="32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32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15 Therefore came I forth to meet thee, diligently to seek thy face, and I have found thee.</a:t>
            </a:r>
            <a:endParaRPr lang="en-US" sz="32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6B8029-0F31-9D03-693F-AEDDBB6943FD}"/>
              </a:ext>
            </a:extLst>
          </p:cNvPr>
          <p:cNvSpPr txBox="1"/>
          <p:nvPr/>
        </p:nvSpPr>
        <p:spPr>
          <a:xfrm>
            <a:off x="2209800" y="984953"/>
            <a:ext cx="4572000" cy="1659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24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strange woman starts by making you feel important – which is a sign of respect – which is what men really want</a:t>
            </a:r>
          </a:p>
        </p:txBody>
      </p:sp>
    </p:spTree>
    <p:extLst>
      <p:ext uri="{BB962C8B-B14F-4D97-AF65-F5344CB8AC3E}">
        <p14:creationId xmlns:p14="http://schemas.microsoft.com/office/powerpoint/2010/main" val="3981412594"/>
      </p:ext>
    </p:extLst>
  </p:cSld>
  <p:clrMapOvr>
    <a:masterClrMapping/>
  </p:clrMapOvr>
  <p:transition spd="slow"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C97ED1-0C4C-DAE0-9978-A5F10309D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95041DE-7B14-4DBE-DAE3-7BE121BE3D2B}"/>
              </a:ext>
            </a:extLst>
          </p:cNvPr>
          <p:cNvSpPr txBox="1"/>
          <p:nvPr/>
        </p:nvSpPr>
        <p:spPr>
          <a:xfrm>
            <a:off x="1066800" y="90997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An introduction to Dating, Courting, Marriage and Women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07C19B-721D-5083-44A1-8A948C015785}"/>
              </a:ext>
            </a:extLst>
          </p:cNvPr>
          <p:cNvSpPr txBox="1"/>
          <p:nvPr/>
        </p:nvSpPr>
        <p:spPr>
          <a:xfrm>
            <a:off x="1066800" y="485752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The Strange Woman: Proverbs 7:16-20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766CDD-76B8-FAF2-3084-87A94AA0C2D2}"/>
              </a:ext>
            </a:extLst>
          </p:cNvPr>
          <p:cNvSpPr txBox="1"/>
          <p:nvPr/>
        </p:nvSpPr>
        <p:spPr>
          <a:xfrm>
            <a:off x="304800" y="2971800"/>
            <a:ext cx="815340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/>
            <a:r>
              <a:rPr lang="en-US" sz="32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16 I have decked my bed with coverings of tapestry, with carved works, with fine linen of Egypt.</a:t>
            </a:r>
            <a:endParaRPr lang="en-US" sz="32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32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17 I have perfumed my bed with myrrh, aloes, and cinnamon.</a:t>
            </a:r>
            <a:endParaRPr lang="en-US" sz="32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32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18 Come, let us take our fill of love until the morning: let us solace ourselves with loves.</a:t>
            </a:r>
            <a:endParaRPr lang="en-US" sz="32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32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 For the goodman is not at home, he is gone a long journey:</a:t>
            </a:r>
            <a:endParaRPr lang="en-US" sz="32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/>
            <a:r>
              <a:rPr lang="en-US" sz="3200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20 He hath taken a bag of money with him, and will come home at the day appointed.</a:t>
            </a:r>
            <a:endParaRPr lang="en-US" sz="32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B294EF-945E-4C7A-7F68-1E4467507B2C}"/>
              </a:ext>
            </a:extLst>
          </p:cNvPr>
          <p:cNvSpPr txBox="1"/>
          <p:nvPr/>
        </p:nvSpPr>
        <p:spPr>
          <a:xfrm>
            <a:off x="2209800" y="984953"/>
            <a:ext cx="4572000" cy="1659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24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strange women makes herself and her environment irresistible and she assures you that you won’t be interrupted</a:t>
            </a:r>
          </a:p>
        </p:txBody>
      </p:sp>
    </p:spTree>
    <p:extLst>
      <p:ext uri="{BB962C8B-B14F-4D97-AF65-F5344CB8AC3E}">
        <p14:creationId xmlns:p14="http://schemas.microsoft.com/office/powerpoint/2010/main" val="1580478720"/>
      </p:ext>
    </p:extLst>
  </p:cSld>
  <p:clrMapOvr>
    <a:masterClrMapping/>
  </p:clrMapOvr>
  <p:transition spd="slow">
    <p:wedge/>
  </p:transition>
</p:sld>
</file>

<file path=ppt/theme/theme1.xml><?xml version="1.0" encoding="utf-8"?>
<a:theme xmlns:a="http://schemas.openxmlformats.org/drawingml/2006/main" name="Blue-Gradient.dep">
  <a:themeElements>
    <a:clrScheme name="Custom 1">
      <a:dk1>
        <a:srgbClr val="66FFFF"/>
      </a:dk1>
      <a:lt1>
        <a:srgbClr val="66FFFF"/>
      </a:lt1>
      <a:dk2>
        <a:srgbClr val="66FFFF"/>
      </a:dk2>
      <a:lt2>
        <a:srgbClr val="FFFF00"/>
      </a:lt2>
      <a:accent1>
        <a:srgbClr val="99FF99"/>
      </a:accent1>
      <a:accent2>
        <a:srgbClr val="FFFFFF"/>
      </a:accent2>
      <a:accent3>
        <a:srgbClr val="FFFF66"/>
      </a:accent3>
      <a:accent4>
        <a:srgbClr val="FFFF66"/>
      </a:accent4>
      <a:accent5>
        <a:srgbClr val="CC99FF"/>
      </a:accent5>
      <a:accent6>
        <a:srgbClr val="FFFF00"/>
      </a:accent6>
      <a:hlink>
        <a:srgbClr val="0042C7"/>
      </a:hlink>
      <a:folHlink>
        <a:srgbClr val="FFFF66"/>
      </a:folHlink>
    </a:clrScheme>
    <a:fontScheme name="Tahoma-Trebuchet">
      <a:majorFont>
        <a:latin typeface="Tahoma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oper Black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oper Black" pitchFamily="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Blue-Gradient.dep</Template>
  <TotalTime>1642</TotalTime>
  <Words>3086</Words>
  <Application>Microsoft Office PowerPoint</Application>
  <PresentationFormat>On-screen Show (4:3)</PresentationFormat>
  <Paragraphs>302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2" baseType="lpstr">
      <vt:lpstr>ArgosContour</vt:lpstr>
      <vt:lpstr>Arial</vt:lpstr>
      <vt:lpstr>Times New Roman</vt:lpstr>
      <vt:lpstr>Cooper Black</vt:lpstr>
      <vt:lpstr>Bookman Old Style</vt:lpstr>
      <vt:lpstr>Calibri</vt:lpstr>
      <vt:lpstr>Trebuchet MS</vt:lpstr>
      <vt:lpstr>Tahoma</vt:lpstr>
      <vt:lpstr>Aptos</vt:lpstr>
      <vt:lpstr>Blue-Gradient.dep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Pratte Publications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Hosea - Free Bible study commentary, notes, and comments available free at www.gospelway.com PowerPoint slides and charts</dc:title>
  <dc:subject>Free study notes on the Bible book of Hosea; commentary and comments on the Old Testament PowerPoint slides and charts</dc:subject>
  <dc:creator>David E. Pratte</dc:creator>
  <cp:keywords>Hosea book commentary study notes comments Bible religion Old Testament free church Christ prophecy prophet Israel Judah Jeroboam Gomer prostitute harlot adultery idolatry repentance sins wickedness,  - David E. Pratte; www.biblestudylessons.com</cp:keywords>
  <cp:lastModifiedBy>Doug Hagerman</cp:lastModifiedBy>
  <cp:revision>821</cp:revision>
  <cp:lastPrinted>2016-03-16T15:34:38Z</cp:lastPrinted>
  <dcterms:created xsi:type="dcterms:W3CDTF">2013-07-15T18:37:31Z</dcterms:created>
  <dcterms:modified xsi:type="dcterms:W3CDTF">2025-02-12T22:38:46Z</dcterms:modified>
</cp:coreProperties>
</file>