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9"/>
  </p:notesMasterIdLst>
  <p:sldIdLst>
    <p:sldId id="375" r:id="rId2"/>
    <p:sldId id="359" r:id="rId3"/>
    <p:sldId id="360" r:id="rId4"/>
    <p:sldId id="364" r:id="rId5"/>
    <p:sldId id="358" r:id="rId6"/>
    <p:sldId id="362" r:id="rId7"/>
    <p:sldId id="368" r:id="rId8"/>
  </p:sldIdLst>
  <p:sldSz cx="9144000" cy="6858000" type="screen4x3"/>
  <p:notesSz cx="7010400" cy="9296400"/>
  <p:embeddedFontLst>
    <p:embeddedFont>
      <p:font typeface="Bookman Old Style" panose="02050604050505020204" pitchFamily="18" charset="0"/>
      <p:regular r:id="rId10"/>
      <p:bold r:id="rId11"/>
      <p:italic r:id="rId12"/>
      <p:boldItalic r:id="rId13"/>
    </p:embeddedFont>
    <p:embeddedFont>
      <p:font typeface="Cambria" panose="02040503050406030204" pitchFamily="18" charset="0"/>
      <p:regular r:id="rId14"/>
      <p:bold r:id="rId15"/>
      <p:italic r:id="rId16"/>
      <p:boldItalic r:id="rId17"/>
    </p:embeddedFont>
    <p:embeddedFont>
      <p:font typeface="Cooper Black" panose="0208090404030B020404" pitchFamily="18" charset="0"/>
      <p:regular r:id="rId18"/>
    </p:embeddedFont>
    <p:embeddedFont>
      <p:font typeface="Tahoma" panose="020B0604030504040204" pitchFamily="34" charset="0"/>
      <p:regular r:id="rId19"/>
      <p:bold r:id="rId20"/>
    </p:embeddedFont>
    <p:embeddedFont>
      <p:font typeface="Trebuchet MS" panose="020B0603020202020204" pitchFamily="34" charset="0"/>
      <p:regular r:id="rId21"/>
      <p:bold r:id="rId22"/>
      <p:italic r:id="rId23"/>
      <p:boldItalic r:id="rId24"/>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42" autoAdjust="0"/>
    <p:restoredTop sz="92308" autoAdjust="0"/>
  </p:normalViewPr>
  <p:slideViewPr>
    <p:cSldViewPr showGuides="1">
      <p:cViewPr>
        <p:scale>
          <a:sx n="125" d="100"/>
          <a:sy n="125" d="100"/>
        </p:scale>
        <p:origin x="4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Hagerman" userId="4644590a0568e52e" providerId="LiveId" clId="{CDD7CE0E-F77D-4BE9-A82A-6891376F0144}"/>
    <pc:docChg chg="delSld">
      <pc:chgData name="Doug Hagerman" userId="4644590a0568e52e" providerId="LiveId" clId="{CDD7CE0E-F77D-4BE9-A82A-6891376F0144}" dt="2025-02-11T23:59:55.765" v="6" actId="47"/>
      <pc:docMkLst>
        <pc:docMk/>
      </pc:docMkLst>
      <pc:sldChg chg="del">
        <pc:chgData name="Doug Hagerman" userId="4644590a0568e52e" providerId="LiveId" clId="{CDD7CE0E-F77D-4BE9-A82A-6891376F0144}" dt="2025-02-11T23:59:50.735" v="1" actId="47"/>
        <pc:sldMkLst>
          <pc:docMk/>
          <pc:sldMk cId="961898996" sldId="354"/>
        </pc:sldMkLst>
      </pc:sldChg>
      <pc:sldChg chg="del">
        <pc:chgData name="Doug Hagerman" userId="4644590a0568e52e" providerId="LiveId" clId="{CDD7CE0E-F77D-4BE9-A82A-6891376F0144}" dt="2025-02-11T23:59:52.227" v="3" actId="47"/>
        <pc:sldMkLst>
          <pc:docMk/>
          <pc:sldMk cId="3884277019" sldId="369"/>
        </pc:sldMkLst>
      </pc:sldChg>
      <pc:sldChg chg="del">
        <pc:chgData name="Doug Hagerman" userId="4644590a0568e52e" providerId="LiveId" clId="{CDD7CE0E-F77D-4BE9-A82A-6891376F0144}" dt="2025-02-11T23:59:51.524" v="2" actId="47"/>
        <pc:sldMkLst>
          <pc:docMk/>
          <pc:sldMk cId="2554001688" sldId="370"/>
        </pc:sldMkLst>
      </pc:sldChg>
      <pc:sldChg chg="del">
        <pc:chgData name="Doug Hagerman" userId="4644590a0568e52e" providerId="LiveId" clId="{CDD7CE0E-F77D-4BE9-A82A-6891376F0144}" dt="2025-02-11T23:59:48.633" v="0" actId="47"/>
        <pc:sldMkLst>
          <pc:docMk/>
          <pc:sldMk cId="101912461" sldId="371"/>
        </pc:sldMkLst>
      </pc:sldChg>
      <pc:sldChg chg="del">
        <pc:chgData name="Doug Hagerman" userId="4644590a0568e52e" providerId="LiveId" clId="{CDD7CE0E-F77D-4BE9-A82A-6891376F0144}" dt="2025-02-11T23:59:53.206" v="4" actId="47"/>
        <pc:sldMkLst>
          <pc:docMk/>
          <pc:sldMk cId="34202625" sldId="372"/>
        </pc:sldMkLst>
      </pc:sldChg>
      <pc:sldChg chg="del">
        <pc:chgData name="Doug Hagerman" userId="4644590a0568e52e" providerId="LiveId" clId="{CDD7CE0E-F77D-4BE9-A82A-6891376F0144}" dt="2025-02-11T23:59:54.226" v="5" actId="47"/>
        <pc:sldMkLst>
          <pc:docMk/>
          <pc:sldMk cId="2357117967" sldId="373"/>
        </pc:sldMkLst>
      </pc:sldChg>
      <pc:sldChg chg="del">
        <pc:chgData name="Doug Hagerman" userId="4644590a0568e52e" providerId="LiveId" clId="{CDD7CE0E-F77D-4BE9-A82A-6891376F0144}" dt="2025-02-11T23:59:55.765" v="6" actId="47"/>
        <pc:sldMkLst>
          <pc:docMk/>
          <pc:sldMk cId="1726659499" sldId="3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2/11/2025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7F4D5-0C6E-8AEC-3BD8-0324CC618E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D6554A-C49A-77AD-379D-BC587F6DE83B}"/>
              </a:ext>
            </a:extLst>
          </p:cNvPr>
          <p:cNvSpPr txBox="1"/>
          <p:nvPr/>
        </p:nvSpPr>
        <p:spPr>
          <a:xfrm>
            <a:off x="4869220" y="813805"/>
            <a:ext cx="3581400" cy="2257862"/>
          </a:xfrm>
          <a:prstGeom prst="rect">
            <a:avLst/>
          </a:prstGeom>
          <a:noFill/>
        </p:spPr>
        <p:txBody>
          <a:bodyPr wrap="square" rtlCol="0">
            <a:spAutoFit/>
          </a:bodyPr>
          <a:lstStyle/>
          <a:p>
            <a:pPr marL="0" marR="0" algn="l">
              <a:lnSpc>
                <a:spcPct val="107000"/>
              </a:lnSpc>
              <a:spcBef>
                <a:spcPts val="400"/>
              </a:spcBef>
              <a:spcAft>
                <a:spcPts val="200"/>
              </a:spcAft>
            </a:pPr>
            <a:r>
              <a:rPr lang="en-US" sz="16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Notice: The Evening and the Morning were the “first” day – to God, a day starts at sundown – and ends at night fall.</a:t>
            </a:r>
          </a:p>
          <a:p>
            <a:pPr marL="0" marR="0" algn="l">
              <a:lnSpc>
                <a:spcPct val="107000"/>
              </a:lnSpc>
              <a:spcBef>
                <a:spcPts val="400"/>
              </a:spcBef>
              <a:spcAft>
                <a:spcPts val="200"/>
              </a:spcAft>
            </a:pPr>
            <a:r>
              <a:rPr lang="en-US" sz="16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The 6 days in genesis illustrated in Genesis are 24 hour periods, but they represent 1000 years in prophec</a:t>
            </a:r>
            <a:r>
              <a:rPr lang="en-US" sz="1600" b="1" kern="100" dirty="0">
                <a:solidFill>
                  <a:schemeClr val="accent2"/>
                </a:solidFill>
                <a:latin typeface="Cambria" panose="02040503050406030204" pitchFamily="18" charset="0"/>
                <a:ea typeface="Times New Roman" panose="02020603050405020304" pitchFamily="18" charset="0"/>
                <a:cs typeface="Times New Roman" panose="02020603050405020304" pitchFamily="18" charset="0"/>
              </a:rPr>
              <a:t>y</a:t>
            </a:r>
            <a:r>
              <a:rPr lang="en-US" sz="16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96476305-129E-BAC6-4E7D-D72CD1D66244}"/>
              </a:ext>
            </a:extLst>
          </p:cNvPr>
          <p:cNvSpPr txBox="1"/>
          <p:nvPr/>
        </p:nvSpPr>
        <p:spPr>
          <a:xfrm>
            <a:off x="320688" y="836545"/>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1:3-10</a:t>
            </a:r>
          </a:p>
        </p:txBody>
      </p:sp>
      <p:sp>
        <p:nvSpPr>
          <p:cNvPr id="5" name="TextBox 4">
            <a:extLst>
              <a:ext uri="{FF2B5EF4-FFF2-40B4-BE49-F238E27FC236}">
                <a16:creationId xmlns:a16="http://schemas.microsoft.com/office/drawing/2014/main" id="{1AA93D58-32D6-F255-6ABA-D26F53C46A3F}"/>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The Evening and the morning</a:t>
            </a:r>
          </a:p>
        </p:txBody>
      </p:sp>
      <p:sp>
        <p:nvSpPr>
          <p:cNvPr id="7" name="TextBox 6">
            <a:extLst>
              <a:ext uri="{FF2B5EF4-FFF2-40B4-BE49-F238E27FC236}">
                <a16:creationId xmlns:a16="http://schemas.microsoft.com/office/drawing/2014/main" id="{07A45049-71FE-D732-E70A-68CD81F648F4}"/>
              </a:ext>
            </a:extLst>
          </p:cNvPr>
          <p:cNvSpPr txBox="1"/>
          <p:nvPr/>
        </p:nvSpPr>
        <p:spPr>
          <a:xfrm>
            <a:off x="343211" y="1208153"/>
            <a:ext cx="4381189" cy="4926605"/>
          </a:xfrm>
          <a:prstGeom prst="rect">
            <a:avLst/>
          </a:prstGeom>
          <a:noFill/>
        </p:spPr>
        <p:txBody>
          <a:bodyPr wrap="square">
            <a:spAutoFit/>
          </a:bodyPr>
          <a:lstStyle/>
          <a:p>
            <a:pPr marL="0" marR="0" algn="l">
              <a:lnSpc>
                <a:spcPct val="107000"/>
              </a:lnSpc>
              <a:spcAft>
                <a:spcPts val="800"/>
              </a:spcAft>
            </a:pP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there be light: and there was light.</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4 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saw the light, that it was good: and God divided the light from the darkness.</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5 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called the light Day, and the darkness he called Night. And the evening and the morning were the first day.</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6 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there be a firmament in the midst of the waters, and let it divide the waters from the waters.</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made the firmament, and divided the waters which were under the firmament from the waters which were above the firmament: and it was so.</a:t>
            </a:r>
          </a:p>
        </p:txBody>
      </p:sp>
      <p:pic>
        <p:nvPicPr>
          <p:cNvPr id="1026" name="Picture 2" descr="Day and Night Educational Resources K12 Learning, Physical Science, Space  Science and Astronomy, Science Lesson Plans, Activities, Experiments,  Homeschool Help">
            <a:extLst>
              <a:ext uri="{FF2B5EF4-FFF2-40B4-BE49-F238E27FC236}">
                <a16:creationId xmlns:a16="http://schemas.microsoft.com/office/drawing/2014/main" id="{DECF22AE-C876-5743-D947-764DC7E6DD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249957"/>
            <a:ext cx="2504544" cy="13804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4BF29B9-8511-14A5-063B-F14FAFAC593E}"/>
              </a:ext>
            </a:extLst>
          </p:cNvPr>
          <p:cNvPicPr>
            <a:picLocks noChangeAspect="1"/>
          </p:cNvPicPr>
          <p:nvPr/>
        </p:nvPicPr>
        <p:blipFill>
          <a:blip r:embed="rId3"/>
          <a:stretch>
            <a:fillRect/>
          </a:stretch>
        </p:blipFill>
        <p:spPr>
          <a:xfrm>
            <a:off x="5638800" y="5292186"/>
            <a:ext cx="2375891" cy="1339982"/>
          </a:xfrm>
          <a:prstGeom prst="rect">
            <a:avLst/>
          </a:prstGeom>
        </p:spPr>
      </p:pic>
      <p:sp>
        <p:nvSpPr>
          <p:cNvPr id="8" name="TextBox 7">
            <a:extLst>
              <a:ext uri="{FF2B5EF4-FFF2-40B4-BE49-F238E27FC236}">
                <a16:creationId xmlns:a16="http://schemas.microsoft.com/office/drawing/2014/main" id="{CA318F47-0F5F-EE3B-9820-7C5563DEC904}"/>
              </a:ext>
            </a:extLst>
          </p:cNvPr>
          <p:cNvSpPr txBox="1"/>
          <p:nvPr/>
        </p:nvSpPr>
        <p:spPr>
          <a:xfrm>
            <a:off x="5316994" y="4724400"/>
            <a:ext cx="3019502" cy="473206"/>
          </a:xfrm>
          <a:prstGeom prst="rect">
            <a:avLst/>
          </a:prstGeom>
          <a:noFill/>
        </p:spPr>
        <p:txBody>
          <a:bodyPr wrap="square">
            <a:spAutoFit/>
          </a:bodyPr>
          <a:lstStyle/>
          <a:p>
            <a:pPr marL="0" marR="0">
              <a:lnSpc>
                <a:spcPct val="107000"/>
              </a:lnSpc>
              <a:spcBef>
                <a:spcPts val="400"/>
              </a:spcBef>
              <a:spcAft>
                <a:spcPts val="200"/>
              </a:spcAft>
            </a:pPr>
            <a:r>
              <a:rPr lang="en-US" sz="1200" b="1" kern="100" dirty="0">
                <a:solidFill>
                  <a:schemeClr val="accent2"/>
                </a:solidFill>
                <a:latin typeface="Cambria" panose="02040503050406030204" pitchFamily="18" charset="0"/>
                <a:ea typeface="Times New Roman" panose="02020603050405020304" pitchFamily="18" charset="0"/>
                <a:cs typeface="Times New Roman" panose="02020603050405020304" pitchFamily="18" charset="0"/>
              </a:rPr>
              <a:t>Not flat earth – but a concept of waters above – possibly the Canopy theory</a:t>
            </a:r>
            <a:endParaRPr lang="en-US" sz="12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632291"/>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FFB0-7AF3-9E75-936E-44FDF618791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0D38A3-033A-194D-7DB7-D349637F8619}"/>
              </a:ext>
            </a:extLst>
          </p:cNvPr>
          <p:cNvSpPr txBox="1"/>
          <p:nvPr/>
        </p:nvSpPr>
        <p:spPr>
          <a:xfrm>
            <a:off x="4875867" y="2604648"/>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1:8-10</a:t>
            </a:r>
          </a:p>
        </p:txBody>
      </p:sp>
      <p:sp>
        <p:nvSpPr>
          <p:cNvPr id="5" name="TextBox 4">
            <a:extLst>
              <a:ext uri="{FF2B5EF4-FFF2-40B4-BE49-F238E27FC236}">
                <a16:creationId xmlns:a16="http://schemas.microsoft.com/office/drawing/2014/main" id="{839422A3-93FF-311E-E588-3F46C0DDDC9B}"/>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The gathering of the waters</a:t>
            </a:r>
          </a:p>
        </p:txBody>
      </p:sp>
      <p:sp>
        <p:nvSpPr>
          <p:cNvPr id="9" name="TextBox 8">
            <a:extLst>
              <a:ext uri="{FF2B5EF4-FFF2-40B4-BE49-F238E27FC236}">
                <a16:creationId xmlns:a16="http://schemas.microsoft.com/office/drawing/2014/main" id="{0170724A-0772-C7EB-F150-7DA46E8F0931}"/>
              </a:ext>
            </a:extLst>
          </p:cNvPr>
          <p:cNvSpPr txBox="1"/>
          <p:nvPr/>
        </p:nvSpPr>
        <p:spPr>
          <a:xfrm>
            <a:off x="4876800" y="2971800"/>
            <a:ext cx="3810311" cy="3535968"/>
          </a:xfrm>
          <a:prstGeom prst="rect">
            <a:avLst/>
          </a:prstGeom>
          <a:noFill/>
        </p:spPr>
        <p:txBody>
          <a:bodyPr wrap="square">
            <a:spAutoFit/>
          </a:bodyPr>
          <a:lstStyle/>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called the firmament Heaven. And the evening and the morning were the second day.</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 waters under the heaven be gathered together unto one place, and let the dry land appear: and it was so.</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10 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called the dry land Earth; and the gathering together of the waters called he Seas: and God saw that it was good.</a:t>
            </a:r>
          </a:p>
        </p:txBody>
      </p:sp>
      <p:pic>
        <p:nvPicPr>
          <p:cNvPr id="3074" name="Picture 2" descr="Study illuminates formation of US east coast during break up of  supercontinent Pangea">
            <a:extLst>
              <a:ext uri="{FF2B5EF4-FFF2-40B4-BE49-F238E27FC236}">
                <a16:creationId xmlns:a16="http://schemas.microsoft.com/office/drawing/2014/main" id="{FB52C931-E927-9494-A027-135A73EE64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935357"/>
            <a:ext cx="3926547" cy="25215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ological Roles of Water: Why is water necessary for life? - Science in  the News">
            <a:extLst>
              <a:ext uri="{FF2B5EF4-FFF2-40B4-BE49-F238E27FC236}">
                <a16:creationId xmlns:a16="http://schemas.microsoft.com/office/drawing/2014/main" id="{9401214B-C1E8-5D19-8C25-F7BEB78EA1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66302"/>
            <a:ext cx="4154837" cy="1662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9A0E6D-ABEC-2967-D5B6-E3F898EB5B44}"/>
              </a:ext>
            </a:extLst>
          </p:cNvPr>
          <p:cNvSpPr txBox="1"/>
          <p:nvPr/>
        </p:nvSpPr>
        <p:spPr>
          <a:xfrm>
            <a:off x="228600" y="678044"/>
            <a:ext cx="4222202" cy="663515"/>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Let the waters under heaven be gathered together under one place</a:t>
            </a:r>
          </a:p>
        </p:txBody>
      </p:sp>
      <p:sp>
        <p:nvSpPr>
          <p:cNvPr id="6" name="TextBox 5">
            <a:extLst>
              <a:ext uri="{FF2B5EF4-FFF2-40B4-BE49-F238E27FC236}">
                <a16:creationId xmlns:a16="http://schemas.microsoft.com/office/drawing/2014/main" id="{909B5946-E762-313C-44DA-00B739279741}"/>
              </a:ext>
            </a:extLst>
          </p:cNvPr>
          <p:cNvSpPr txBox="1"/>
          <p:nvPr/>
        </p:nvSpPr>
        <p:spPr>
          <a:xfrm>
            <a:off x="161235" y="3200400"/>
            <a:ext cx="4222202" cy="600101"/>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What the land may have looked like: “and let the dry land appear, and it was so”</a:t>
            </a:r>
          </a:p>
        </p:txBody>
      </p:sp>
      <p:sp>
        <p:nvSpPr>
          <p:cNvPr id="8" name="TextBox 7">
            <a:extLst>
              <a:ext uri="{FF2B5EF4-FFF2-40B4-BE49-F238E27FC236}">
                <a16:creationId xmlns:a16="http://schemas.microsoft.com/office/drawing/2014/main" id="{D3BB8E14-CB06-D477-A53C-D912AFE171E7}"/>
              </a:ext>
            </a:extLst>
          </p:cNvPr>
          <p:cNvSpPr txBox="1"/>
          <p:nvPr/>
        </p:nvSpPr>
        <p:spPr>
          <a:xfrm>
            <a:off x="4858450" y="1341559"/>
            <a:ext cx="4110412" cy="1127040"/>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 way the scripture read it points to the continents not being separated  like they are now – “The water went into one place” in vs. 9 – and dry land appeared.</a:t>
            </a:r>
          </a:p>
        </p:txBody>
      </p:sp>
    </p:spTree>
    <p:extLst>
      <p:ext uri="{BB962C8B-B14F-4D97-AF65-F5344CB8AC3E}">
        <p14:creationId xmlns:p14="http://schemas.microsoft.com/office/powerpoint/2010/main" val="1035315976"/>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165D3-5DA9-94C2-99A3-6593AAC9C7D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8A722D-EE69-2EB9-B2C1-A071CEF12CD2}"/>
              </a:ext>
            </a:extLst>
          </p:cNvPr>
          <p:cNvSpPr txBox="1"/>
          <p:nvPr/>
        </p:nvSpPr>
        <p:spPr>
          <a:xfrm>
            <a:off x="4862837" y="835684"/>
            <a:ext cx="2194277"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1:16-20</a:t>
            </a:r>
          </a:p>
        </p:txBody>
      </p:sp>
      <p:sp>
        <p:nvSpPr>
          <p:cNvPr id="5" name="TextBox 4">
            <a:extLst>
              <a:ext uri="{FF2B5EF4-FFF2-40B4-BE49-F238E27FC236}">
                <a16:creationId xmlns:a16="http://schemas.microsoft.com/office/drawing/2014/main" id="{1032967A-E814-C8AF-7C04-EFAD59C2CFA2}"/>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Two Great Lights &amp; Bulk Creation methods</a:t>
            </a:r>
          </a:p>
        </p:txBody>
      </p:sp>
      <p:sp>
        <p:nvSpPr>
          <p:cNvPr id="9" name="TextBox 8">
            <a:extLst>
              <a:ext uri="{FF2B5EF4-FFF2-40B4-BE49-F238E27FC236}">
                <a16:creationId xmlns:a16="http://schemas.microsoft.com/office/drawing/2014/main" id="{07BE8030-B0C1-A509-4AE1-95BC314C13B7}"/>
              </a:ext>
            </a:extLst>
          </p:cNvPr>
          <p:cNvSpPr txBox="1"/>
          <p:nvPr/>
        </p:nvSpPr>
        <p:spPr>
          <a:xfrm>
            <a:off x="4876800" y="1203697"/>
            <a:ext cx="3810311" cy="4699043"/>
          </a:xfrm>
          <a:prstGeom prst="rect">
            <a:avLst/>
          </a:prstGeom>
          <a:noFill/>
        </p:spPr>
        <p:txBody>
          <a:bodyPr wrap="square">
            <a:spAutoFit/>
          </a:bodyPr>
          <a:lstStyle/>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16 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made two great lights; the greater light to rule the day, and the lesser light to rule the night: he made the stars also.</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17 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set them in the firmament of the heaven to give light upon the earth,</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18 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to rule over the day and over the night, and to divide the light from the darkness: and God saw that it was good.</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19 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evening and the morning were the fourth day.</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20 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 waters bring forth abundantly the moving creature that hath life, and fowl that may fly above the earth in the open firmament of heaven.</a:t>
            </a:r>
          </a:p>
        </p:txBody>
      </p:sp>
      <p:pic>
        <p:nvPicPr>
          <p:cNvPr id="4098" name="Picture 2" descr="Dolphins Have Longest Memories in Animal Kingdom">
            <a:extLst>
              <a:ext uri="{FF2B5EF4-FFF2-40B4-BE49-F238E27FC236}">
                <a16:creationId xmlns:a16="http://schemas.microsoft.com/office/drawing/2014/main" id="{73A516C8-2F9B-805E-4257-90ED099E9B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371" y="838200"/>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Do Birds Flock? Researchers Do the Math to Reveal Previously Unknown  Aerodynamic Phenomenon">
            <a:extLst>
              <a:ext uri="{FF2B5EF4-FFF2-40B4-BE49-F238E27FC236}">
                <a16:creationId xmlns:a16="http://schemas.microsoft.com/office/drawing/2014/main" id="{64860B1C-D682-53EB-6A2C-3FF86AF33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21" y="3453571"/>
            <a:ext cx="3675950" cy="275696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ull moon effects on the body, mood ...">
            <a:extLst>
              <a:ext uri="{FF2B5EF4-FFF2-40B4-BE49-F238E27FC236}">
                <a16:creationId xmlns:a16="http://schemas.microsoft.com/office/drawing/2014/main" id="{B51A3F8E-CAEF-15F9-F986-68E16130AD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057400"/>
            <a:ext cx="680357" cy="381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the Sun Works | HowStuffWorks">
            <a:extLst>
              <a:ext uri="{FF2B5EF4-FFF2-40B4-BE49-F238E27FC236}">
                <a16:creationId xmlns:a16="http://schemas.microsoft.com/office/drawing/2014/main" id="{0EC99245-889B-AA59-6594-78EA0330E0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2855" y="477696"/>
            <a:ext cx="991429" cy="59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2F827B-C220-E3A8-1B3A-50F3965F327B}"/>
              </a:ext>
            </a:extLst>
          </p:cNvPr>
          <p:cNvSpPr txBox="1"/>
          <p:nvPr/>
        </p:nvSpPr>
        <p:spPr>
          <a:xfrm>
            <a:off x="4267200" y="5943600"/>
            <a:ext cx="4572000" cy="707886"/>
          </a:xfrm>
          <a:prstGeom prst="rect">
            <a:avLst/>
          </a:prstGeom>
          <a:noFill/>
        </p:spPr>
        <p:txBody>
          <a:bodyPr wrap="square">
            <a:spAutoFit/>
          </a:bodyPr>
          <a:lstStyle/>
          <a:p>
            <a:r>
              <a:rPr lang="en-US" sz="2000" b="1" dirty="0">
                <a:solidFill>
                  <a:schemeClr val="accent1">
                    <a:lumMod val="75000"/>
                  </a:schemeClr>
                </a:solidFill>
                <a:latin typeface="Bookman Old Style" panose="02050604050505020204" pitchFamily="18" charset="0"/>
              </a:rPr>
              <a:t>Notice that God uses a bulk creation methodology</a:t>
            </a:r>
            <a:endParaRPr lang="en-US" sz="2000" dirty="0">
              <a:solidFill>
                <a:schemeClr val="accent1">
                  <a:lumMod val="75000"/>
                </a:schemeClr>
              </a:solidFill>
            </a:endParaRPr>
          </a:p>
        </p:txBody>
      </p:sp>
    </p:spTree>
    <p:extLst>
      <p:ext uri="{BB962C8B-B14F-4D97-AF65-F5344CB8AC3E}">
        <p14:creationId xmlns:p14="http://schemas.microsoft.com/office/powerpoint/2010/main" val="3107103733"/>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726B7-228E-C7DD-4AAD-B27819EF36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EBF035-0822-F07D-4450-69CE8B48702C}"/>
              </a:ext>
            </a:extLst>
          </p:cNvPr>
          <p:cNvSpPr txBox="1"/>
          <p:nvPr/>
        </p:nvSpPr>
        <p:spPr>
          <a:xfrm>
            <a:off x="343211" y="571750"/>
            <a:ext cx="5165712" cy="1066061"/>
          </a:xfrm>
          <a:prstGeom prst="rect">
            <a:avLst/>
          </a:prstGeom>
          <a:noFill/>
        </p:spPr>
        <p:txBody>
          <a:bodyPr wrap="square">
            <a:spAutoFit/>
          </a:bodyPr>
          <a:lstStyle/>
          <a:p>
            <a:pPr marL="0" marR="0" algn="l">
              <a:lnSpc>
                <a:spcPct val="107000"/>
              </a:lnSpc>
              <a:spcBef>
                <a:spcPts val="400"/>
              </a:spcBef>
              <a:spcAft>
                <a:spcPts val="200"/>
              </a:spcAft>
            </a:pPr>
            <a:r>
              <a:rPr lang="en-US" sz="12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1:11-17 – Notice the “after its kind” – God is already setting the precedent for the extraordinary violation that will occur in Genesis 6 and commented on in Jude 1:6 - </a:t>
            </a:r>
            <a:r>
              <a:rPr lang="en-US" sz="12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And the angels which kept not their first estate, but left their own habitation, he hath reserved in everlasting chains under darkness unto the judgment of the great day.</a:t>
            </a:r>
            <a:endParaRPr lang="en-US" sz="16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7143CA7-7F75-F016-4299-EF912299F39D}"/>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Signs, Season, Days &amp; Years</a:t>
            </a:r>
          </a:p>
        </p:txBody>
      </p:sp>
      <p:sp>
        <p:nvSpPr>
          <p:cNvPr id="7" name="TextBox 6">
            <a:extLst>
              <a:ext uri="{FF2B5EF4-FFF2-40B4-BE49-F238E27FC236}">
                <a16:creationId xmlns:a16="http://schemas.microsoft.com/office/drawing/2014/main" id="{725ACA1B-CC7F-FC6B-3AD9-A522A2FD0495}"/>
              </a:ext>
            </a:extLst>
          </p:cNvPr>
          <p:cNvSpPr txBox="1"/>
          <p:nvPr/>
        </p:nvSpPr>
        <p:spPr>
          <a:xfrm>
            <a:off x="343211" y="2358779"/>
            <a:ext cx="4381189" cy="3943644"/>
          </a:xfrm>
          <a:prstGeom prst="rect">
            <a:avLst/>
          </a:prstGeom>
          <a:noFill/>
        </p:spPr>
        <p:txBody>
          <a:bodyPr wrap="square">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11 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 earth bring forth grass, the herb yielding seed, and the fruit tree yielding fruit after his kind, whose seed is in itself, upon the earth: and it was so.</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earth brought forth grass, and herb yielding seed after his kind, and the tree yielding fruit, whose seed was in itself, after his kind: and God saw that it was good.</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evening and the morning were the third day.</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there be lights in the firmament of the heaven to divide the day from the night; and let them be for signs, and for seasons, and for days, and years: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let them be for lights in the firmament of the heaven to give light upon the earth: and it was so.</a:t>
            </a:r>
          </a:p>
        </p:txBody>
      </p:sp>
      <p:pic>
        <p:nvPicPr>
          <p:cNvPr id="5122" name="Picture 2" descr="Lawn Grass Images – Browse 3,825,495 Stock Photos, Vectors, and Video |  Adobe Stock">
            <a:extLst>
              <a:ext uri="{FF2B5EF4-FFF2-40B4-BE49-F238E27FC236}">
                <a16:creationId xmlns:a16="http://schemas.microsoft.com/office/drawing/2014/main" id="{2EA6AA69-F02D-1FB6-4829-1DAFF3379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36545"/>
            <a:ext cx="236220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owing Fruit Trees in the Hudson Valley - Adams Fairacre Farms">
            <a:extLst>
              <a:ext uri="{FF2B5EF4-FFF2-40B4-BE49-F238E27FC236}">
                <a16:creationId xmlns:a16="http://schemas.microsoft.com/office/drawing/2014/main" id="{93B9E38C-2E05-648E-323D-DF31B58E6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57608"/>
            <a:ext cx="2362200" cy="14358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art an Avocado From Seed | Nebraska ...">
            <a:extLst>
              <a:ext uri="{FF2B5EF4-FFF2-40B4-BE49-F238E27FC236}">
                <a16:creationId xmlns:a16="http://schemas.microsoft.com/office/drawing/2014/main" id="{68F8EDA8-5C53-0800-CF46-E9800F27F5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0779" y="4166733"/>
            <a:ext cx="954263" cy="6350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include: Black and white 2025 calendar. Each month is displayed individually with a simple layout, showing the days of the week (MO, TU, WE, TH, FR, SA, SU) and the corresponding dates. The year 2025 is prominently displayed at the top.  The calendar is suitable for printing and includes all twelve months.">
            <a:extLst>
              <a:ext uri="{FF2B5EF4-FFF2-40B4-BE49-F238E27FC236}">
                <a16:creationId xmlns:a16="http://schemas.microsoft.com/office/drawing/2014/main" id="{3D7D16AE-A1DE-4EC7-6C93-A8F9158D5C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0780" y="5012663"/>
            <a:ext cx="954263" cy="9542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Desire of Ages, by Ellen G. White. Chapter 6: \&quot;We Have Seen His Star\&quot;">
            <a:extLst>
              <a:ext uri="{FF2B5EF4-FFF2-40B4-BE49-F238E27FC236}">
                <a16:creationId xmlns:a16="http://schemas.microsoft.com/office/drawing/2014/main" id="{E1781B75-0C5E-31B6-D631-33D8F4F48F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142784"/>
            <a:ext cx="1306068" cy="18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75940"/>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78631-DF2B-52A5-544E-0941D70E98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83B5A5-452D-6369-08A0-783EBAE3A936}"/>
              </a:ext>
            </a:extLst>
          </p:cNvPr>
          <p:cNvSpPr txBox="1"/>
          <p:nvPr/>
        </p:nvSpPr>
        <p:spPr>
          <a:xfrm>
            <a:off x="320688" y="836545"/>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21-25</a:t>
            </a:r>
          </a:p>
        </p:txBody>
      </p:sp>
      <p:sp>
        <p:nvSpPr>
          <p:cNvPr id="5" name="TextBox 4">
            <a:extLst>
              <a:ext uri="{FF2B5EF4-FFF2-40B4-BE49-F238E27FC236}">
                <a16:creationId xmlns:a16="http://schemas.microsoft.com/office/drawing/2014/main" id="{B934A279-976C-3BCF-0355-2A4144821654}"/>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Great Whales and every creature that moves</a:t>
            </a:r>
          </a:p>
        </p:txBody>
      </p:sp>
      <p:sp>
        <p:nvSpPr>
          <p:cNvPr id="7" name="TextBox 6">
            <a:extLst>
              <a:ext uri="{FF2B5EF4-FFF2-40B4-BE49-F238E27FC236}">
                <a16:creationId xmlns:a16="http://schemas.microsoft.com/office/drawing/2014/main" id="{8155A827-7DAE-41CC-47D7-A1EA8CDCE9BB}"/>
              </a:ext>
            </a:extLst>
          </p:cNvPr>
          <p:cNvSpPr txBox="1"/>
          <p:nvPr/>
        </p:nvSpPr>
        <p:spPr>
          <a:xfrm>
            <a:off x="343211" y="1208153"/>
            <a:ext cx="4152589" cy="5225982"/>
          </a:xfrm>
          <a:prstGeom prst="rect">
            <a:avLst/>
          </a:prstGeom>
          <a:noFill/>
        </p:spPr>
        <p:txBody>
          <a:bodyPr wrap="square">
            <a:spAutoFit/>
          </a:bodyPr>
          <a:lstStyle/>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21 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created great whales, and every living creature that </a:t>
            </a:r>
            <a:r>
              <a:rPr lang="en-US" sz="16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moveth</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which the waters brought forth abundantly, after their kind, and every winged fowl after his kind: and God saw that it was good.</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22 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blessed them, saying, Be fruitful, and multiply, and fill the waters in the seas, and let fowl multiply in the earth.</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23 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evening and the morning were the fifth day.</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24 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 earth bring forth the living creature after his kind, cattle, and creeping thing, and beast of the earth after his kind: and it was so.</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25 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made the beast of the earth after his kind, and cattle after their kind, and every thing that </a:t>
            </a:r>
            <a:r>
              <a:rPr lang="en-US" sz="16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creepeth</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upon the earth after his kind: and God saw that it was good.</a:t>
            </a:r>
          </a:p>
        </p:txBody>
      </p:sp>
      <p:pic>
        <p:nvPicPr>
          <p:cNvPr id="6146" name="Picture 2" descr="Whales - WorldAtlas">
            <a:extLst>
              <a:ext uri="{FF2B5EF4-FFF2-40B4-BE49-F238E27FC236}">
                <a16:creationId xmlns:a16="http://schemas.microsoft.com/office/drawing/2014/main" id="{1470C67E-A29B-B7F4-7FE4-A391D52FBD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9794" y="3352800"/>
            <a:ext cx="1970994" cy="13139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rd Wing Pictures | Download Free Images on Unsplash">
            <a:extLst>
              <a:ext uri="{FF2B5EF4-FFF2-40B4-BE49-F238E27FC236}">
                <a16:creationId xmlns:a16="http://schemas.microsoft.com/office/drawing/2014/main" id="{CFB03DF0-62B5-642A-0CC3-78BFBD047A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7302" y="4887303"/>
            <a:ext cx="1987259" cy="132483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aking stock: Exploring U.S. cow herd composition">
            <a:extLst>
              <a:ext uri="{FF2B5EF4-FFF2-40B4-BE49-F238E27FC236}">
                <a16:creationId xmlns:a16="http://schemas.microsoft.com/office/drawing/2014/main" id="{71321ACA-7E9A-75A3-A3E5-37604E2122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306" y="559429"/>
            <a:ext cx="1971507" cy="13139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at's quieter than a fish? A school of them | Hub">
            <a:extLst>
              <a:ext uri="{FF2B5EF4-FFF2-40B4-BE49-F238E27FC236}">
                <a16:creationId xmlns:a16="http://schemas.microsoft.com/office/drawing/2014/main" id="{18E4E77D-993F-9747-276E-8D3F509432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7821" y="3352800"/>
            <a:ext cx="1970994" cy="13139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ildebeest | The Jungle Bunch Wiki | Fandom">
            <a:extLst>
              <a:ext uri="{FF2B5EF4-FFF2-40B4-BE49-F238E27FC236}">
                <a16:creationId xmlns:a16="http://schemas.microsoft.com/office/drawing/2014/main" id="{6C235091-4C30-025E-A1C8-E5A5BA9D91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7306" y="1928551"/>
            <a:ext cx="1971507" cy="13139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d-winged Blackbird Overview, All About Birds, Cornell Lab of Ornithology">
            <a:extLst>
              <a:ext uri="{FF2B5EF4-FFF2-40B4-BE49-F238E27FC236}">
                <a16:creationId xmlns:a16="http://schemas.microsoft.com/office/drawing/2014/main" id="{3607894D-D8D5-FDFC-59E6-D6385DE315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7307" y="4887303"/>
            <a:ext cx="1971507" cy="12914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AFCFC7-958F-D30B-9CC5-EEAF2023A9F4}"/>
              </a:ext>
            </a:extLst>
          </p:cNvPr>
          <p:cNvSpPr txBox="1"/>
          <p:nvPr/>
        </p:nvSpPr>
        <p:spPr>
          <a:xfrm>
            <a:off x="6781800" y="2882953"/>
            <a:ext cx="2088098" cy="461665"/>
          </a:xfrm>
          <a:prstGeom prst="rect">
            <a:avLst/>
          </a:prstGeom>
          <a:noFill/>
        </p:spPr>
        <p:txBody>
          <a:bodyPr wrap="square">
            <a:spAutoFit/>
          </a:bodyPr>
          <a:lstStyle/>
          <a:p>
            <a:r>
              <a:rPr lang="en-US" sz="1200" b="1" dirty="0">
                <a:solidFill>
                  <a:schemeClr val="accent1">
                    <a:lumMod val="75000"/>
                  </a:schemeClr>
                </a:solidFill>
                <a:latin typeface="Bookman Old Style" panose="02050604050505020204" pitchFamily="18" charset="0"/>
              </a:rPr>
              <a:t>Notice that God calls out whales specifically</a:t>
            </a:r>
            <a:endParaRPr lang="en-US" sz="1200" dirty="0">
              <a:solidFill>
                <a:schemeClr val="accent1">
                  <a:lumMod val="75000"/>
                </a:schemeClr>
              </a:solidFill>
            </a:endParaRPr>
          </a:p>
        </p:txBody>
      </p:sp>
      <p:pic>
        <p:nvPicPr>
          <p:cNvPr id="9" name="Picture 8">
            <a:extLst>
              <a:ext uri="{FF2B5EF4-FFF2-40B4-BE49-F238E27FC236}">
                <a16:creationId xmlns:a16="http://schemas.microsoft.com/office/drawing/2014/main" id="{E58EC716-007F-47A9-BC30-0DCF0446DF2B}"/>
              </a:ext>
            </a:extLst>
          </p:cNvPr>
          <p:cNvPicPr>
            <a:picLocks noChangeAspect="1"/>
          </p:cNvPicPr>
          <p:nvPr/>
        </p:nvPicPr>
        <p:blipFill>
          <a:blip r:embed="rId8"/>
          <a:stretch>
            <a:fillRect/>
          </a:stretch>
        </p:blipFill>
        <p:spPr>
          <a:xfrm>
            <a:off x="6781800" y="573101"/>
            <a:ext cx="2018988" cy="2349663"/>
          </a:xfrm>
          <a:prstGeom prst="rect">
            <a:avLst/>
          </a:prstGeom>
        </p:spPr>
      </p:pic>
    </p:spTree>
    <p:extLst>
      <p:ext uri="{BB962C8B-B14F-4D97-AF65-F5344CB8AC3E}">
        <p14:creationId xmlns:p14="http://schemas.microsoft.com/office/powerpoint/2010/main" val="2783855048"/>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74CAC-0F61-3FC1-1309-5450495ADFB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4517A3-B5E8-50A2-785E-DA826BAD92A3}"/>
              </a:ext>
            </a:extLst>
          </p:cNvPr>
          <p:cNvSpPr txBox="1"/>
          <p:nvPr/>
        </p:nvSpPr>
        <p:spPr>
          <a:xfrm>
            <a:off x="4855029" y="849410"/>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1:26-31</a:t>
            </a:r>
          </a:p>
        </p:txBody>
      </p:sp>
      <p:sp>
        <p:nvSpPr>
          <p:cNvPr id="5" name="TextBox 4">
            <a:extLst>
              <a:ext uri="{FF2B5EF4-FFF2-40B4-BE49-F238E27FC236}">
                <a16:creationId xmlns:a16="http://schemas.microsoft.com/office/drawing/2014/main" id="{9D7901DB-D393-F2AD-14BB-2B143609F69C}"/>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lets us make man in our image</a:t>
            </a:r>
          </a:p>
        </p:txBody>
      </p:sp>
      <p:sp>
        <p:nvSpPr>
          <p:cNvPr id="9" name="TextBox 8">
            <a:extLst>
              <a:ext uri="{FF2B5EF4-FFF2-40B4-BE49-F238E27FC236}">
                <a16:creationId xmlns:a16="http://schemas.microsoft.com/office/drawing/2014/main" id="{A80A9CCB-BD3D-25A0-118D-132D7FC7DD15}"/>
              </a:ext>
            </a:extLst>
          </p:cNvPr>
          <p:cNvSpPr txBox="1"/>
          <p:nvPr/>
        </p:nvSpPr>
        <p:spPr>
          <a:xfrm>
            <a:off x="4876800" y="1203697"/>
            <a:ext cx="3810311" cy="5136150"/>
          </a:xfrm>
          <a:prstGeom prst="rect">
            <a:avLst/>
          </a:prstGeom>
          <a:noFill/>
        </p:spPr>
        <p:txBody>
          <a:bodyPr wrap="square">
            <a:spAutoFit/>
          </a:bodyPr>
          <a:lstStyle/>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26 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us make man in our image, after our likeness: and let them have dominion over the fish of the sea, and over the fowl of the air, and over the cattle, and over all the earth, and over every creeping thing that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creepeth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upon the earth.</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27 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So God created man in his own image, in the image of God created he him; male and female created he them.</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28 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blessed them, and God said unto them, Be fruitful, and multiply, and replenish the earth, and subdue it: and have dominion over the fish of the sea, and over the fowl of the air, and over every living thing that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moveth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upon the earth.</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29 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Behold, I have given you every herb bearing seed, which is upon the face of all the earth, and every tree, in the which is the fruit of a tree yielding seed; to you it shall be for meat.</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30 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to every beast of the earth, and to every fowl of the air, and to every thing that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creepeth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upon the earth, wherein there is life, I have given every green herb for meat: and it was so.</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31 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saw every thing that he had made, and, behold, it was very good. And the evening and the morning were the sixth day.</a:t>
            </a:r>
          </a:p>
        </p:txBody>
      </p:sp>
      <p:pic>
        <p:nvPicPr>
          <p:cNvPr id="7172" name="Picture 4" descr="What Do Fish Eat?">
            <a:extLst>
              <a:ext uri="{FF2B5EF4-FFF2-40B4-BE49-F238E27FC236}">
                <a16:creationId xmlns:a16="http://schemas.microsoft.com/office/drawing/2014/main" id="{38B75CC7-982A-7138-67B8-E2307FAA7C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038600"/>
            <a:ext cx="2590799" cy="2401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90D9CB4-5E09-645F-72CC-ED707B98A00F}"/>
              </a:ext>
            </a:extLst>
          </p:cNvPr>
          <p:cNvPicPr>
            <a:picLocks noChangeAspect="1"/>
          </p:cNvPicPr>
          <p:nvPr/>
        </p:nvPicPr>
        <p:blipFill>
          <a:blip r:embed="rId3"/>
          <a:stretch>
            <a:fillRect/>
          </a:stretch>
        </p:blipFill>
        <p:spPr>
          <a:xfrm>
            <a:off x="556106" y="3258422"/>
            <a:ext cx="2264228" cy="757147"/>
          </a:xfrm>
          <a:prstGeom prst="rect">
            <a:avLst/>
          </a:prstGeom>
        </p:spPr>
      </p:pic>
      <p:sp>
        <p:nvSpPr>
          <p:cNvPr id="8" name="TextBox 7">
            <a:extLst>
              <a:ext uri="{FF2B5EF4-FFF2-40B4-BE49-F238E27FC236}">
                <a16:creationId xmlns:a16="http://schemas.microsoft.com/office/drawing/2014/main" id="{BEC544D1-1C5F-9EEB-5411-AEED4CB77626}"/>
              </a:ext>
            </a:extLst>
          </p:cNvPr>
          <p:cNvSpPr txBox="1"/>
          <p:nvPr/>
        </p:nvSpPr>
        <p:spPr>
          <a:xfrm>
            <a:off x="2958271" y="2847419"/>
            <a:ext cx="1905000" cy="1015663"/>
          </a:xfrm>
          <a:prstGeom prst="rect">
            <a:avLst/>
          </a:prstGeom>
          <a:noFill/>
        </p:spPr>
        <p:txBody>
          <a:bodyPr wrap="square">
            <a:spAutoFit/>
          </a:bodyPr>
          <a:lstStyle/>
          <a:p>
            <a:r>
              <a:rPr lang="en-US" sz="1200" b="1" dirty="0">
                <a:solidFill>
                  <a:schemeClr val="accent1">
                    <a:lumMod val="75000"/>
                  </a:schemeClr>
                </a:solidFill>
                <a:latin typeface="Bookman Old Style" panose="02050604050505020204" pitchFamily="18" charset="0"/>
              </a:rPr>
              <a:t>Notice the word re-plenish, you cannot re-plenish unless something was once plenished</a:t>
            </a:r>
            <a:endParaRPr lang="en-US" sz="1200" dirty="0">
              <a:solidFill>
                <a:schemeClr val="accent1">
                  <a:lumMod val="75000"/>
                </a:schemeClr>
              </a:solidFill>
            </a:endParaRPr>
          </a:p>
        </p:txBody>
      </p:sp>
      <p:sp>
        <p:nvSpPr>
          <p:cNvPr id="10" name="TextBox 9">
            <a:extLst>
              <a:ext uri="{FF2B5EF4-FFF2-40B4-BE49-F238E27FC236}">
                <a16:creationId xmlns:a16="http://schemas.microsoft.com/office/drawing/2014/main" id="{C22DD631-20BC-1FAC-F632-887706E6B075}"/>
              </a:ext>
            </a:extLst>
          </p:cNvPr>
          <p:cNvSpPr txBox="1"/>
          <p:nvPr/>
        </p:nvSpPr>
        <p:spPr>
          <a:xfrm>
            <a:off x="2927947" y="1154800"/>
            <a:ext cx="1905000" cy="1569660"/>
          </a:xfrm>
          <a:prstGeom prst="rect">
            <a:avLst/>
          </a:prstGeom>
          <a:noFill/>
        </p:spPr>
        <p:txBody>
          <a:bodyPr wrap="square">
            <a:spAutoFit/>
          </a:bodyPr>
          <a:lstStyle/>
          <a:p>
            <a:r>
              <a:rPr lang="en-US" sz="1200" b="1" dirty="0">
                <a:solidFill>
                  <a:schemeClr val="accent1">
                    <a:lumMod val="75000"/>
                  </a:schemeClr>
                </a:solidFill>
                <a:latin typeface="Bookman Old Style" panose="02050604050505020204" pitchFamily="18" charset="0"/>
              </a:rPr>
              <a:t>We are created in God’s likeness</a:t>
            </a:r>
          </a:p>
          <a:p>
            <a:r>
              <a:rPr lang="en-US" sz="1200" b="1" dirty="0">
                <a:solidFill>
                  <a:schemeClr val="accent2"/>
                </a:solidFill>
                <a:latin typeface="Bookman Old Style" panose="02050604050505020204" pitchFamily="18" charset="0"/>
              </a:rPr>
              <a:t>(Spirit, Soul, Body)</a:t>
            </a:r>
          </a:p>
          <a:p>
            <a:r>
              <a:rPr lang="en-US" sz="1200" b="1" dirty="0">
                <a:solidFill>
                  <a:schemeClr val="accent2"/>
                </a:solidFill>
                <a:latin typeface="Bookman Old Style" panose="02050604050505020204" pitchFamily="18" charset="0"/>
              </a:rPr>
              <a:t>(Father, Son, Holy Spirit)</a:t>
            </a:r>
          </a:p>
          <a:p>
            <a:endParaRPr lang="en-US" sz="1200" b="1" dirty="0">
              <a:solidFill>
                <a:schemeClr val="accent1">
                  <a:lumMod val="75000"/>
                </a:schemeClr>
              </a:solidFill>
              <a:latin typeface="Bookman Old Style" panose="02050604050505020204" pitchFamily="18" charset="0"/>
            </a:endParaRPr>
          </a:p>
          <a:p>
            <a:endParaRPr lang="en-US" sz="1200" b="1" dirty="0">
              <a:solidFill>
                <a:schemeClr val="accent1">
                  <a:lumMod val="75000"/>
                </a:schemeClr>
              </a:solidFill>
              <a:latin typeface="Bookman Old Style" panose="02050604050505020204" pitchFamily="18" charset="0"/>
            </a:endParaRPr>
          </a:p>
          <a:p>
            <a:r>
              <a:rPr lang="en-US" sz="1200" b="1" dirty="0">
                <a:solidFill>
                  <a:schemeClr val="accent1">
                    <a:lumMod val="75000"/>
                  </a:schemeClr>
                </a:solidFill>
                <a:latin typeface="Bookman Old Style" panose="02050604050505020204" pitchFamily="18" charset="0"/>
              </a:rPr>
              <a:t>and in his image</a:t>
            </a:r>
            <a:endParaRPr lang="en-US" sz="1200" dirty="0">
              <a:solidFill>
                <a:schemeClr val="accent1">
                  <a:lumMod val="75000"/>
                </a:schemeClr>
              </a:solidFill>
            </a:endParaRPr>
          </a:p>
        </p:txBody>
      </p:sp>
      <p:sp>
        <p:nvSpPr>
          <p:cNvPr id="11" name="TextBox 10">
            <a:extLst>
              <a:ext uri="{FF2B5EF4-FFF2-40B4-BE49-F238E27FC236}">
                <a16:creationId xmlns:a16="http://schemas.microsoft.com/office/drawing/2014/main" id="{100AB372-5A8E-E100-85D1-3D0A15E5D459}"/>
              </a:ext>
            </a:extLst>
          </p:cNvPr>
          <p:cNvSpPr txBox="1"/>
          <p:nvPr/>
        </p:nvSpPr>
        <p:spPr>
          <a:xfrm>
            <a:off x="3025140" y="4158616"/>
            <a:ext cx="1905000" cy="646331"/>
          </a:xfrm>
          <a:prstGeom prst="rect">
            <a:avLst/>
          </a:prstGeom>
          <a:noFill/>
        </p:spPr>
        <p:txBody>
          <a:bodyPr wrap="square">
            <a:spAutoFit/>
          </a:bodyPr>
          <a:lstStyle/>
          <a:p>
            <a:r>
              <a:rPr lang="en-US" sz="1200" b="1" dirty="0">
                <a:solidFill>
                  <a:schemeClr val="accent1">
                    <a:lumMod val="75000"/>
                  </a:schemeClr>
                </a:solidFill>
                <a:latin typeface="Bookman Old Style" panose="02050604050505020204" pitchFamily="18" charset="0"/>
              </a:rPr>
              <a:t>Animals didn’t originally eat each other</a:t>
            </a:r>
            <a:endParaRPr lang="en-US" sz="1200" dirty="0">
              <a:solidFill>
                <a:schemeClr val="accent1">
                  <a:lumMod val="75000"/>
                </a:schemeClr>
              </a:solidFill>
            </a:endParaRPr>
          </a:p>
        </p:txBody>
      </p:sp>
      <p:sp>
        <p:nvSpPr>
          <p:cNvPr id="12" name="TextBox 11">
            <a:extLst>
              <a:ext uri="{FF2B5EF4-FFF2-40B4-BE49-F238E27FC236}">
                <a16:creationId xmlns:a16="http://schemas.microsoft.com/office/drawing/2014/main" id="{E4CF6190-F887-5B6F-4753-A65241D56EE5}"/>
              </a:ext>
            </a:extLst>
          </p:cNvPr>
          <p:cNvSpPr txBox="1"/>
          <p:nvPr/>
        </p:nvSpPr>
        <p:spPr>
          <a:xfrm>
            <a:off x="3048000" y="5650573"/>
            <a:ext cx="1905000" cy="461665"/>
          </a:xfrm>
          <a:prstGeom prst="rect">
            <a:avLst/>
          </a:prstGeom>
          <a:noFill/>
        </p:spPr>
        <p:txBody>
          <a:bodyPr wrap="square">
            <a:spAutoFit/>
          </a:bodyPr>
          <a:lstStyle/>
          <a:p>
            <a:r>
              <a:rPr lang="en-US" sz="1200" b="1" dirty="0">
                <a:solidFill>
                  <a:schemeClr val="accent1">
                    <a:lumMod val="75000"/>
                  </a:schemeClr>
                </a:solidFill>
                <a:latin typeface="Bookman Old Style" panose="02050604050505020204" pitchFamily="18" charset="0"/>
              </a:rPr>
              <a:t>Everything God made was very good</a:t>
            </a:r>
            <a:endParaRPr lang="en-US" sz="1200" dirty="0">
              <a:solidFill>
                <a:schemeClr val="accent1">
                  <a:lumMod val="75000"/>
                </a:schemeClr>
              </a:solidFill>
            </a:endParaRPr>
          </a:p>
        </p:txBody>
      </p:sp>
      <p:pic>
        <p:nvPicPr>
          <p:cNvPr id="7" name="Picture 6">
            <a:extLst>
              <a:ext uri="{FF2B5EF4-FFF2-40B4-BE49-F238E27FC236}">
                <a16:creationId xmlns:a16="http://schemas.microsoft.com/office/drawing/2014/main" id="{6F41891F-1BC0-F615-7C6D-39332E7DD0B2}"/>
              </a:ext>
            </a:extLst>
          </p:cNvPr>
          <p:cNvPicPr>
            <a:picLocks noChangeAspect="1"/>
          </p:cNvPicPr>
          <p:nvPr/>
        </p:nvPicPr>
        <p:blipFill>
          <a:blip r:embed="rId4"/>
          <a:stretch>
            <a:fillRect/>
          </a:stretch>
        </p:blipFill>
        <p:spPr>
          <a:xfrm>
            <a:off x="3390900" y="4879335"/>
            <a:ext cx="1219200" cy="688763"/>
          </a:xfrm>
          <a:prstGeom prst="rect">
            <a:avLst/>
          </a:prstGeom>
        </p:spPr>
      </p:pic>
      <p:sp>
        <p:nvSpPr>
          <p:cNvPr id="15" name="TextBox 14">
            <a:extLst>
              <a:ext uri="{FF2B5EF4-FFF2-40B4-BE49-F238E27FC236}">
                <a16:creationId xmlns:a16="http://schemas.microsoft.com/office/drawing/2014/main" id="{CF258693-E812-A42D-31B8-F222DCF5DB72}"/>
              </a:ext>
            </a:extLst>
          </p:cNvPr>
          <p:cNvSpPr txBox="1"/>
          <p:nvPr/>
        </p:nvSpPr>
        <p:spPr>
          <a:xfrm>
            <a:off x="6607630" y="828261"/>
            <a:ext cx="2057400" cy="461665"/>
          </a:xfrm>
          <a:prstGeom prst="rect">
            <a:avLst/>
          </a:prstGeom>
          <a:noFill/>
        </p:spPr>
        <p:txBody>
          <a:bodyPr wrap="square">
            <a:spAutoFit/>
          </a:bodyPr>
          <a:lstStyle/>
          <a:p>
            <a:r>
              <a:rPr lang="en-US" sz="1200" b="1" dirty="0">
                <a:solidFill>
                  <a:schemeClr val="accent1">
                    <a:lumMod val="75000"/>
                  </a:schemeClr>
                </a:solidFill>
                <a:latin typeface="Bookman Old Style" panose="02050604050505020204" pitchFamily="18" charset="0"/>
              </a:rPr>
              <a:t>The Soul is your mind, will and emotions</a:t>
            </a:r>
          </a:p>
        </p:txBody>
      </p:sp>
      <p:pic>
        <p:nvPicPr>
          <p:cNvPr id="13" name="Picture 12">
            <a:extLst>
              <a:ext uri="{FF2B5EF4-FFF2-40B4-BE49-F238E27FC236}">
                <a16:creationId xmlns:a16="http://schemas.microsoft.com/office/drawing/2014/main" id="{A9DB2ECE-DFC5-A48E-2063-AB6D94DE2FD3}"/>
              </a:ext>
            </a:extLst>
          </p:cNvPr>
          <p:cNvPicPr>
            <a:picLocks noChangeAspect="1"/>
          </p:cNvPicPr>
          <p:nvPr/>
        </p:nvPicPr>
        <p:blipFill>
          <a:blip r:embed="rId5"/>
          <a:stretch>
            <a:fillRect/>
          </a:stretch>
        </p:blipFill>
        <p:spPr>
          <a:xfrm>
            <a:off x="684972" y="582425"/>
            <a:ext cx="2057400" cy="2646485"/>
          </a:xfrm>
          <a:prstGeom prst="rect">
            <a:avLst/>
          </a:prstGeom>
        </p:spPr>
      </p:pic>
    </p:spTree>
    <p:extLst>
      <p:ext uri="{BB962C8B-B14F-4D97-AF65-F5344CB8AC3E}">
        <p14:creationId xmlns:p14="http://schemas.microsoft.com/office/powerpoint/2010/main" val="1580646281"/>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D8970-EDE7-8C46-1468-4C8DB375B36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8B18636-9A0A-F9F3-81AE-2D06A6C7D2B4}"/>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a:t>
            </a:r>
          </a:p>
        </p:txBody>
      </p:sp>
      <p:sp>
        <p:nvSpPr>
          <p:cNvPr id="2" name="TextBox 1">
            <a:extLst>
              <a:ext uri="{FF2B5EF4-FFF2-40B4-BE49-F238E27FC236}">
                <a16:creationId xmlns:a16="http://schemas.microsoft.com/office/drawing/2014/main" id="{2BF20A19-50C8-1174-AD63-5C4BA4333A0F}"/>
              </a:ext>
            </a:extLst>
          </p:cNvPr>
          <p:cNvSpPr txBox="1"/>
          <p:nvPr/>
        </p:nvSpPr>
        <p:spPr>
          <a:xfrm>
            <a:off x="1371600" y="757787"/>
            <a:ext cx="6553200" cy="3639586"/>
          </a:xfrm>
          <a:prstGeom prst="rect">
            <a:avLst/>
          </a:prstGeom>
          <a:noFill/>
        </p:spPr>
        <p:txBody>
          <a:bodyPr wrap="square">
            <a:spAutoFit/>
          </a:bodyPr>
          <a:lstStyle/>
          <a:p>
            <a:pPr marL="0" marR="0">
              <a:lnSpc>
                <a:spcPct val="107000"/>
              </a:lnSpc>
              <a:spcBef>
                <a:spcPts val="400"/>
              </a:spcBef>
              <a:spcAft>
                <a:spcPts val="200"/>
              </a:spcAft>
            </a:pPr>
            <a:r>
              <a:rPr lang="en-US" sz="7200" b="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Jesus is coming back soon!</a:t>
            </a:r>
          </a:p>
          <a:p>
            <a:pPr marL="0" marR="0">
              <a:lnSpc>
                <a:spcPct val="107000"/>
              </a:lnSpc>
              <a:spcBef>
                <a:spcPts val="400"/>
              </a:spcBef>
              <a:spcAft>
                <a:spcPts val="200"/>
              </a:spcAft>
            </a:pPr>
            <a:r>
              <a:rPr lang="en-US" sz="7200" b="1" kern="100" dirty="0">
                <a:solidFill>
                  <a:schemeClr val="accent1">
                    <a:lumMod val="75000"/>
                  </a:schemeClr>
                </a:solidFill>
                <a:latin typeface="Cambria" panose="02040503050406030204" pitchFamily="18" charset="0"/>
                <a:ea typeface="Times New Roman" panose="02020603050405020304" pitchFamily="18" charset="0"/>
                <a:cs typeface="Times New Roman" panose="02020603050405020304" pitchFamily="18" charset="0"/>
              </a:rPr>
              <a:t>Be Ready!</a:t>
            </a:r>
            <a:endParaRPr lang="en-US" sz="7200" b="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86E8D83-9758-44FF-9C1A-A68FB7EDFCEF}"/>
              </a:ext>
            </a:extLst>
          </p:cNvPr>
          <p:cNvSpPr txBox="1"/>
          <p:nvPr/>
        </p:nvSpPr>
        <p:spPr>
          <a:xfrm>
            <a:off x="647700" y="5911019"/>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Tree>
    <p:extLst>
      <p:ext uri="{BB962C8B-B14F-4D97-AF65-F5344CB8AC3E}">
        <p14:creationId xmlns:p14="http://schemas.microsoft.com/office/powerpoint/2010/main" val="4139798860"/>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2057</TotalTime>
  <Words>1278</Words>
  <Application>Microsoft Office PowerPoint</Application>
  <PresentationFormat>On-screen Show (4:3)</PresentationFormat>
  <Paragraphs>63</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Cambria</vt:lpstr>
      <vt:lpstr>Times New Roman</vt:lpstr>
      <vt:lpstr>Cooper Black</vt:lpstr>
      <vt:lpstr>Bookman Old Style</vt:lpstr>
      <vt:lpstr>Calibri</vt:lpstr>
      <vt:lpstr>Trebuchet MS</vt:lpstr>
      <vt:lpstr>Tahoma</vt:lpstr>
      <vt:lpstr>Arial</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917</cp:revision>
  <cp:lastPrinted>2016-03-16T15:34:38Z</cp:lastPrinted>
  <dcterms:created xsi:type="dcterms:W3CDTF">2013-07-15T18:37:31Z</dcterms:created>
  <dcterms:modified xsi:type="dcterms:W3CDTF">2025-02-11T23:59:57Z</dcterms:modified>
</cp:coreProperties>
</file>