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7"/>
  </p:notesMasterIdLst>
  <p:sldIdLst>
    <p:sldId id="348" r:id="rId2"/>
    <p:sldId id="338" r:id="rId3"/>
    <p:sldId id="339" r:id="rId4"/>
    <p:sldId id="346" r:id="rId5"/>
    <p:sldId id="349" r:id="rId6"/>
  </p:sldIdLst>
  <p:sldSz cx="9144000" cy="6858000" type="screen4x3"/>
  <p:notesSz cx="7010400" cy="9296400"/>
  <p:embeddedFontLst>
    <p:embeddedFont>
      <p:font typeface="ArgosContour" panose="020B0604020202020204" charset="0"/>
      <p:regular r:id="rId8"/>
    </p:embeddedFont>
    <p:embeddedFont>
      <p:font typeface="Bookman Old Style" panose="02050604050505020204" pitchFamily="18" charset="0"/>
      <p:regular r:id="rId9"/>
      <p:bold r:id="rId10"/>
      <p:italic r:id="rId11"/>
      <p:boldItalic r:id="rId12"/>
    </p:embeddedFont>
    <p:embeddedFont>
      <p:font typeface="Cooper Black" panose="0208090404030B020404" pitchFamily="18" charset="0"/>
      <p:regular r:id="rId13"/>
    </p:embeddedFont>
    <p:embeddedFont>
      <p:font typeface="Tahoma" panose="020B0604030504040204" pitchFamily="34" charset="0"/>
      <p:regular r:id="rId14"/>
      <p:bold r:id="rId15"/>
    </p:embeddedFont>
    <p:embeddedFont>
      <p:font typeface="Trebuchet MS" panose="020B0603020202020204" pitchFamily="34" charset="0"/>
      <p:regular r:id="rId16"/>
      <p:bold r:id="rId17"/>
      <p:italic r:id="rId18"/>
      <p:boldItalic r:id="rId19"/>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61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_gotfop41d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CC76-2AF6-3BCE-3056-90063F47F25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8E6ACB9-A806-3A71-C0B4-135F3B3E5EB2}"/>
              </a:ext>
            </a:extLst>
          </p:cNvPr>
          <p:cNvSpPr txBox="1"/>
          <p:nvPr/>
        </p:nvSpPr>
        <p:spPr>
          <a:xfrm>
            <a:off x="152400" y="73967"/>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Discussion Questions</a:t>
            </a:r>
            <a:endParaRPr lang="en-US" sz="2800" b="1" dirty="0">
              <a:solidFill>
                <a:srgbClr val="FFFF00"/>
              </a:solidFill>
              <a:latin typeface="Bookman Old Style" panose="02050604050505020204" pitchFamily="18" charset="0"/>
            </a:endParaRPr>
          </a:p>
        </p:txBody>
      </p:sp>
      <p:sp>
        <p:nvSpPr>
          <p:cNvPr id="3" name="TextBox 2">
            <a:extLst>
              <a:ext uri="{FF2B5EF4-FFF2-40B4-BE49-F238E27FC236}">
                <a16:creationId xmlns:a16="http://schemas.microsoft.com/office/drawing/2014/main" id="{42ACF22B-46A4-A419-31D2-6B8E394ECA1F}"/>
              </a:ext>
            </a:extLst>
          </p:cNvPr>
          <p:cNvSpPr txBox="1"/>
          <p:nvPr/>
        </p:nvSpPr>
        <p:spPr>
          <a:xfrm>
            <a:off x="215848" y="609600"/>
            <a:ext cx="4164097" cy="5397055"/>
          </a:xfrm>
          <a:prstGeom prst="rect">
            <a:avLst/>
          </a:prstGeom>
          <a:noFill/>
        </p:spPr>
        <p:txBody>
          <a:bodyPr wrap="square">
            <a:spAutoFit/>
          </a:bodyPr>
          <a:lstStyle/>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About how many years has Jesus been sitting on the left hand of the Father?</a:t>
            </a:r>
          </a:p>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color are the streets in heaven? What are they made of?</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Who’s name is above every name even in the world to come?</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Where is the tabernacle of God?</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is in Jesus’ Father’s house? How many are there?</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many gates are there in the New Jerusalem? What are the gates made out of?</a:t>
            </a:r>
          </a:p>
          <a:p>
            <a:pPr algn="l">
              <a:lnSpc>
                <a:spcPct val="107000"/>
              </a:lnSpc>
              <a:spcBef>
                <a:spcPts val="400"/>
              </a:spcBef>
              <a:spcAft>
                <a:spcPts val="200"/>
              </a:spcAft>
            </a:pPr>
            <a:r>
              <a:rPr lang="en-US" sz="20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Who is the only one that the Father has begotten? What are 3 scriptures that prove that?</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do we know that Jesus is looking out for us?</a:t>
            </a:r>
            <a:endParaRPr lang="en-US" sz="1800" kern="100" dirty="0">
              <a:solidFill>
                <a:schemeClr val="accent6"/>
              </a:solidFill>
              <a:latin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08A065A-82B4-D0FC-B6B0-8F60C8E788D6}"/>
              </a:ext>
            </a:extLst>
          </p:cNvPr>
          <p:cNvSpPr txBox="1"/>
          <p:nvPr/>
        </p:nvSpPr>
        <p:spPr>
          <a:xfrm>
            <a:off x="4550695" y="609600"/>
            <a:ext cx="4392697" cy="5715539"/>
          </a:xfrm>
          <a:prstGeom prst="rect">
            <a:avLst/>
          </a:prstGeom>
          <a:noFill/>
        </p:spPr>
        <p:txBody>
          <a:bodyPr wrap="square">
            <a:spAutoFit/>
          </a:bodyPr>
          <a:lstStyle/>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is the result of the eyes of our understanding being enlightened?</a:t>
            </a:r>
          </a:p>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high is Jesus set above all principalities and powers? Who put him there?</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Can angels take on the form of man?</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is significant about mansions?</a:t>
            </a:r>
          </a:p>
          <a:p>
            <a:pPr algn="l">
              <a:lnSpc>
                <a:spcPct val="107000"/>
              </a:lnSpc>
              <a:spcBef>
                <a:spcPts val="400"/>
              </a:spcBef>
              <a:spcAft>
                <a:spcPts val="200"/>
              </a:spcAft>
            </a:pPr>
            <a:r>
              <a:rPr lang="en-US" sz="20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manner will Jesus come in when he returns?</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Who is the head of the church?</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Why were the men of Galilee gazing up into heaven?</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Where is the template located in the New Jerusalem?</a:t>
            </a:r>
            <a:r>
              <a:rPr lang="en-US" sz="1800" kern="100" dirty="0">
                <a:solidFill>
                  <a:schemeClr val="accent6"/>
                </a:solidFill>
                <a:latin typeface="Aptos" panose="020B0004020202020204" pitchFamily="34" charset="0"/>
                <a:cs typeface="Times New Roman" panose="02020603050405020304" pitchFamily="18" charset="0"/>
              </a:rPr>
              <a:t> </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long has our place in heaven been under construction?</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do we know there is no danger in the new Jerusalem?</a:t>
            </a:r>
          </a:p>
        </p:txBody>
      </p:sp>
    </p:spTree>
    <p:extLst>
      <p:ext uri="{BB962C8B-B14F-4D97-AF65-F5344CB8AC3E}">
        <p14:creationId xmlns:p14="http://schemas.microsoft.com/office/powerpoint/2010/main" val="580930288"/>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7C556-0FDF-C9D5-1CAF-8B776ECEB6D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3933DB4-1222-1036-2990-312C5D1B48F1}"/>
              </a:ext>
            </a:extLst>
          </p:cNvPr>
          <p:cNvSpPr txBox="1"/>
          <p:nvPr/>
        </p:nvSpPr>
        <p:spPr>
          <a:xfrm>
            <a:off x="3962400" y="235391"/>
            <a:ext cx="50292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Jesus Ascends into Heaven</a:t>
            </a:r>
            <a:endParaRPr lang="en-US" sz="2800" b="1" dirty="0">
              <a:solidFill>
                <a:srgbClr val="FFFF00"/>
              </a:solidFill>
              <a:latin typeface="Bookman Old Style" panose="02050604050505020204" pitchFamily="18" charset="0"/>
            </a:endParaRPr>
          </a:p>
        </p:txBody>
      </p:sp>
      <p:sp>
        <p:nvSpPr>
          <p:cNvPr id="6" name="TextBox 5">
            <a:extLst>
              <a:ext uri="{FF2B5EF4-FFF2-40B4-BE49-F238E27FC236}">
                <a16:creationId xmlns:a16="http://schemas.microsoft.com/office/drawing/2014/main" id="{A1A4A5D8-B7B7-DC01-55BA-D810D0A623BD}"/>
              </a:ext>
            </a:extLst>
          </p:cNvPr>
          <p:cNvSpPr txBox="1"/>
          <p:nvPr/>
        </p:nvSpPr>
        <p:spPr>
          <a:xfrm>
            <a:off x="147112" y="2820472"/>
            <a:ext cx="5415488" cy="1374735"/>
          </a:xfrm>
          <a:prstGeom prst="rect">
            <a:avLst/>
          </a:prstGeom>
          <a:noFill/>
        </p:spPr>
        <p:txBody>
          <a:bodyPr wrap="square">
            <a:spAutoFit/>
          </a:bodyPr>
          <a:lstStyle/>
          <a:p>
            <a:pPr marL="0" marR="0" algn="l">
              <a:lnSpc>
                <a:spcPct val="107000"/>
              </a:lnSpc>
              <a:spcBef>
                <a:spcPts val="400"/>
              </a:spcBef>
              <a:spcAft>
                <a:spcPts val="200"/>
              </a:spcAft>
            </a:pPr>
            <a:r>
              <a:rPr lang="en-US" sz="105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Acts 1:10-11</a:t>
            </a:r>
          </a:p>
          <a:p>
            <a:pPr marL="0" marR="0" algn="l">
              <a:lnSpc>
                <a:spcPct val="107000"/>
              </a:lnSpc>
              <a:spcAft>
                <a:spcPts val="800"/>
              </a:spcAft>
            </a:pPr>
            <a:r>
              <a:rPr lang="en-US" sz="1200" kern="100" dirty="0">
                <a:solidFill>
                  <a:schemeClr val="accent6"/>
                </a:solidFill>
                <a:latin typeface="Aptos" panose="020B0004020202020204" pitchFamily="34" charset="0"/>
                <a:cs typeface="Times New Roman" panose="02020603050405020304" pitchFamily="18" charset="0"/>
              </a:rPr>
              <a:t>10 And while they looked </a:t>
            </a:r>
            <a:r>
              <a:rPr lang="en-US" sz="1200" kern="100" dirty="0" err="1">
                <a:solidFill>
                  <a:schemeClr val="accent6"/>
                </a:solidFill>
                <a:latin typeface="Aptos" panose="020B0004020202020204" pitchFamily="34" charset="0"/>
                <a:cs typeface="Times New Roman" panose="02020603050405020304" pitchFamily="18" charset="0"/>
              </a:rPr>
              <a:t>stedfastly</a:t>
            </a:r>
            <a:r>
              <a:rPr lang="en-US" sz="1200" kern="100" dirty="0">
                <a:solidFill>
                  <a:schemeClr val="accent6"/>
                </a:solidFill>
                <a:latin typeface="Aptos" panose="020B0004020202020204" pitchFamily="34" charset="0"/>
                <a:cs typeface="Times New Roman" panose="02020603050405020304" pitchFamily="18" charset="0"/>
              </a:rPr>
              <a:t> toward heaven as he went up, behold, two men stood by them in white apparel;</a:t>
            </a:r>
          </a:p>
          <a:p>
            <a:pPr marL="0" marR="0" algn="l">
              <a:lnSpc>
                <a:spcPct val="107000"/>
              </a:lnSpc>
              <a:spcAft>
                <a:spcPts val="800"/>
              </a:spcAft>
            </a:pPr>
            <a:r>
              <a:rPr lang="en-US" sz="1200" kern="100" dirty="0">
                <a:solidFill>
                  <a:schemeClr val="accent6"/>
                </a:solidFill>
                <a:latin typeface="Aptos" panose="020B0004020202020204" pitchFamily="34" charset="0"/>
                <a:cs typeface="Times New Roman" panose="02020603050405020304" pitchFamily="18" charset="0"/>
              </a:rPr>
              <a:t>11 Which also said, Ye men of Galilee, why stand ye gazing up into heaven? this same Jesus, which is taken up from you into heaven, shall so come in like manner as ye have seen him go into heaven.</a:t>
            </a:r>
          </a:p>
        </p:txBody>
      </p:sp>
      <p:sp>
        <p:nvSpPr>
          <p:cNvPr id="10" name="TextBox 9">
            <a:extLst>
              <a:ext uri="{FF2B5EF4-FFF2-40B4-BE49-F238E27FC236}">
                <a16:creationId xmlns:a16="http://schemas.microsoft.com/office/drawing/2014/main" id="{CAAFAD0F-1970-DBBC-C4B4-1E400D3A7D2F}"/>
              </a:ext>
            </a:extLst>
          </p:cNvPr>
          <p:cNvSpPr txBox="1"/>
          <p:nvPr/>
        </p:nvSpPr>
        <p:spPr>
          <a:xfrm>
            <a:off x="147112" y="1001246"/>
            <a:ext cx="4465919" cy="780983"/>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2"/>
                </a:solidFill>
                <a:latin typeface="Aptos" panose="020B0004020202020204" pitchFamily="34" charset="0"/>
                <a:cs typeface="Times New Roman" panose="02020603050405020304" pitchFamily="18" charset="0"/>
              </a:rPr>
              <a:t>Mark 16:19</a:t>
            </a:r>
          </a:p>
          <a:p>
            <a:pPr marL="0" marR="0" algn="l">
              <a:lnSpc>
                <a:spcPct val="107000"/>
              </a:lnSpc>
              <a:spcAft>
                <a:spcPts val="800"/>
              </a:spcAft>
            </a:pPr>
            <a:r>
              <a:rPr lang="en-US" sz="1200" kern="100" dirty="0">
                <a:solidFill>
                  <a:schemeClr val="accent6"/>
                </a:solidFill>
                <a:latin typeface="Aptos" panose="020B0004020202020204" pitchFamily="34" charset="0"/>
                <a:cs typeface="Times New Roman" panose="02020603050405020304" pitchFamily="18" charset="0"/>
              </a:rPr>
              <a:t>19 So then after the Lord had spoken unto them, he was received up into heaven, and sat on the right hand of God.</a:t>
            </a:r>
          </a:p>
        </p:txBody>
      </p:sp>
      <p:sp>
        <p:nvSpPr>
          <p:cNvPr id="3" name="TextBox 2">
            <a:extLst>
              <a:ext uri="{FF2B5EF4-FFF2-40B4-BE49-F238E27FC236}">
                <a16:creationId xmlns:a16="http://schemas.microsoft.com/office/drawing/2014/main" id="{7DEA8244-5CFC-CC6B-91F2-93608EC61B31}"/>
              </a:ext>
            </a:extLst>
          </p:cNvPr>
          <p:cNvSpPr txBox="1"/>
          <p:nvPr/>
        </p:nvSpPr>
        <p:spPr>
          <a:xfrm>
            <a:off x="147112" y="1844719"/>
            <a:ext cx="4572000" cy="913263"/>
          </a:xfrm>
          <a:prstGeom prst="rect">
            <a:avLst/>
          </a:prstGeom>
          <a:noFill/>
        </p:spPr>
        <p:txBody>
          <a:bodyPr wrap="square">
            <a:spAutoFit/>
          </a:bodyPr>
          <a:lstStyle/>
          <a:p>
            <a:pPr algn="l">
              <a:lnSpc>
                <a:spcPct val="107000"/>
              </a:lnSpc>
              <a:spcAft>
                <a:spcPts val="800"/>
              </a:spcAft>
            </a:pPr>
            <a:r>
              <a:rPr lang="en-US" sz="1100" b="1" kern="100" dirty="0">
                <a:solidFill>
                  <a:schemeClr val="accent2"/>
                </a:solidFill>
                <a:latin typeface="Aptos" panose="020B0004020202020204" pitchFamily="34" charset="0"/>
                <a:cs typeface="Times New Roman" panose="02020603050405020304" pitchFamily="18" charset="0"/>
              </a:rPr>
              <a:t>Hebrews 1:5</a:t>
            </a:r>
          </a:p>
          <a:p>
            <a:pPr algn="l">
              <a:lnSpc>
                <a:spcPct val="107000"/>
              </a:lnSpc>
              <a:spcAft>
                <a:spcPts val="800"/>
              </a:spcAft>
            </a:pPr>
            <a:r>
              <a:rPr lang="en-US" sz="1100" kern="100" dirty="0">
                <a:solidFill>
                  <a:schemeClr val="accent6"/>
                </a:solidFill>
                <a:latin typeface="Aptos" panose="020B0004020202020204" pitchFamily="34" charset="0"/>
                <a:cs typeface="Times New Roman" panose="02020603050405020304" pitchFamily="18" charset="0"/>
              </a:rPr>
              <a:t>5 For unto which of the angels said he at any time, Thou art my Son, this day have I begotten thee? And again, I will be to him a Father, and he shall be to me a Son?</a:t>
            </a:r>
          </a:p>
        </p:txBody>
      </p:sp>
      <p:pic>
        <p:nvPicPr>
          <p:cNvPr id="2050" name="Picture 2" descr="Jesus Christ sitting | Bible Art">
            <a:extLst>
              <a:ext uri="{FF2B5EF4-FFF2-40B4-BE49-F238E27FC236}">
                <a16:creationId xmlns:a16="http://schemas.microsoft.com/office/drawing/2014/main" id="{A58710FC-D5BA-A8B9-A4B9-6ECB150981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980369"/>
            <a:ext cx="2913372" cy="291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ppy Feast of the Ascension of our Lord Jesus to Heaven - NOVENA PRAYER">
            <a:extLst>
              <a:ext uri="{FF2B5EF4-FFF2-40B4-BE49-F238E27FC236}">
                <a16:creationId xmlns:a16="http://schemas.microsoft.com/office/drawing/2014/main" id="{DF8FE7F6-57B2-B930-8767-D093B67C2C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38600"/>
            <a:ext cx="1903413" cy="25963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CD7247-A29F-C941-7683-7BCDEF6056FE}"/>
              </a:ext>
            </a:extLst>
          </p:cNvPr>
          <p:cNvSpPr txBox="1"/>
          <p:nvPr/>
        </p:nvSpPr>
        <p:spPr>
          <a:xfrm>
            <a:off x="304800" y="243244"/>
            <a:ext cx="3396343" cy="523220"/>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2800" dirty="0">
                <a:latin typeface="ArgosContour" pitchFamily="2" charset="0"/>
              </a:rPr>
              <a:t>Heaven Part 2</a:t>
            </a:r>
          </a:p>
        </p:txBody>
      </p:sp>
      <p:sp>
        <p:nvSpPr>
          <p:cNvPr id="5" name="TextBox 4">
            <a:extLst>
              <a:ext uri="{FF2B5EF4-FFF2-40B4-BE49-F238E27FC236}">
                <a16:creationId xmlns:a16="http://schemas.microsoft.com/office/drawing/2014/main" id="{4111AC20-BE78-F6C3-6AB5-9C10ACF40220}"/>
              </a:ext>
            </a:extLst>
          </p:cNvPr>
          <p:cNvSpPr txBox="1"/>
          <p:nvPr/>
        </p:nvSpPr>
        <p:spPr>
          <a:xfrm>
            <a:off x="147112" y="4267200"/>
            <a:ext cx="6329888" cy="2531590"/>
          </a:xfrm>
          <a:prstGeom prst="rect">
            <a:avLst/>
          </a:prstGeom>
          <a:noFill/>
        </p:spPr>
        <p:txBody>
          <a:bodyPr wrap="square">
            <a:spAutoFit/>
          </a:bodyPr>
          <a:lstStyle/>
          <a:p>
            <a:pPr algn="l">
              <a:lnSpc>
                <a:spcPct val="107000"/>
              </a:lnSpc>
              <a:spcBef>
                <a:spcPts val="400"/>
              </a:spcBef>
              <a:spcAft>
                <a:spcPts val="200"/>
              </a:spcAft>
            </a:pPr>
            <a:r>
              <a:rPr lang="en-US" sz="1200" b="1" kern="100" dirty="0">
                <a:solidFill>
                  <a:schemeClr val="accent2"/>
                </a:solidFill>
                <a:latin typeface="Aptos" panose="020B0004020202020204" pitchFamily="34" charset="0"/>
                <a:cs typeface="Times New Roman" panose="02020603050405020304" pitchFamily="18" charset="0"/>
              </a:rPr>
              <a:t>Ephesians 1:17-22</a:t>
            </a:r>
          </a:p>
          <a:p>
            <a:pPr algn="l"/>
            <a:r>
              <a:rPr lang="en-US" sz="1200" kern="100" dirty="0">
                <a:solidFill>
                  <a:schemeClr val="accent6"/>
                </a:solidFill>
                <a:latin typeface="Aptos" panose="020B0004020202020204" pitchFamily="34" charset="0"/>
                <a:cs typeface="Times New Roman" panose="02020603050405020304" pitchFamily="18" charset="0"/>
              </a:rPr>
              <a:t>17 That the God of our Lord Jesus Christ, the Father of glory, may give unto you the spirit of wisdom and revelation in the knowledge of him:</a:t>
            </a:r>
          </a:p>
          <a:p>
            <a:pPr algn="l"/>
            <a:r>
              <a:rPr lang="en-US" sz="1200" kern="100" dirty="0">
                <a:solidFill>
                  <a:schemeClr val="accent6"/>
                </a:solidFill>
                <a:latin typeface="Aptos" panose="020B0004020202020204" pitchFamily="34" charset="0"/>
                <a:cs typeface="Times New Roman" panose="02020603050405020304" pitchFamily="18" charset="0"/>
              </a:rPr>
              <a:t>18 The eyes of your understanding being enlightened; that ye may know what is the hope of his calling, and what the riches of the glory of his inheritance in the saints,</a:t>
            </a:r>
          </a:p>
          <a:p>
            <a:pPr algn="l"/>
            <a:r>
              <a:rPr lang="en-US" sz="1200" kern="100" dirty="0">
                <a:solidFill>
                  <a:schemeClr val="accent6"/>
                </a:solidFill>
                <a:latin typeface="Aptos" panose="020B0004020202020204" pitchFamily="34" charset="0"/>
                <a:cs typeface="Times New Roman" panose="02020603050405020304" pitchFamily="18" charset="0"/>
              </a:rPr>
              <a:t>19 And what is the exceeding greatness of his power to us-ward who believe, according to the working of his mighty power,</a:t>
            </a:r>
          </a:p>
          <a:p>
            <a:pPr algn="l"/>
            <a:r>
              <a:rPr lang="en-US" sz="1200" kern="100" dirty="0">
                <a:solidFill>
                  <a:schemeClr val="accent6"/>
                </a:solidFill>
                <a:latin typeface="Aptos" panose="020B0004020202020204" pitchFamily="34" charset="0"/>
                <a:cs typeface="Times New Roman" panose="02020603050405020304" pitchFamily="18" charset="0"/>
              </a:rPr>
              <a:t>20 Which he wrought in Christ, when he raised him from the dead, and set him at his own right hand in the heavenly places,</a:t>
            </a:r>
          </a:p>
          <a:p>
            <a:pPr algn="l"/>
            <a:r>
              <a:rPr lang="en-US" sz="1200" kern="100" dirty="0">
                <a:solidFill>
                  <a:schemeClr val="accent6"/>
                </a:solidFill>
                <a:latin typeface="Aptos" panose="020B0004020202020204" pitchFamily="34" charset="0"/>
                <a:cs typeface="Times New Roman" panose="02020603050405020304" pitchFamily="18" charset="0"/>
              </a:rPr>
              <a:t>21 Far above all principality, and power, and might, and dominion, and every name that is named, not only in this world, but also in that which is to come:</a:t>
            </a:r>
          </a:p>
          <a:p>
            <a:pPr algn="l"/>
            <a:r>
              <a:rPr lang="en-US" sz="1200" kern="100" dirty="0">
                <a:solidFill>
                  <a:schemeClr val="accent6"/>
                </a:solidFill>
                <a:latin typeface="Aptos" panose="020B0004020202020204" pitchFamily="34" charset="0"/>
                <a:cs typeface="Times New Roman" panose="02020603050405020304" pitchFamily="18" charset="0"/>
              </a:rPr>
              <a:t>22 And hath put all things under his feet, and gave him to be the head over all things to the church,</a:t>
            </a:r>
          </a:p>
        </p:txBody>
      </p:sp>
      <p:sp>
        <p:nvSpPr>
          <p:cNvPr id="7" name="Rectangle: Top Corners One Rounded and One Snipped 6">
            <a:hlinkClick r:id="rId4"/>
            <a:extLst>
              <a:ext uri="{FF2B5EF4-FFF2-40B4-BE49-F238E27FC236}">
                <a16:creationId xmlns:a16="http://schemas.microsoft.com/office/drawing/2014/main" id="{014C92F0-C5E0-D084-0A5F-67ACE7EE880B}"/>
              </a:ext>
            </a:extLst>
          </p:cNvPr>
          <p:cNvSpPr/>
          <p:nvPr/>
        </p:nvSpPr>
        <p:spPr bwMode="auto">
          <a:xfrm>
            <a:off x="4232031" y="1022084"/>
            <a:ext cx="762000" cy="228600"/>
          </a:xfrm>
          <a:prstGeom prst="snip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9" name="TextBox 8">
            <a:extLst>
              <a:ext uri="{FF2B5EF4-FFF2-40B4-BE49-F238E27FC236}">
                <a16:creationId xmlns:a16="http://schemas.microsoft.com/office/drawing/2014/main" id="{7D970980-06F0-1C40-93BB-87D5B4A9C543}"/>
              </a:ext>
            </a:extLst>
          </p:cNvPr>
          <p:cNvSpPr txBox="1"/>
          <p:nvPr/>
        </p:nvSpPr>
        <p:spPr>
          <a:xfrm>
            <a:off x="4114800" y="605737"/>
            <a:ext cx="4818372" cy="307777"/>
          </a:xfrm>
          <a:prstGeom prst="rect">
            <a:avLst/>
          </a:prstGeom>
          <a:noFill/>
        </p:spPr>
        <p:txBody>
          <a:bodyPr wrap="square">
            <a:spAutoFit/>
          </a:bodyPr>
          <a:lstStyle/>
          <a:p>
            <a:r>
              <a:rPr lang="en-US" sz="1400" kern="100" dirty="0">
                <a:solidFill>
                  <a:schemeClr val="accent1">
                    <a:lumMod val="75000"/>
                  </a:schemeClr>
                </a:solidFill>
                <a:latin typeface="Aptos" panose="020B0004020202020204" pitchFamily="34" charset="0"/>
                <a:cs typeface="Times New Roman" panose="02020603050405020304" pitchFamily="18" charset="0"/>
              </a:rPr>
              <a:t>God doesn’t wear glasses – and Jesus is not solemn</a:t>
            </a:r>
            <a:endParaRPr lang="en-US" sz="1400" dirty="0">
              <a:solidFill>
                <a:schemeClr val="accent1">
                  <a:lumMod val="75000"/>
                </a:schemeClr>
              </a:solidFill>
            </a:endParaRPr>
          </a:p>
        </p:txBody>
      </p:sp>
    </p:spTree>
    <p:extLst>
      <p:ext uri="{BB962C8B-B14F-4D97-AF65-F5344CB8AC3E}">
        <p14:creationId xmlns:p14="http://schemas.microsoft.com/office/powerpoint/2010/main" val="47649483"/>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3E421-907C-C9B9-27F5-2572C325B97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31B174-3098-9427-5811-29EC96D9CB7B}"/>
              </a:ext>
            </a:extLst>
          </p:cNvPr>
          <p:cNvSpPr txBox="1"/>
          <p:nvPr/>
        </p:nvSpPr>
        <p:spPr>
          <a:xfrm>
            <a:off x="0" y="69288"/>
            <a:ext cx="6476999"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What is Heaven like? It’s a nice place!</a:t>
            </a:r>
            <a:endParaRPr lang="en-US" sz="2800" b="1" dirty="0">
              <a:solidFill>
                <a:srgbClr val="FFFF00"/>
              </a:solidFill>
              <a:latin typeface="Bookman Old Style" panose="02050604050505020204" pitchFamily="18" charset="0"/>
            </a:endParaRPr>
          </a:p>
        </p:txBody>
      </p:sp>
      <p:sp>
        <p:nvSpPr>
          <p:cNvPr id="10" name="TextBox 9">
            <a:extLst>
              <a:ext uri="{FF2B5EF4-FFF2-40B4-BE49-F238E27FC236}">
                <a16:creationId xmlns:a16="http://schemas.microsoft.com/office/drawing/2014/main" id="{AEA31672-9F10-DC44-179E-024972DA70A2}"/>
              </a:ext>
            </a:extLst>
          </p:cNvPr>
          <p:cNvSpPr txBox="1"/>
          <p:nvPr/>
        </p:nvSpPr>
        <p:spPr>
          <a:xfrm>
            <a:off x="81022" y="1163206"/>
            <a:ext cx="4161119" cy="1162882"/>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14:2</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In my Father's house are many mansions: </a:t>
            </a:r>
            <a:r>
              <a:rPr lang="en-US" sz="16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if it were not so, I would have told you. I go to prepare a place for you</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3076" name="Picture 4" descr="Clear as a Bell: Endless Views From This Glass Mansion in the Hills Above  Portland, OR">
            <a:extLst>
              <a:ext uri="{FF2B5EF4-FFF2-40B4-BE49-F238E27FC236}">
                <a16:creationId xmlns:a16="http://schemas.microsoft.com/office/drawing/2014/main" id="{8D437DD9-888D-A3D5-3E73-73AAD1AF7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09165"/>
            <a:ext cx="3303175" cy="19781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F589BF-0E9A-92BE-41F7-862C2E689CDA}"/>
              </a:ext>
            </a:extLst>
          </p:cNvPr>
          <p:cNvPicPr>
            <a:picLocks noChangeAspect="1"/>
          </p:cNvPicPr>
          <p:nvPr/>
        </p:nvPicPr>
        <p:blipFill>
          <a:blip r:embed="rId3"/>
          <a:stretch>
            <a:fillRect/>
          </a:stretch>
        </p:blipFill>
        <p:spPr>
          <a:xfrm>
            <a:off x="5943600" y="2409164"/>
            <a:ext cx="2988516" cy="1978169"/>
          </a:xfrm>
          <a:prstGeom prst="rect">
            <a:avLst/>
          </a:prstGeom>
        </p:spPr>
      </p:pic>
      <p:pic>
        <p:nvPicPr>
          <p:cNvPr id="3080" name="Picture 8" descr="22 Outstanding Modern Mansions for Luxury Living">
            <a:extLst>
              <a:ext uri="{FF2B5EF4-FFF2-40B4-BE49-F238E27FC236}">
                <a16:creationId xmlns:a16="http://schemas.microsoft.com/office/drawing/2014/main" id="{E1557298-A079-37F1-DA62-B0A573DC4D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131" y="4470409"/>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Our 10 Greatest Homes | Portland Monthly">
            <a:extLst>
              <a:ext uri="{FF2B5EF4-FFF2-40B4-BE49-F238E27FC236}">
                <a16:creationId xmlns:a16="http://schemas.microsoft.com/office/drawing/2014/main" id="{31801732-7EFB-2405-3D8D-F172FDF3F2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081" y="4477050"/>
            <a:ext cx="2209800" cy="21816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e most magnificent mansions for sale in every state | loveproperty.com">
            <a:extLst>
              <a:ext uri="{FF2B5EF4-FFF2-40B4-BE49-F238E27FC236}">
                <a16:creationId xmlns:a16="http://schemas.microsoft.com/office/drawing/2014/main" id="{8B137ED7-75AB-A538-3796-D3C0E92F9E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4470409"/>
            <a:ext cx="3281133" cy="218160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ansions for Sale in Queens County, NY | Flyhomes">
            <a:extLst>
              <a:ext uri="{FF2B5EF4-FFF2-40B4-BE49-F238E27FC236}">
                <a16:creationId xmlns:a16="http://schemas.microsoft.com/office/drawing/2014/main" id="{5F007316-B66B-51EA-354C-6C7C825C5F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9081" y="2409164"/>
            <a:ext cx="2209800" cy="1978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1A4701-8001-CEB9-60CF-432515AF3244}"/>
              </a:ext>
            </a:extLst>
          </p:cNvPr>
          <p:cNvSpPr txBox="1"/>
          <p:nvPr/>
        </p:nvSpPr>
        <p:spPr>
          <a:xfrm>
            <a:off x="88019" y="477599"/>
            <a:ext cx="7379581" cy="584775"/>
          </a:xfrm>
          <a:prstGeom prst="rect">
            <a:avLst/>
          </a:prstGeom>
          <a:noFill/>
        </p:spPr>
        <p:txBody>
          <a:bodyPr wrap="square">
            <a:spAutoFit/>
          </a:bodyPr>
          <a:lstStyle/>
          <a:p>
            <a:pPr algn="l"/>
            <a:r>
              <a:rPr lang="en-US" sz="1600" kern="100" dirty="0">
                <a:solidFill>
                  <a:schemeClr val="accent1">
                    <a:lumMod val="75000"/>
                  </a:schemeClr>
                </a:solidFill>
                <a:latin typeface="Aptos" panose="020B0004020202020204" pitchFamily="34" charset="0"/>
                <a:cs typeface="Times New Roman" panose="02020603050405020304" pitchFamily="18" charset="0"/>
              </a:rPr>
              <a:t>Jesus made a point to mention this – it must be important – he’s looking out for us – he would have told us if it were not so</a:t>
            </a:r>
          </a:p>
        </p:txBody>
      </p:sp>
      <p:sp>
        <p:nvSpPr>
          <p:cNvPr id="4" name="TextBox 3">
            <a:extLst>
              <a:ext uri="{FF2B5EF4-FFF2-40B4-BE49-F238E27FC236}">
                <a16:creationId xmlns:a16="http://schemas.microsoft.com/office/drawing/2014/main" id="{932A7CA7-E0A2-8CEF-E361-6D3ADF59A123}"/>
              </a:ext>
            </a:extLst>
          </p:cNvPr>
          <p:cNvSpPr txBox="1"/>
          <p:nvPr/>
        </p:nvSpPr>
        <p:spPr>
          <a:xfrm>
            <a:off x="4270621" y="1152091"/>
            <a:ext cx="4572000" cy="1120115"/>
          </a:xfrm>
          <a:prstGeom prst="rect">
            <a:avLst/>
          </a:prstGeom>
          <a:noFill/>
        </p:spPr>
        <p:txBody>
          <a:bodyPr wrap="square">
            <a:spAutoFit/>
          </a:bodyPr>
          <a:lstStyle/>
          <a:p>
            <a:pPr algn="l">
              <a:lnSpc>
                <a:spcPct val="107000"/>
              </a:lnSpc>
              <a:spcBef>
                <a:spcPts val="400"/>
              </a:spcBef>
              <a:spcAft>
                <a:spcPts val="200"/>
              </a:spcAft>
            </a:pPr>
            <a:r>
              <a:rPr lang="en-US" sz="1600" b="1" kern="100" dirty="0">
                <a:solidFill>
                  <a:schemeClr val="accent2"/>
                </a:solidFill>
                <a:latin typeface="Aptos" panose="020B0004020202020204" pitchFamily="34" charset="0"/>
                <a:cs typeface="Times New Roman" panose="02020603050405020304" pitchFamily="18" charset="0"/>
              </a:rPr>
              <a:t>John 14:3</a:t>
            </a:r>
          </a:p>
          <a:p>
            <a:pPr algn="l"/>
            <a:r>
              <a:rPr lang="en-US" sz="1600" kern="100" dirty="0">
                <a:solidFill>
                  <a:schemeClr val="accent6"/>
                </a:solidFill>
                <a:latin typeface="Aptos" panose="020B0004020202020204" pitchFamily="34" charset="0"/>
                <a:cs typeface="Times New Roman" panose="02020603050405020304" pitchFamily="18" charset="0"/>
              </a:rPr>
              <a:t>3 And if I go and prepare a place for you, </a:t>
            </a:r>
            <a:r>
              <a:rPr lang="en-US" sz="1600" kern="100" dirty="0">
                <a:solidFill>
                  <a:schemeClr val="accent1">
                    <a:lumMod val="75000"/>
                  </a:schemeClr>
                </a:solidFill>
                <a:latin typeface="Aptos" panose="020B0004020202020204" pitchFamily="34" charset="0"/>
                <a:cs typeface="Times New Roman" panose="02020603050405020304" pitchFamily="18" charset="0"/>
              </a:rPr>
              <a:t>I will come again, and receive you unto myself; that where I am, there ye may be also.</a:t>
            </a:r>
          </a:p>
        </p:txBody>
      </p:sp>
      <p:pic>
        <p:nvPicPr>
          <p:cNvPr id="2050" name="Picture 2" descr="WHAT DOES UNDER CONSTRUCTION MEAN?">
            <a:extLst>
              <a:ext uri="{FF2B5EF4-FFF2-40B4-BE49-F238E27FC236}">
                <a16:creationId xmlns:a16="http://schemas.microsoft.com/office/drawing/2014/main" id="{327BFE89-DD29-8B34-1534-65625F2F6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25880"/>
            <a:ext cx="1312116" cy="7894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3006C8-DB0D-1F71-EE80-5298C43DDB7F}"/>
              </a:ext>
            </a:extLst>
          </p:cNvPr>
          <p:cNvSpPr txBox="1"/>
          <p:nvPr/>
        </p:nvSpPr>
        <p:spPr>
          <a:xfrm>
            <a:off x="7620000" y="100612"/>
            <a:ext cx="1312116" cy="307777"/>
          </a:xfrm>
          <a:prstGeom prst="rect">
            <a:avLst/>
          </a:prstGeom>
          <a:noFill/>
        </p:spPr>
        <p:txBody>
          <a:bodyPr wrap="square">
            <a:spAutoFit/>
          </a:bodyPr>
          <a:lstStyle/>
          <a:p>
            <a:r>
              <a:rPr lang="en-US" sz="1400" kern="100" dirty="0">
                <a:solidFill>
                  <a:schemeClr val="accent2"/>
                </a:solidFill>
                <a:latin typeface="Aptos" panose="020B0004020202020204" pitchFamily="34" charset="0"/>
                <a:cs typeface="Times New Roman" panose="02020603050405020304" pitchFamily="18" charset="0"/>
              </a:rPr>
              <a:t>2000 years</a:t>
            </a:r>
            <a:endParaRPr lang="en-US" sz="1400" dirty="0">
              <a:solidFill>
                <a:schemeClr val="accent2"/>
              </a:solidFill>
            </a:endParaRPr>
          </a:p>
        </p:txBody>
      </p:sp>
    </p:spTree>
    <p:extLst>
      <p:ext uri="{BB962C8B-B14F-4D97-AF65-F5344CB8AC3E}">
        <p14:creationId xmlns:p14="http://schemas.microsoft.com/office/powerpoint/2010/main" val="1494433227"/>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CE6C-5600-83B7-74C2-327BEA6A78B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3AF5335-2384-731D-7AC9-664ED8AEC5EC}"/>
              </a:ext>
            </a:extLst>
          </p:cNvPr>
          <p:cNvSpPr txBox="1"/>
          <p:nvPr/>
        </p:nvSpPr>
        <p:spPr>
          <a:xfrm>
            <a:off x="144935" y="919329"/>
            <a:ext cx="4655665" cy="164096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latin typeface="Aptos" panose="020B0004020202020204" pitchFamily="34" charset="0"/>
                <a:cs typeface="Times New Roman" panose="02020603050405020304" pitchFamily="18" charset="0"/>
              </a:rPr>
              <a:t>Revelation 21:21</a:t>
            </a:r>
          </a:p>
          <a:p>
            <a:pPr marL="0" marR="0" algn="l">
              <a:lnSpc>
                <a:spcPct val="107000"/>
              </a:lnSpc>
              <a:spcBef>
                <a:spcPts val="400"/>
              </a:spcBef>
              <a:spcAft>
                <a:spcPts val="200"/>
              </a:spcAft>
            </a:pPr>
            <a:r>
              <a:rPr lang="en-US" sz="1800" kern="100" dirty="0">
                <a:solidFill>
                  <a:schemeClr val="accent6"/>
                </a:solidFill>
                <a:latin typeface="Aptos" panose="020B0004020202020204" pitchFamily="34" charset="0"/>
                <a:cs typeface="Times New Roman" panose="02020603050405020304" pitchFamily="18" charset="0"/>
              </a:rPr>
              <a:t>21 And the twelve gates were twelve pearls: every several gate was of one pearl: and the street of the city was pure gold, as it were transparent glass.</a:t>
            </a:r>
          </a:p>
        </p:txBody>
      </p:sp>
      <p:pic>
        <p:nvPicPr>
          <p:cNvPr id="4098" name="Picture 2" descr="Streets Of Gold 🏞️⚱️⚜️🫅 #streetsofgold #heaven #leavesamark">
            <a:extLst>
              <a:ext uri="{FF2B5EF4-FFF2-40B4-BE49-F238E27FC236}">
                <a16:creationId xmlns:a16="http://schemas.microsoft.com/office/drawing/2014/main" id="{0A57E277-5FC4-4DAC-8DEF-B9AFF6210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74272"/>
            <a:ext cx="2209800" cy="39460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lear Glass Wholesale Dealers | Varna Group">
            <a:extLst>
              <a:ext uri="{FF2B5EF4-FFF2-40B4-BE49-F238E27FC236}">
                <a16:creationId xmlns:a16="http://schemas.microsoft.com/office/drawing/2014/main" id="{CBB2B6DC-5E8F-23A5-09B6-555EF7F180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377" y="2661363"/>
            <a:ext cx="1823399" cy="1172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6385F9-8FDC-E833-1D6C-3844B3DC8CBA}"/>
              </a:ext>
            </a:extLst>
          </p:cNvPr>
          <p:cNvSpPr txBox="1"/>
          <p:nvPr/>
        </p:nvSpPr>
        <p:spPr>
          <a:xfrm>
            <a:off x="2781300" y="5486400"/>
            <a:ext cx="4572000" cy="923330"/>
          </a:xfrm>
          <a:prstGeom prst="rect">
            <a:avLst/>
          </a:prstGeom>
          <a:noFill/>
        </p:spPr>
        <p:txBody>
          <a:bodyPr wrap="square">
            <a:spAutoFit/>
          </a:bodyPr>
          <a:lstStyle/>
          <a:p>
            <a:pPr algn="l"/>
            <a:r>
              <a:rPr lang="en-US" sz="1800" b="1" kern="100" dirty="0">
                <a:solidFill>
                  <a:schemeClr val="accent2"/>
                </a:solidFill>
                <a:latin typeface="Aptos" panose="020B0004020202020204" pitchFamily="34" charset="0"/>
                <a:cs typeface="Times New Roman" panose="02020603050405020304" pitchFamily="18" charset="0"/>
              </a:rPr>
              <a:t>Revelation 21:25</a:t>
            </a:r>
          </a:p>
          <a:p>
            <a:pPr algn="l"/>
            <a:r>
              <a:rPr lang="en-US" sz="1800" kern="100" dirty="0">
                <a:solidFill>
                  <a:schemeClr val="accent6"/>
                </a:solidFill>
                <a:latin typeface="Aptos" panose="020B0004020202020204" pitchFamily="34" charset="0"/>
                <a:cs typeface="Times New Roman" panose="02020603050405020304" pitchFamily="18" charset="0"/>
              </a:rPr>
              <a:t>25 And the gates of it shall not be shut at all by day: for there shall be no night there.</a:t>
            </a:r>
          </a:p>
        </p:txBody>
      </p:sp>
      <p:pic>
        <p:nvPicPr>
          <p:cNvPr id="1026" name="Picture 2">
            <a:extLst>
              <a:ext uri="{FF2B5EF4-FFF2-40B4-BE49-F238E27FC236}">
                <a16:creationId xmlns:a16="http://schemas.microsoft.com/office/drawing/2014/main" id="{0136EBCF-CEF2-A9BC-2678-91E727B79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93294"/>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71D63F-5D6A-E392-EC60-E4C366597BD8}"/>
              </a:ext>
            </a:extLst>
          </p:cNvPr>
          <p:cNvPicPr>
            <a:picLocks noChangeAspect="1"/>
          </p:cNvPicPr>
          <p:nvPr/>
        </p:nvPicPr>
        <p:blipFill>
          <a:blip r:embed="rId5"/>
          <a:stretch>
            <a:fillRect/>
          </a:stretch>
        </p:blipFill>
        <p:spPr>
          <a:xfrm>
            <a:off x="4343400" y="119154"/>
            <a:ext cx="1935274" cy="1175096"/>
          </a:xfrm>
          <a:prstGeom prst="rect">
            <a:avLst/>
          </a:prstGeom>
        </p:spPr>
      </p:pic>
      <p:sp>
        <p:nvSpPr>
          <p:cNvPr id="9" name="TextBox 8">
            <a:extLst>
              <a:ext uri="{FF2B5EF4-FFF2-40B4-BE49-F238E27FC236}">
                <a16:creationId xmlns:a16="http://schemas.microsoft.com/office/drawing/2014/main" id="{82DAED4F-80D6-087D-C241-9F97EBC999E2}"/>
              </a:ext>
            </a:extLst>
          </p:cNvPr>
          <p:cNvSpPr txBox="1"/>
          <p:nvPr/>
        </p:nvSpPr>
        <p:spPr>
          <a:xfrm>
            <a:off x="228600" y="42852"/>
            <a:ext cx="32766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What is the New Jerusalem like?</a:t>
            </a:r>
            <a:endParaRPr lang="en-US" sz="2800" b="1" dirty="0">
              <a:solidFill>
                <a:srgbClr val="FFFF00"/>
              </a:solidFill>
              <a:latin typeface="Bookman Old Style" panose="02050604050505020204" pitchFamily="18" charset="0"/>
            </a:endParaRPr>
          </a:p>
        </p:txBody>
      </p:sp>
      <p:pic>
        <p:nvPicPr>
          <p:cNvPr id="1030" name="Picture 6" descr="The Scariest Stroll: Walking on Glass at Tianmen Mountain, China | The Poor  Traveler Itinerary Blog">
            <a:extLst>
              <a:ext uri="{FF2B5EF4-FFF2-40B4-BE49-F238E27FC236}">
                <a16:creationId xmlns:a16="http://schemas.microsoft.com/office/drawing/2014/main" id="{E2599018-2D6F-62DF-A88D-26A0880CAD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7313" y="4047048"/>
            <a:ext cx="1831953" cy="13631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42B66BF-71E8-1EE0-F965-00C97F7F44E2}"/>
              </a:ext>
            </a:extLst>
          </p:cNvPr>
          <p:cNvSpPr txBox="1"/>
          <p:nvPr/>
        </p:nvSpPr>
        <p:spPr>
          <a:xfrm>
            <a:off x="4688515" y="3907152"/>
            <a:ext cx="2438400" cy="1754326"/>
          </a:xfrm>
          <a:prstGeom prst="rect">
            <a:avLst/>
          </a:prstGeom>
          <a:noFill/>
        </p:spPr>
        <p:txBody>
          <a:bodyPr wrap="square">
            <a:spAutoFit/>
          </a:bodyPr>
          <a:lstStyle/>
          <a:p>
            <a:pPr algn="l"/>
            <a:r>
              <a:rPr lang="en-US" sz="1800" b="1" kern="100" dirty="0">
                <a:solidFill>
                  <a:schemeClr val="accent2"/>
                </a:solidFill>
                <a:latin typeface="Aptos" panose="020B0004020202020204" pitchFamily="34" charset="0"/>
                <a:cs typeface="Times New Roman" panose="02020603050405020304" pitchFamily="18" charset="0"/>
              </a:rPr>
              <a:t>Revelation 21:22</a:t>
            </a:r>
          </a:p>
          <a:p>
            <a:pPr algn="l"/>
            <a:r>
              <a:rPr lang="en-US" sz="1800" kern="100" dirty="0">
                <a:solidFill>
                  <a:schemeClr val="accent6"/>
                </a:solidFill>
                <a:latin typeface="Aptos" panose="020B0004020202020204" pitchFamily="34" charset="0"/>
                <a:cs typeface="Times New Roman" panose="02020603050405020304" pitchFamily="18" charset="0"/>
              </a:rPr>
              <a:t>22 And I saw no temple therein: for the Lord God Almighty and the Lamb are the temple of it.</a:t>
            </a:r>
          </a:p>
        </p:txBody>
      </p:sp>
      <p:pic>
        <p:nvPicPr>
          <p:cNvPr id="1034" name="Picture 10" descr="Biblical Imagery: The New Jerusalem, Part 2 - Eyes to See the Revelation - A  Spiritual Journey">
            <a:extLst>
              <a:ext uri="{FF2B5EF4-FFF2-40B4-BE49-F238E27FC236}">
                <a16:creationId xmlns:a16="http://schemas.microsoft.com/office/drawing/2014/main" id="{F17CA567-44BD-DCF9-563A-409AF58BA2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2545" y="2661362"/>
            <a:ext cx="2344370" cy="11721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30ADAAC-53F7-28CC-7DA1-BCA2BA17CAE9}"/>
              </a:ext>
            </a:extLst>
          </p:cNvPr>
          <p:cNvSpPr txBox="1"/>
          <p:nvPr/>
        </p:nvSpPr>
        <p:spPr>
          <a:xfrm>
            <a:off x="7206600" y="704675"/>
            <a:ext cx="1828800" cy="5552097"/>
          </a:xfrm>
          <a:prstGeom prst="rect">
            <a:avLst/>
          </a:prstGeom>
          <a:noFill/>
        </p:spPr>
        <p:txBody>
          <a:bodyPr wrap="square">
            <a:spAutoFit/>
          </a:bodyPr>
          <a:lstStyle/>
          <a:p>
            <a:pPr algn="l">
              <a:lnSpc>
                <a:spcPct val="107000"/>
              </a:lnSpc>
              <a:spcBef>
                <a:spcPts val="400"/>
              </a:spcBef>
              <a:spcAft>
                <a:spcPts val="200"/>
              </a:spcAft>
            </a:pPr>
            <a:r>
              <a:rPr lang="en-US" sz="1600" kern="100" dirty="0">
                <a:solidFill>
                  <a:schemeClr val="accent2"/>
                </a:solidFill>
                <a:latin typeface="Aptos" panose="020B0004020202020204" pitchFamily="34" charset="0"/>
                <a:cs typeface="Times New Roman" panose="02020603050405020304" pitchFamily="18" charset="0"/>
              </a:rPr>
              <a:t>Revelation 21:2-3</a:t>
            </a:r>
          </a:p>
          <a:p>
            <a:pPr algn="l"/>
            <a:r>
              <a:rPr lang="en-US" sz="1600" kern="100" dirty="0">
                <a:solidFill>
                  <a:schemeClr val="accent6"/>
                </a:solidFill>
                <a:latin typeface="Aptos" panose="020B0004020202020204" pitchFamily="34" charset="0"/>
                <a:cs typeface="Times New Roman" panose="02020603050405020304" pitchFamily="18" charset="0"/>
              </a:rPr>
              <a:t>2 And I John saw the holy city, new Jerusalem, coming down from God out of heaven, prepared as a bride adorned for her husband.</a:t>
            </a:r>
          </a:p>
          <a:p>
            <a:pPr algn="l"/>
            <a:r>
              <a:rPr lang="en-US" sz="1600" kern="100" dirty="0">
                <a:solidFill>
                  <a:schemeClr val="accent6"/>
                </a:solidFill>
                <a:latin typeface="Aptos" panose="020B0004020202020204" pitchFamily="34" charset="0"/>
                <a:cs typeface="Times New Roman" panose="02020603050405020304" pitchFamily="18" charset="0"/>
              </a:rPr>
              <a:t>3 And I heard a great voice out of heaven saying, Behold, the tabernacle of God is with men, and he will dwell with them, and they shall be his people, and God himself shall be with them, and be their God.</a:t>
            </a:r>
          </a:p>
        </p:txBody>
      </p:sp>
    </p:spTree>
    <p:extLst>
      <p:ext uri="{BB962C8B-B14F-4D97-AF65-F5344CB8AC3E}">
        <p14:creationId xmlns:p14="http://schemas.microsoft.com/office/powerpoint/2010/main" val="3985799352"/>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EA0F-8201-54A3-105B-8D5037FEBD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F29DBF6-9B6E-51FA-56DD-CA47CDCFC399}"/>
              </a:ext>
            </a:extLst>
          </p:cNvPr>
          <p:cNvSpPr txBox="1"/>
          <p:nvPr/>
        </p:nvSpPr>
        <p:spPr>
          <a:xfrm>
            <a:off x="152400" y="73967"/>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Discussion Questions</a:t>
            </a:r>
            <a:endParaRPr lang="en-US" sz="2800" b="1" dirty="0">
              <a:solidFill>
                <a:srgbClr val="FFFF00"/>
              </a:solidFill>
              <a:latin typeface="Bookman Old Style" panose="02050604050505020204" pitchFamily="18" charset="0"/>
            </a:endParaRPr>
          </a:p>
        </p:txBody>
      </p:sp>
      <p:sp>
        <p:nvSpPr>
          <p:cNvPr id="3" name="TextBox 2">
            <a:extLst>
              <a:ext uri="{FF2B5EF4-FFF2-40B4-BE49-F238E27FC236}">
                <a16:creationId xmlns:a16="http://schemas.microsoft.com/office/drawing/2014/main" id="{03A2D89D-3F2F-52B2-2BD3-2D31418CDDF2}"/>
              </a:ext>
            </a:extLst>
          </p:cNvPr>
          <p:cNvSpPr txBox="1"/>
          <p:nvPr/>
        </p:nvSpPr>
        <p:spPr>
          <a:xfrm>
            <a:off x="215848" y="609600"/>
            <a:ext cx="4164097" cy="5397055"/>
          </a:xfrm>
          <a:prstGeom prst="rect">
            <a:avLst/>
          </a:prstGeom>
          <a:noFill/>
        </p:spPr>
        <p:txBody>
          <a:bodyPr wrap="square">
            <a:spAutoFit/>
          </a:bodyPr>
          <a:lstStyle/>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About how many years has Jesus been sitting on the left hand of the Father?</a:t>
            </a:r>
          </a:p>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color are the streets in heaven? What are they made of?</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Who’s name is above every name even in the world to come?</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Where is the tabernacle of God?</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is in Jesus’ Father’s house? How many are there?</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many gates are there in the New Jerusalem? What are the gates made out of?</a:t>
            </a:r>
          </a:p>
          <a:p>
            <a:pPr algn="l">
              <a:lnSpc>
                <a:spcPct val="107000"/>
              </a:lnSpc>
              <a:spcBef>
                <a:spcPts val="400"/>
              </a:spcBef>
              <a:spcAft>
                <a:spcPts val="200"/>
              </a:spcAft>
            </a:pPr>
            <a:r>
              <a:rPr lang="en-US" sz="20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Who is the only one that the Father has begotten? What are 3 scriptures that prove that?</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do we know that Jesus is looking out for us?</a:t>
            </a:r>
            <a:endParaRPr lang="en-US" sz="1800" kern="100" dirty="0">
              <a:solidFill>
                <a:schemeClr val="accent6"/>
              </a:solidFill>
              <a:latin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062AFCA-6A00-A3AB-42ED-46CD85317805}"/>
              </a:ext>
            </a:extLst>
          </p:cNvPr>
          <p:cNvSpPr txBox="1"/>
          <p:nvPr/>
        </p:nvSpPr>
        <p:spPr>
          <a:xfrm>
            <a:off x="4550695" y="609600"/>
            <a:ext cx="4392697" cy="5715539"/>
          </a:xfrm>
          <a:prstGeom prst="rect">
            <a:avLst/>
          </a:prstGeom>
          <a:noFill/>
        </p:spPr>
        <p:txBody>
          <a:bodyPr wrap="square">
            <a:spAutoFit/>
          </a:bodyPr>
          <a:lstStyle/>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is the result of the eyes of our understanding being enlightened?</a:t>
            </a:r>
          </a:p>
          <a:p>
            <a:pPr marL="0" marR="0"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high is Jesus set above all principalities and powers? Who put him there?</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Can angels take on the form of man?</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is significant about mansions?</a:t>
            </a:r>
          </a:p>
          <a:p>
            <a:pPr algn="l">
              <a:lnSpc>
                <a:spcPct val="107000"/>
              </a:lnSpc>
              <a:spcBef>
                <a:spcPts val="400"/>
              </a:spcBef>
              <a:spcAft>
                <a:spcPts val="200"/>
              </a:spcAft>
            </a:pPr>
            <a:r>
              <a:rPr lang="en-US" sz="20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What manner will Jesus come in when he returns?</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Who is the head of the church?</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Why were the men of Galilee gazing up into heaven?</a:t>
            </a:r>
            <a:endParaRPr lang="en-US" sz="1800" kern="100" dirty="0">
              <a:solidFill>
                <a:schemeClr val="accent6"/>
              </a:solidFill>
              <a:latin typeface="Aptos" panose="020B0004020202020204" pitchFamily="34" charset="0"/>
              <a:cs typeface="Times New Roman" panose="02020603050405020304" pitchFamily="18" charset="0"/>
            </a:endParaRP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18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Where is the template located in the New Jerusalem?</a:t>
            </a:r>
            <a:r>
              <a:rPr lang="en-US" sz="1800" kern="100" dirty="0">
                <a:solidFill>
                  <a:schemeClr val="accent6"/>
                </a:solidFill>
                <a:latin typeface="Aptos" panose="020B0004020202020204" pitchFamily="34" charset="0"/>
                <a:cs typeface="Times New Roman" panose="02020603050405020304" pitchFamily="18" charset="0"/>
              </a:rPr>
              <a:t> </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long has our place in heaven been under construction?</a:t>
            </a:r>
          </a:p>
          <a:p>
            <a:pPr algn="l">
              <a:lnSpc>
                <a:spcPct val="107000"/>
              </a:lnSpc>
              <a:spcBef>
                <a:spcPts val="400"/>
              </a:spcBef>
              <a:spcAft>
                <a:spcPts val="200"/>
              </a:spcAft>
            </a:pPr>
            <a:r>
              <a:rPr lang="en-US" sz="1800" kern="100" dirty="0">
                <a:solidFill>
                  <a:schemeClr val="accent1">
                    <a:lumMod val="75000"/>
                  </a:schemeClr>
                </a:solidFill>
                <a:latin typeface="Aptos" panose="020B0004020202020204" pitchFamily="34" charset="0"/>
                <a:cs typeface="Times New Roman" panose="02020603050405020304" pitchFamily="18" charset="0"/>
              </a:rPr>
              <a:t>Question</a:t>
            </a:r>
            <a:r>
              <a:rPr lang="en-US" sz="2000" kern="100" dirty="0">
                <a:solidFill>
                  <a:schemeClr val="accent6"/>
                </a:solidFill>
                <a:latin typeface="Aptos" panose="020B0004020202020204" pitchFamily="34" charset="0"/>
                <a:cs typeface="Times New Roman" panose="02020603050405020304" pitchFamily="18" charset="0"/>
              </a:rPr>
              <a:t>: </a:t>
            </a:r>
            <a:r>
              <a:rPr lang="en-US" sz="1600" kern="100" dirty="0">
                <a:solidFill>
                  <a:schemeClr val="accent6"/>
                </a:solidFill>
                <a:latin typeface="Aptos" panose="020B0004020202020204" pitchFamily="34" charset="0"/>
                <a:cs typeface="Times New Roman" panose="02020603050405020304" pitchFamily="18" charset="0"/>
              </a:rPr>
              <a:t>How do we know there is no danger in the new Jerusalem?</a:t>
            </a:r>
          </a:p>
        </p:txBody>
      </p:sp>
    </p:spTree>
    <p:extLst>
      <p:ext uri="{BB962C8B-B14F-4D97-AF65-F5344CB8AC3E}">
        <p14:creationId xmlns:p14="http://schemas.microsoft.com/office/powerpoint/2010/main" val="2742437327"/>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1787</TotalTime>
  <Words>1140</Words>
  <Application>Microsoft Office PowerPoint</Application>
  <PresentationFormat>On-screen Show (4:3)</PresentationFormat>
  <Paragraphs>72</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Tahoma</vt:lpstr>
      <vt:lpstr>Times New Roman</vt:lpstr>
      <vt:lpstr>Cooper Black</vt:lpstr>
      <vt:lpstr>Bookman Old Style</vt:lpstr>
      <vt:lpstr>Calibri</vt:lpstr>
      <vt:lpstr>Trebuchet MS</vt:lpstr>
      <vt:lpstr>Aptos</vt:lpstr>
      <vt:lpstr>ArgosContour</vt:lpstr>
      <vt:lpstr>Blue-Gradient.dep</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845</cp:revision>
  <cp:lastPrinted>2016-03-16T15:34:38Z</cp:lastPrinted>
  <dcterms:created xsi:type="dcterms:W3CDTF">2013-07-15T18:37:31Z</dcterms:created>
  <dcterms:modified xsi:type="dcterms:W3CDTF">2025-01-20T22:37:15Z</dcterms:modified>
</cp:coreProperties>
</file>