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4">
  <p:sldMasterIdLst>
    <p:sldMasterId id="2147483648" r:id="rId1"/>
  </p:sldMasterIdLst>
  <p:notesMasterIdLst>
    <p:notesMasterId r:id="rId10"/>
  </p:notesMasterIdLst>
  <p:sldIdLst>
    <p:sldId id="265" r:id="rId2"/>
    <p:sldId id="264" r:id="rId3"/>
    <p:sldId id="259" r:id="rId4"/>
    <p:sldId id="262" r:id="rId5"/>
    <p:sldId id="258" r:id="rId6"/>
    <p:sldId id="263" r:id="rId7"/>
    <p:sldId id="260" r:id="rId8"/>
    <p:sldId id="261" r:id="rId9"/>
  </p:sldIdLst>
  <p:sldSz cx="9144000" cy="6858000" type="screen4x3"/>
  <p:notesSz cx="7010400" cy="9296400"/>
  <p:embeddedFontLst>
    <p:embeddedFont>
      <p:font typeface="Bookman Old Style" panose="02050604050505020204" pitchFamily="18" charset="0"/>
      <p:regular r:id="rId11"/>
      <p:bold r:id="rId12"/>
      <p:italic r:id="rId13"/>
      <p:boldItalic r:id="rId14"/>
    </p:embeddedFont>
    <p:embeddedFont>
      <p:font typeface="Cooper Black" panose="0208090404030B020404" pitchFamily="18" charset="0"/>
      <p:regular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  <p:embeddedFont>
      <p:font typeface="Tahoma" panose="020B0604030504040204" pitchFamily="34" charset="0"/>
      <p:regular r:id="rId20"/>
      <p:bold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2"/>
        </a:solidFill>
        <a:latin typeface="Cooper Black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99"/>
    <a:srgbClr val="3333FF"/>
    <a:srgbClr val="006600"/>
    <a:srgbClr val="0000CC"/>
    <a:srgbClr val="255997"/>
    <a:srgbClr val="3072C2"/>
    <a:srgbClr val="85A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042" autoAdjust="0"/>
    <p:restoredTop sz="92308" autoAdjust="0"/>
  </p:normalViewPr>
  <p:slideViewPr>
    <p:cSldViewPr showGuides="1">
      <p:cViewPr varScale="1">
        <p:scale>
          <a:sx n="256" d="100"/>
          <a:sy n="256" d="100"/>
        </p:scale>
        <p:origin x="3570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Hagerman" userId="4644590a0568e52e" providerId="LiveId" clId="{B10D57AA-CC3E-4BC2-9355-F1C54F88CCE6}"/>
    <pc:docChg chg="modSld sldOrd">
      <pc:chgData name="Doug Hagerman" userId="4644590a0568e52e" providerId="LiveId" clId="{B10D57AA-CC3E-4BC2-9355-F1C54F88CCE6}" dt="2025-02-12T00:29:33.704" v="68"/>
      <pc:docMkLst>
        <pc:docMk/>
      </pc:docMkLst>
      <pc:sldChg chg="modSp mod">
        <pc:chgData name="Doug Hagerman" userId="4644590a0568e52e" providerId="LiveId" clId="{B10D57AA-CC3E-4BC2-9355-F1C54F88CCE6}" dt="2025-02-12T00:28:42.131" v="8" actId="6549"/>
        <pc:sldMkLst>
          <pc:docMk/>
          <pc:sldMk cId="3490304824" sldId="259"/>
        </pc:sldMkLst>
        <pc:spChg chg="mod">
          <ac:chgData name="Doug Hagerman" userId="4644590a0568e52e" providerId="LiveId" clId="{B10D57AA-CC3E-4BC2-9355-F1C54F88CCE6}" dt="2025-02-12T00:28:32.472" v="7" actId="20577"/>
          <ac:spMkLst>
            <pc:docMk/>
            <pc:sldMk cId="3490304824" sldId="259"/>
            <ac:spMk id="2" creationId="{8671ACA1-21BF-6DBC-13DC-9F893F01D6C6}"/>
          </ac:spMkLst>
        </pc:spChg>
        <pc:spChg chg="mod">
          <ac:chgData name="Doug Hagerman" userId="4644590a0568e52e" providerId="LiveId" clId="{B10D57AA-CC3E-4BC2-9355-F1C54F88CCE6}" dt="2025-02-12T00:28:42.131" v="8" actId="6549"/>
          <ac:spMkLst>
            <pc:docMk/>
            <pc:sldMk cId="3490304824" sldId="259"/>
            <ac:spMk id="5" creationId="{12F2B689-E252-E5BB-47A8-148ED99CF180}"/>
          </ac:spMkLst>
        </pc:spChg>
      </pc:sldChg>
      <pc:sldChg chg="modSp mod">
        <pc:chgData name="Doug Hagerman" userId="4644590a0568e52e" providerId="LiveId" clId="{B10D57AA-CC3E-4BC2-9355-F1C54F88CCE6}" dt="2025-02-12T00:29:33.704" v="68"/>
        <pc:sldMkLst>
          <pc:docMk/>
          <pc:sldMk cId="989787637" sldId="261"/>
        </pc:sldMkLst>
        <pc:spChg chg="mod">
          <ac:chgData name="Doug Hagerman" userId="4644590a0568e52e" providerId="LiveId" clId="{B10D57AA-CC3E-4BC2-9355-F1C54F88CCE6}" dt="2025-02-12T00:29:33.704" v="68"/>
          <ac:spMkLst>
            <pc:docMk/>
            <pc:sldMk cId="989787637" sldId="261"/>
            <ac:spMk id="3" creationId="{3731E7D3-71E2-F4F3-1C54-F9384EAE58E8}"/>
          </ac:spMkLst>
        </pc:spChg>
      </pc:sldChg>
      <pc:sldChg chg="ord">
        <pc:chgData name="Doug Hagerman" userId="4644590a0568e52e" providerId="LiveId" clId="{B10D57AA-CC3E-4BC2-9355-F1C54F88CCE6}" dt="2025-02-12T00:27:50.196" v="1"/>
        <pc:sldMkLst>
          <pc:docMk/>
          <pc:sldMk cId="3981453285" sldId="262"/>
        </pc:sldMkLst>
      </pc:sldChg>
      <pc:sldChg chg="ord">
        <pc:chgData name="Doug Hagerman" userId="4644590a0568e52e" providerId="LiveId" clId="{B10D57AA-CC3E-4BC2-9355-F1C54F88CCE6}" dt="2025-02-12T00:27:58.394" v="3"/>
        <pc:sldMkLst>
          <pc:docMk/>
          <pc:sldMk cId="2551096303" sldId="263"/>
        </pc:sldMkLst>
      </pc:sldChg>
      <pc:sldChg chg="modSp mod">
        <pc:chgData name="Doug Hagerman" userId="4644590a0568e52e" providerId="LiveId" clId="{B10D57AA-CC3E-4BC2-9355-F1C54F88CCE6}" dt="2025-02-12T00:29:24.737" v="67" actId="20577"/>
        <pc:sldMkLst>
          <pc:docMk/>
          <pc:sldMk cId="1741639071" sldId="264"/>
        </pc:sldMkLst>
        <pc:spChg chg="mod">
          <ac:chgData name="Doug Hagerman" userId="4644590a0568e52e" providerId="LiveId" clId="{B10D57AA-CC3E-4BC2-9355-F1C54F88CCE6}" dt="2025-02-12T00:29:24.737" v="67" actId="20577"/>
          <ac:spMkLst>
            <pc:docMk/>
            <pc:sldMk cId="1741639071" sldId="264"/>
            <ac:spMk id="3" creationId="{DC29BD7F-F489-B767-DAA5-1FFA0E67337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AE7724-F89D-434E-875D-CE2B3B36F62C}" type="datetimeFigureOut">
              <a:rPr lang="en-US" smtClean="0"/>
              <a:pPr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A791749-5BC2-43B7-B2AD-DDDAC45E00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279525"/>
            <a:ext cx="7773987" cy="5027613"/>
          </a:xfrm>
        </p:spPr>
        <p:txBody>
          <a:bodyPr/>
          <a:lstStyle>
            <a:lvl1pPr>
              <a:defRPr sz="2400" b="0"/>
            </a:lvl1pPr>
            <a:lvl2pPr marL="168275" lvl="1" indent="339725" algn="l">
              <a:defRPr sz="2200"/>
            </a:lvl2pPr>
            <a:lvl3pPr marL="906463" lvl="2" indent="-284163">
              <a:defRPr sz="2200"/>
            </a:lvl3pPr>
            <a:lvl4pPr marL="1477963" lvl="3" indent="-457200">
              <a:defRPr/>
            </a:lvl4pPr>
            <a:lvl5pPr marL="2049463" lvl="4" indent="-457200">
              <a:defRPr/>
            </a:lvl5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1F2048-3D42-407A-9D28-C83CBC387D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CDE35-B606-46E7-B573-8D32A650B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47688"/>
            <a:ext cx="1943100" cy="5759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47688"/>
            <a:ext cx="5676900" cy="5759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CE27E-C1DD-47DD-8654-BD4CC06692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92636-9D43-48C2-9413-C1B4AECB7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7CAC6-6D5F-4690-8F3F-253CE573C9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9525"/>
            <a:ext cx="3810000" cy="5027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6DED69-2848-454A-A3E5-CA18CCA62A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474DC-4236-4098-A9FD-F54F53D0CA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AEBF-944A-4F68-9707-0F0B9747D7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6272D9-EC81-4C08-AA85-7246CFBD00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B3E24-8372-419E-A57C-424937A78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63DB0-0B75-4BD8-9C8C-8CA2940363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CC"/>
            </a:gs>
            <a:gs pos="50000">
              <a:srgbClr val="00007A"/>
            </a:gs>
            <a:gs pos="100000">
              <a:srgbClr val="0000C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47688"/>
            <a:ext cx="7772400" cy="59372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79525"/>
            <a:ext cx="7772400" cy="502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76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762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ADD9027C-462F-4D67-AD24-58FA963681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>
          <a:solidFill>
            <a:srgbClr val="FFFF00"/>
          </a:solidFill>
          <a:latin typeface="Cooper Black" pitchFamily="2" charset="0"/>
        </a:defRPr>
      </a:lvl9pPr>
    </p:titleStyle>
    <p:body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114300" algn="ctr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n-lt"/>
        </a:defRPr>
      </a:lvl2pPr>
      <a:lvl3pPr marL="396875" indent="-168275" algn="l" rtl="0" eaLnBrk="1" fontAlgn="base" hangingPunct="1">
        <a:spcBef>
          <a:spcPct val="0"/>
        </a:spcBef>
        <a:spcAft>
          <a:spcPct val="0"/>
        </a:spcAft>
        <a:buChar char="•"/>
        <a:defRPr sz="2400" b="1" i="1">
          <a:solidFill>
            <a:schemeClr val="bg1"/>
          </a:solidFill>
          <a:latin typeface="+mn-lt"/>
        </a:defRPr>
      </a:lvl3pPr>
      <a:lvl4pPr marL="744538" indent="-233363" algn="l" rtl="0" eaLnBrk="1" fontAlgn="base" hangingPunct="1">
        <a:spcBef>
          <a:spcPct val="0"/>
        </a:spcBef>
        <a:spcAft>
          <a:spcPct val="0"/>
        </a:spcAft>
        <a:buChar char="–"/>
        <a:defRPr sz="2200">
          <a:solidFill>
            <a:schemeClr val="bg1"/>
          </a:solidFill>
          <a:latin typeface="+mn-lt"/>
        </a:defRPr>
      </a:lvl4pPr>
      <a:lvl5pPr marL="10890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5pPr>
      <a:lvl6pPr marL="15462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6pPr>
      <a:lvl7pPr marL="20034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7pPr>
      <a:lvl8pPr marL="24606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8pPr>
      <a:lvl9pPr marL="2917825" indent="-230188" algn="l" rtl="0" eaLnBrk="1" fontAlgn="base" hangingPunct="1">
        <a:spcBef>
          <a:spcPct val="0"/>
        </a:spcBef>
        <a:spcAft>
          <a:spcPct val="0"/>
        </a:spcAft>
        <a:buChar char="»"/>
        <a:defRPr sz="22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A09520-61D9-3C62-2AD4-F822E3F5A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8686800" cy="4998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18EF4A-8BCF-3ED2-0B5F-46A768661203}"/>
              </a:ext>
            </a:extLst>
          </p:cNvPr>
          <p:cNvSpPr txBox="1"/>
          <p:nvPr/>
        </p:nvSpPr>
        <p:spPr>
          <a:xfrm>
            <a:off x="152400" y="3686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Prayer – Part – 1 - Humor</a:t>
            </a:r>
          </a:p>
        </p:txBody>
      </p:sp>
    </p:spTree>
    <p:extLst>
      <p:ext uri="{BB962C8B-B14F-4D97-AF65-F5344CB8AC3E}">
        <p14:creationId xmlns:p14="http://schemas.microsoft.com/office/powerpoint/2010/main" val="1785647731"/>
      </p:ext>
    </p:extLst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C8D29A-F883-8496-47D1-6434226FD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7D8C43-EA76-9AF9-2E33-85CA986E367E}"/>
              </a:ext>
            </a:extLst>
          </p:cNvPr>
          <p:cNvSpPr txBox="1"/>
          <p:nvPr/>
        </p:nvSpPr>
        <p:spPr>
          <a:xfrm>
            <a:off x="685800" y="609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https://www.mathcompiler3d.com/bible-study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BC30D6-14F3-544C-E062-854BA1178DFF}"/>
              </a:ext>
            </a:extLst>
          </p:cNvPr>
          <p:cNvSpPr txBox="1"/>
          <p:nvPr/>
        </p:nvSpPr>
        <p:spPr>
          <a:xfrm>
            <a:off x="228600" y="90997"/>
            <a:ext cx="85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Prayer – Part 1 – Discussion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9BD7F-F489-B767-DAA5-1FFA0E67337E}"/>
              </a:ext>
            </a:extLst>
          </p:cNvPr>
          <p:cNvSpPr txBox="1"/>
          <p:nvPr/>
        </p:nvSpPr>
        <p:spPr>
          <a:xfrm>
            <a:off x="228600" y="685800"/>
            <a:ext cx="8686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should we be bold when we pray?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 we obtain when we come boldly to the throne of Grace?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would you describe a kings decree?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happens when we decree a thing (good or bad)?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 we pray long prayers? (why or why not)?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we kings?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does the Father know what we have need of?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does the “Therefore” in Mark 11:24 refer to?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get God’s word to abide in you?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is the Father glorified?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long should you confess scripture before you pray?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talk yourself out of a victory?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was Abraham fully persuaded of?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was Abram fully persuaded of?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one scripture that you can apply to receive your healing?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two visual elements helped Abraham apply his faith for God’s promise?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happens when you write the vision and make it plain upon tables?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should you take time to develop your faith before you pray?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should you do if you think evil thoughts?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an evil thought?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scripture can you use to speak increase over you and your children?</a:t>
            </a:r>
          </a:p>
        </p:txBody>
      </p:sp>
    </p:spTree>
    <p:extLst>
      <p:ext uri="{BB962C8B-B14F-4D97-AF65-F5344CB8AC3E}">
        <p14:creationId xmlns:p14="http://schemas.microsoft.com/office/powerpoint/2010/main" val="1741639071"/>
      </p:ext>
    </p:extLst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3845C-AE22-A7AB-84EA-8590838D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71ACA1-21BF-6DBC-13DC-9F893F01D6C6}"/>
              </a:ext>
            </a:extLst>
          </p:cNvPr>
          <p:cNvSpPr txBox="1"/>
          <p:nvPr/>
        </p:nvSpPr>
        <p:spPr>
          <a:xfrm>
            <a:off x="152400" y="36864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Prayer – Part 1 – Being Bold and long prayers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F2B689-E252-E5BB-47A8-148ED99CF180}"/>
              </a:ext>
            </a:extLst>
          </p:cNvPr>
          <p:cNvSpPr txBox="1"/>
          <p:nvPr/>
        </p:nvSpPr>
        <p:spPr>
          <a:xfrm>
            <a:off x="254977" y="609600"/>
            <a:ext cx="4572000" cy="1877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God says come boldly unto the throne of grace and obtain mercy and find grace to help in a time of need – prayer is respectful – but it is always bold.</a:t>
            </a:r>
          </a:p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4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Hebrews 4:16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baseline="300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16 </a:t>
            </a:r>
            <a:r>
              <a:rPr lang="en-US" sz="14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Let us therefore come boldly unto the throne of grace, that we may obtain mercy, and find grace to help in time of need.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709434-32F6-120E-AD90-21E59A51ADBF}"/>
              </a:ext>
            </a:extLst>
          </p:cNvPr>
          <p:cNvSpPr txBox="1"/>
          <p:nvPr/>
        </p:nvSpPr>
        <p:spPr>
          <a:xfrm>
            <a:off x="323851" y="5923501"/>
            <a:ext cx="3124200" cy="901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 22:28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200" b="1" kern="100" baseline="300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28 </a:t>
            </a:r>
            <a:r>
              <a:rPr lang="en-US" sz="12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Thou shalt also decree a thing, and it shall be established unto thee: and the light shall shine upon thy ways.</a:t>
            </a:r>
          </a:p>
        </p:txBody>
      </p:sp>
      <p:pic>
        <p:nvPicPr>
          <p:cNvPr id="2052" name="Picture 4" descr="10X Vintage Handheld Magnifying Glass">
            <a:extLst>
              <a:ext uri="{FF2B5EF4-FFF2-40B4-BE49-F238E27FC236}">
                <a16:creationId xmlns:a16="http://schemas.microsoft.com/office/drawing/2014/main" id="{60206B2D-D71C-11A0-CDCF-3C7F4489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767" y="4343400"/>
            <a:ext cx="1933889" cy="1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CF12AD-CCC7-D183-CCBD-662008B9988B}"/>
              </a:ext>
            </a:extLst>
          </p:cNvPr>
          <p:cNvSpPr txBox="1"/>
          <p:nvPr/>
        </p:nvSpPr>
        <p:spPr>
          <a:xfrm>
            <a:off x="3590768" y="4574990"/>
            <a:ext cx="2400300" cy="1799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8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Proverbs 25:2</a:t>
            </a:r>
          </a:p>
          <a:p>
            <a:pPr algn="l"/>
            <a:r>
              <a:rPr lang="en-US" sz="1800" b="1" baseline="300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2 </a:t>
            </a:r>
            <a:r>
              <a:rPr lang="en-US" sz="1800" b="1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It is the glory of God to conceal a thing: but the </a:t>
            </a:r>
            <a:r>
              <a:rPr lang="en-US" sz="1800" b="1" dirty="0" err="1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honour</a:t>
            </a:r>
            <a:r>
              <a:rPr lang="en-US" sz="1800" b="1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kings is to search out a matter.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662D03-AFD3-5766-B15F-FB79AA2F54DE}"/>
              </a:ext>
            </a:extLst>
          </p:cNvPr>
          <p:cNvSpPr txBox="1"/>
          <p:nvPr/>
        </p:nvSpPr>
        <p:spPr>
          <a:xfrm>
            <a:off x="3590768" y="3753196"/>
            <a:ext cx="2968137" cy="801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4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Revelation 1:6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baseline="300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6 </a:t>
            </a:r>
            <a:r>
              <a:rPr lang="en-US" sz="1400" b="1" kern="100" dirty="0">
                <a:solidFill>
                  <a:schemeClr val="accent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hath made us kings and priests unto God and his Father; 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44D9FE-22D7-B4B8-E75F-36ADDAAF6B71}"/>
              </a:ext>
            </a:extLst>
          </p:cNvPr>
          <p:cNvSpPr txBox="1"/>
          <p:nvPr/>
        </p:nvSpPr>
        <p:spPr>
          <a:xfrm>
            <a:off x="3590768" y="3254737"/>
            <a:ext cx="3116873" cy="47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2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 we Kings?</a:t>
            </a:r>
          </a:p>
        </p:txBody>
      </p:sp>
      <p:pic>
        <p:nvPicPr>
          <p:cNvPr id="2056" name="Picture 8" descr="Rear View of Old King with a Crown ...">
            <a:extLst>
              <a:ext uri="{FF2B5EF4-FFF2-40B4-BE49-F238E27FC236}">
                <a16:creationId xmlns:a16="http://schemas.microsoft.com/office/drawing/2014/main" id="{DDF5EFA8-BB5B-7852-9C30-97E9B555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803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925721-CC46-265E-FF23-388F78C03847}"/>
              </a:ext>
            </a:extLst>
          </p:cNvPr>
          <p:cNvSpPr txBox="1"/>
          <p:nvPr/>
        </p:nvSpPr>
        <p:spPr>
          <a:xfrm>
            <a:off x="237393" y="2686860"/>
            <a:ext cx="3124200" cy="1069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king makes decree’s and he is very bold!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519FEE-8F29-EBD1-5F90-803E4526DFD5}"/>
              </a:ext>
            </a:extLst>
          </p:cNvPr>
          <p:cNvSpPr txBox="1"/>
          <p:nvPr/>
        </p:nvSpPr>
        <p:spPr>
          <a:xfrm>
            <a:off x="5165243" y="509061"/>
            <a:ext cx="3723780" cy="169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</a:pPr>
            <a:r>
              <a:rPr lang="en-US" sz="1400" b="1" i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Matthew 6:7-8</a:t>
            </a:r>
          </a:p>
          <a:p>
            <a:pPr algn="l">
              <a:lnSpc>
                <a:spcPct val="107000"/>
              </a:lnSpc>
            </a:pPr>
            <a:r>
              <a:rPr lang="en-US" sz="1400" b="1" i="1" kern="100" dirty="0">
                <a:solidFill>
                  <a:schemeClr val="accent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7 But when ye pray, use not vain repetitions, as the heathen do: for they think that they shall be heard for their much speaking.</a:t>
            </a:r>
          </a:p>
          <a:p>
            <a:pPr algn="l">
              <a:lnSpc>
                <a:spcPct val="107000"/>
              </a:lnSpc>
            </a:pPr>
            <a:r>
              <a:rPr lang="en-US" sz="1400" b="1" i="1" kern="100" dirty="0">
                <a:solidFill>
                  <a:schemeClr val="accent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8 Be not ye therefore like unto them: for your Father </a:t>
            </a:r>
            <a:r>
              <a:rPr lang="en-US" sz="1400" b="1" i="1" kern="100" dirty="0" err="1">
                <a:solidFill>
                  <a:schemeClr val="accent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knoweth</a:t>
            </a:r>
            <a:r>
              <a:rPr lang="en-US" sz="1400" b="1" i="1" kern="100" dirty="0">
                <a:solidFill>
                  <a:schemeClr val="accent6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what things ye have need of, before ye ask him.</a:t>
            </a:r>
          </a:p>
        </p:txBody>
      </p:sp>
    </p:spTree>
    <p:extLst>
      <p:ext uri="{BB962C8B-B14F-4D97-AF65-F5344CB8AC3E}">
        <p14:creationId xmlns:p14="http://schemas.microsoft.com/office/powerpoint/2010/main" val="3490304824"/>
      </p:ext>
    </p:extLst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B9B9B6-225F-09E0-E838-BB91EE641611}"/>
              </a:ext>
            </a:extLst>
          </p:cNvPr>
          <p:cNvSpPr txBox="1"/>
          <p:nvPr/>
        </p:nvSpPr>
        <p:spPr>
          <a:xfrm>
            <a:off x="298443" y="76200"/>
            <a:ext cx="81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Roaring Lion Animal Control 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5252BC-4D22-6237-5DA7-6668065FE60F}"/>
              </a:ext>
            </a:extLst>
          </p:cNvPr>
          <p:cNvSpPr txBox="1"/>
          <p:nvPr/>
        </p:nvSpPr>
        <p:spPr>
          <a:xfrm>
            <a:off x="298443" y="715756"/>
            <a:ext cx="2520957" cy="87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you wake up in the morning to find lion hair all over your couch?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DC30F-15AB-1495-9EB3-7C5C1530C195}"/>
              </a:ext>
            </a:extLst>
          </p:cNvPr>
          <p:cNvSpPr txBox="1"/>
          <p:nvPr/>
        </p:nvSpPr>
        <p:spPr>
          <a:xfrm>
            <a:off x="3124606" y="659915"/>
            <a:ext cx="2810608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Are your neighbors complain about the roaring coming from your home at all hours of the day?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9E48E-5F88-16DC-C415-2EFC50D1D139}"/>
              </a:ext>
            </a:extLst>
          </p:cNvPr>
          <p:cNvSpPr txBox="1"/>
          <p:nvPr/>
        </p:nvSpPr>
        <p:spPr>
          <a:xfrm>
            <a:off x="6477000" y="555450"/>
            <a:ext cx="2513531" cy="140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Does your adversary park across the street in an unmarked van and watch you with binoculars?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3DF3C-7FE6-EB2E-C566-CB181CA7C997}"/>
              </a:ext>
            </a:extLst>
          </p:cNvPr>
          <p:cNvSpPr txBox="1"/>
          <p:nvPr/>
        </p:nvSpPr>
        <p:spPr>
          <a:xfrm>
            <a:off x="246116" y="3613796"/>
            <a:ext cx="5697484" cy="981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too can be sober and vigilant</a:t>
            </a:r>
            <a:endParaRPr lang="en-US" sz="1400" b="1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just 1 mustard seed of Faith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purchase Submit yourself to God deodorant</a:t>
            </a:r>
            <a:endParaRPr lang="en-US" sz="1400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36F74-B4E1-EBA5-BDFD-EF591AD03A5A}"/>
              </a:ext>
            </a:extLst>
          </p:cNvPr>
          <p:cNvSpPr txBox="1"/>
          <p:nvPr/>
        </p:nvSpPr>
        <p:spPr>
          <a:xfrm>
            <a:off x="7367766" y="4822260"/>
            <a:ext cx="1599131" cy="1564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now return to your regularly scheduled Bible study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3,600+ Pet Hair Couch Stock Photos ...">
            <a:extLst>
              <a:ext uri="{FF2B5EF4-FFF2-40B4-BE49-F238E27FC236}">
                <a16:creationId xmlns:a16="http://schemas.microsoft.com/office/drawing/2014/main" id="{02A249BB-C5EF-EB1F-F2A6-B8C8A07C1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3" y="180956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eighbors Were Constantly Complaining ...">
            <a:extLst>
              <a:ext uri="{FF2B5EF4-FFF2-40B4-BE49-F238E27FC236}">
                <a16:creationId xmlns:a16="http://schemas.microsoft.com/office/drawing/2014/main" id="{67A45B94-AE03-01C1-8094-92D744020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18" y="2000062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ng On | Old Spice - YouTube">
            <a:extLst>
              <a:ext uri="{FF2B5EF4-FFF2-40B4-BE49-F238E27FC236}">
                <a16:creationId xmlns:a16="http://schemas.microsoft.com/office/drawing/2014/main" id="{80C2CCB8-84C9-AF44-1B5C-0A424099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2" y="4709256"/>
            <a:ext cx="3196475" cy="179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B8CE2B-BD3E-32B1-C0E6-08AF9621D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1973739"/>
            <a:ext cx="1600200" cy="1600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549D3FC-98C9-FD68-57E5-2427B102B7BB}"/>
              </a:ext>
            </a:extLst>
          </p:cNvPr>
          <p:cNvSpPr txBox="1"/>
          <p:nvPr/>
        </p:nvSpPr>
        <p:spPr>
          <a:xfrm>
            <a:off x="3445707" y="4702853"/>
            <a:ext cx="388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100" dirty="0">
                <a:solidFill>
                  <a:schemeClr val="accent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Resist the devil and with one sniff, he will flee.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53285"/>
      </p:ext>
    </p:extLst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4C6D89-19F9-D24A-C61A-F4529FFE287F}"/>
              </a:ext>
            </a:extLst>
          </p:cNvPr>
          <p:cNvSpPr txBox="1"/>
          <p:nvPr/>
        </p:nvSpPr>
        <p:spPr>
          <a:xfrm>
            <a:off x="228600" y="90997"/>
            <a:ext cx="85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Prayer – Part 1 – Words, the foundation of prayer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E2DFB24-B9D9-12F2-E8FB-FDE37E61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518" y="662466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E0D0C8-1751-D578-D9B0-7551734E87A5}"/>
              </a:ext>
            </a:extLst>
          </p:cNvPr>
          <p:cNvSpPr txBox="1"/>
          <p:nvPr/>
        </p:nvSpPr>
        <p:spPr>
          <a:xfrm>
            <a:off x="381002" y="600939"/>
            <a:ext cx="6095998" cy="766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4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times when talking about faith we jump directly to Mark 11:23 – and rightly so –but we should read mark 11:24 first. When we do we find a phrase that says – “Therefore I say unto you”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B67B0-1607-12CF-FCA5-9A1B92B6F68D}"/>
              </a:ext>
            </a:extLst>
          </p:cNvPr>
          <p:cNvSpPr txBox="1"/>
          <p:nvPr/>
        </p:nvSpPr>
        <p:spPr>
          <a:xfrm>
            <a:off x="381002" y="1663108"/>
            <a:ext cx="4727330" cy="1253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4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Whenever there is a “therefore” – stop and see what its therefore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we run across the word therefore, we realize, that what follows the word therefore, is directly related to what came before the “Therefore”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3CAF1-A975-5B13-DD26-06E61F3B9043}"/>
              </a:ext>
            </a:extLst>
          </p:cNvPr>
          <p:cNvSpPr txBox="1"/>
          <p:nvPr/>
        </p:nvSpPr>
        <p:spPr>
          <a:xfrm>
            <a:off x="375140" y="3053865"/>
            <a:ext cx="4572000" cy="2355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4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 11:24 </a:t>
            </a:r>
          </a:p>
          <a:p>
            <a:pPr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4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 Therefore I say unto you, What things soever ye desire, when ye pray, believe that ye receive them, and ye shall have them.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4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Don’t focus on the mountain – focus on the principle in the scripture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4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Rephrased: Truly I say unto you, if you believe what you say will come to pass, you will have whatsoever you say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5B19E-C7C2-8370-1A55-B49E11E16BC3}"/>
              </a:ext>
            </a:extLst>
          </p:cNvPr>
          <p:cNvSpPr txBox="1"/>
          <p:nvPr/>
        </p:nvSpPr>
        <p:spPr>
          <a:xfrm>
            <a:off x="5257800" y="2307499"/>
            <a:ext cx="3352800" cy="3960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14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15:7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 If ye abide in me, and my words abide in you, ye shall ask what ye will, and it shall be done unto you.</a:t>
            </a:r>
          </a:p>
          <a:p>
            <a:pPr algn="l"/>
            <a:r>
              <a:rPr lang="en-US" sz="14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lets go back to Mark 11:24 – look again at word “Therefore” again – the basis of prayer is the words that you say, and believe and doubt not in your heart – those are the words that come to pass. In John 16:7 If ye abide in me, and my words abide in you, ye shall ask what ye will, and it shall be done unto you.</a:t>
            </a:r>
          </a:p>
          <a:p>
            <a:pPr algn="l"/>
            <a:r>
              <a:rPr lang="en-US" sz="14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 Herein is my Father glorified, that ye bear much fruit; so shall ye be my disciples.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endParaRPr lang="en-US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978630"/>
      </p:ext>
    </p:extLst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5252BC-4D22-6237-5DA7-6668065FE60F}"/>
              </a:ext>
            </a:extLst>
          </p:cNvPr>
          <p:cNvSpPr txBox="1"/>
          <p:nvPr/>
        </p:nvSpPr>
        <p:spPr>
          <a:xfrm>
            <a:off x="298443" y="715756"/>
            <a:ext cx="2520957" cy="87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 you have circular retaining walls that you just can’t get rid of?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6DC30F-15AB-1495-9EB3-7C5C1530C195}"/>
              </a:ext>
            </a:extLst>
          </p:cNvPr>
          <p:cNvSpPr txBox="1"/>
          <p:nvPr/>
        </p:nvSpPr>
        <p:spPr>
          <a:xfrm>
            <a:off x="3124606" y="659915"/>
            <a:ext cx="2810608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Are you finding that there is a red cord hanging from one of the windows on those walls?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9E48E-5F88-16DC-C415-2EFC50D1D139}"/>
              </a:ext>
            </a:extLst>
          </p:cNvPr>
          <p:cNvSpPr txBox="1"/>
          <p:nvPr/>
        </p:nvSpPr>
        <p:spPr>
          <a:xfrm>
            <a:off x="6477000" y="555450"/>
            <a:ext cx="2513531" cy="1137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600" b="1" kern="1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Are the mighty men of valor just shaking their heads at you like you don’t amount to much?</a:t>
            </a:r>
            <a:endParaRPr lang="en-US" sz="1600" kern="100" dirty="0">
              <a:solidFill>
                <a:schemeClr val="accent1">
                  <a:lumMod val="75000"/>
                </a:schemeClr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43DF3C-7FE6-EB2E-C566-CB181CA7C997}"/>
              </a:ext>
            </a:extLst>
          </p:cNvPr>
          <p:cNvSpPr txBox="1"/>
          <p:nvPr/>
        </p:nvSpPr>
        <p:spPr>
          <a:xfrm>
            <a:off x="246116" y="3613796"/>
            <a:ext cx="8440684" cy="167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Have I got the deal for you! </a:t>
            </a:r>
            <a:endParaRPr lang="en-US" sz="1400" b="1" kern="100" dirty="0">
              <a:solidFill>
                <a:schemeClr val="accent2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just 1 mustard seed of Faith </a:t>
            </a:r>
          </a:p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400" b="1" kern="100" dirty="0">
                <a:solidFill>
                  <a:schemeClr val="accent2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purchase 7 priests with ram’s horns included, a map of the city, and one class in public speaking to grow your confidence in shouting to the Lord in victory. That’s right, you can leave your weapons at home - be sure to plan for a 7 day excursion. Just go for a circular walk and those retaining walls will be gone within a week. God’s retaining wall removal service is the one for you!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D36F74-B4E1-EBA5-BDFD-EF591AD03A5A}"/>
              </a:ext>
            </a:extLst>
          </p:cNvPr>
          <p:cNvSpPr txBox="1"/>
          <p:nvPr/>
        </p:nvSpPr>
        <p:spPr>
          <a:xfrm>
            <a:off x="2133600" y="6198085"/>
            <a:ext cx="655320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l"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 now return to your regularly scheduled Bible study</a:t>
            </a:r>
            <a:endParaRPr lang="en-US" sz="1800" kern="100" dirty="0">
              <a:solidFill>
                <a:schemeClr val="accent1">
                  <a:lumMod val="7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The Walls of Jericho - Christian ...">
            <a:extLst>
              <a:ext uri="{FF2B5EF4-FFF2-40B4-BE49-F238E27FC236}">
                <a16:creationId xmlns:a16="http://schemas.microsoft.com/office/drawing/2014/main" id="{9675D016-ED61-E38F-90F3-0DBE5E3F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97111"/>
            <a:ext cx="2520958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rist as the Scarlet Cord of Rahab ...">
            <a:extLst>
              <a:ext uri="{FF2B5EF4-FFF2-40B4-BE49-F238E27FC236}">
                <a16:creationId xmlns:a16="http://schemas.microsoft.com/office/drawing/2014/main" id="{C0CE0AA8-DDF5-74AB-6E2A-F3B829D77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56154"/>
            <a:ext cx="1219199" cy="16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irrod the Giant for Genesis 8.1 Male ...">
            <a:extLst>
              <a:ext uri="{FF2B5EF4-FFF2-40B4-BE49-F238E27FC236}">
                <a16:creationId xmlns:a16="http://schemas.microsoft.com/office/drawing/2014/main" id="{2400BD29-DBED-2A3A-31B9-D87CD41AE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1714766"/>
            <a:ext cx="1461363" cy="18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211CCC-125D-D1C1-95B7-0123A309DC80}"/>
              </a:ext>
            </a:extLst>
          </p:cNvPr>
          <p:cNvSpPr txBox="1"/>
          <p:nvPr/>
        </p:nvSpPr>
        <p:spPr>
          <a:xfrm>
            <a:off x="298443" y="76200"/>
            <a:ext cx="8158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Retaining Wall Removal Services</a:t>
            </a:r>
          </a:p>
        </p:txBody>
      </p:sp>
      <p:pic>
        <p:nvPicPr>
          <p:cNvPr id="7" name="Picture 12" descr="Finger Pointing Forward Images – Browse 19,749 Stock Photos, Vectors, and  Video | Adobe Stock">
            <a:extLst>
              <a:ext uri="{FF2B5EF4-FFF2-40B4-BE49-F238E27FC236}">
                <a16:creationId xmlns:a16="http://schemas.microsoft.com/office/drawing/2014/main" id="{60CC9BD4-A8D3-F173-D24C-F42572565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9" y="5499898"/>
            <a:ext cx="1447800" cy="112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96303"/>
      </p:ext>
    </p:extLst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CAD8E-D7F2-0FF9-01D3-D4D20CB5B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76A3DE-BAD5-9CD2-89FB-D6DE189161E6}"/>
              </a:ext>
            </a:extLst>
          </p:cNvPr>
          <p:cNvSpPr txBox="1"/>
          <p:nvPr/>
        </p:nvSpPr>
        <p:spPr>
          <a:xfrm>
            <a:off x="228600" y="90997"/>
            <a:ext cx="85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Prayer – Part 1 – Construction of Prayer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763427-E2BF-0FD8-9476-518DA40FA1B9}"/>
              </a:ext>
            </a:extLst>
          </p:cNvPr>
          <p:cNvSpPr txBox="1"/>
          <p:nvPr/>
        </p:nvSpPr>
        <p:spPr>
          <a:xfrm>
            <a:off x="228600" y="552662"/>
            <a:ext cx="8686800" cy="6024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1: Identify the need, want, desire that you desire of God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Psalm 23: The Lord is my </a:t>
            </a:r>
            <a:r>
              <a:rPr lang="en-US" sz="1200" b="1" i="1" kern="100" dirty="0" err="1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shepard</a:t>
            </a:r>
            <a:r>
              <a:rPr lang="en-US" sz="12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I shall not want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Psalm 37:4 Delight thyself also in the Lord: and he shall give thee the desires of thine heart.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2: Search the scriptures for the promise of God that backs up what you are going to ask for?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Isaiah 53:5 (Healing), Psalm 115:14 (Increase),3 John 2 (health &amp; prosperity), Psalm 91 (protection and long life), (Wisdom) James 1:5, 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3: …Write the vision, and make it plain upon tables, that he may run that </a:t>
            </a:r>
            <a:r>
              <a:rPr lang="en-US" sz="1200" b="1" i="1" kern="100" dirty="0" err="1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readeth</a:t>
            </a: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it. – Give your faith a vision to connect to just like Abraham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Genesis 22:17 - That in blessing I will bless thee, and in multiplying I will multiply thy seed as the stars of the heaven, and as the sand which is upon the sea shore; and thy seed shall possess the gate of his enemies;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4: Start putting the Word of God from Step #2 into your mouth: </a:t>
            </a:r>
            <a:r>
              <a:rPr lang="en-US" sz="12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 11:23 &amp;  John 15:7 </a:t>
            </a:r>
            <a:r>
              <a:rPr lang="en-US" sz="12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ye abide in me, and my words abide in you, ye shall ask what ye will, and it shall be done unto you. </a:t>
            </a:r>
            <a:r>
              <a:rPr lang="en-US" sz="12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Your confession will put you in agreement with what God’s word says about his promise, and it will build your faith. Take time to develop your faith before you pray.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5: Pray – Father in Jesus name I claim your promise of healing based on Isaiah 53:5 – I command my feet to be completely whole and pain free. I believe I received it, Amen.</a:t>
            </a:r>
          </a:p>
          <a:p>
            <a:pPr algn="l"/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6: Believe like Abraham – Romans 4:20-21 </a:t>
            </a:r>
            <a:r>
              <a:rPr lang="en-US" sz="12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 staggered not at the promise of God through unbelief; but was strong in faith, giving glory to God;</a:t>
            </a:r>
          </a:p>
          <a:p>
            <a:pPr algn="l"/>
            <a:r>
              <a:rPr lang="en-US" sz="12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 And being fully persuaded that, what he had promised, he was able also to perform.</a:t>
            </a:r>
          </a:p>
          <a:p>
            <a:pPr algn="l"/>
            <a:endParaRPr lang="en-US" sz="1200" b="1" i="1" kern="1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7: Don’t talk yourself out of a victory</a:t>
            </a:r>
          </a:p>
          <a:p>
            <a:pPr algn="l"/>
            <a:r>
              <a:rPr lang="en-US" sz="12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Proverbs 30:32</a:t>
            </a:r>
          </a:p>
          <a:p>
            <a:pPr algn="l"/>
            <a:r>
              <a:rPr lang="en-US" sz="1200" b="1" i="1" kern="100" dirty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32 If thou hast done foolishly in lifting up thyself, or if thou hast thought evil, lay thine hand upon thy mouth.</a:t>
            </a:r>
          </a:p>
          <a:p>
            <a:pPr algn="l"/>
            <a:endParaRPr lang="en-US" sz="1200" b="1" i="1" kern="1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12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Step 8: Testify – share what the Lord has done for you when your answer to prayer manifests in the physical world.</a:t>
            </a:r>
          </a:p>
          <a:p>
            <a:pPr algn="l"/>
            <a:endParaRPr lang="en-US" sz="1200" b="1" i="1" kern="100" dirty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09069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D3E18-4D3C-93CD-0675-70BB8108B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0BD6B4-F3C1-F039-59AB-B63CA8202D35}"/>
              </a:ext>
            </a:extLst>
          </p:cNvPr>
          <p:cNvSpPr txBox="1"/>
          <p:nvPr/>
        </p:nvSpPr>
        <p:spPr>
          <a:xfrm>
            <a:off x="685800" y="60960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https://www.mathcompiler3d.com/bible-study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7278AF-2607-221F-FDCB-CE0FDFE33ACC}"/>
              </a:ext>
            </a:extLst>
          </p:cNvPr>
          <p:cNvSpPr txBox="1"/>
          <p:nvPr/>
        </p:nvSpPr>
        <p:spPr>
          <a:xfrm>
            <a:off x="228600" y="90997"/>
            <a:ext cx="8534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Prayer – Part 1 – Discussion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31E7D3-71E2-F4F3-1C54-F9384EAE58E8}"/>
              </a:ext>
            </a:extLst>
          </p:cNvPr>
          <p:cNvSpPr txBox="1"/>
          <p:nvPr/>
        </p:nvSpPr>
        <p:spPr>
          <a:xfrm>
            <a:off x="228600" y="685800"/>
            <a:ext cx="8686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should we be bold when we pray?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 we obtain when we come boldly to the throne of Grace?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would you describe a kings decree?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happens when we decree a thing (good or bad)?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Should we pray long prayers? (why or why not)?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Are we kings?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When does the Father know what we have need of?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does the “Therefore” in Mark 11:24 refer to?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get God’s word to abide in you?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is the Father glorified?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long should you confess scripture before you pray?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do you talk yourself out of a victory?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was Abraham fully persuaded of?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was Abram fully persuaded of?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Name one scripture that you can apply to receive your healing?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two visual elements helped Abraham apply his faith for God’s promise?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happens when you write the vision and make it plain upon tables?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Why should you take time to develop your faith before you pray?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should you do if you think evil thoughts?</a:t>
            </a:r>
          </a:p>
          <a:p>
            <a:pPr algn="l"/>
            <a:r>
              <a:rPr lang="en-US" sz="1600" b="1" i="1" kern="100" dirty="0">
                <a:solidFill>
                  <a:schemeClr val="accent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is an evil thought?</a:t>
            </a:r>
          </a:p>
          <a:p>
            <a:pPr algn="l"/>
            <a:r>
              <a:rPr lang="en-US" sz="1600" b="1" i="1" kern="100" dirty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scripture can you use to speak increase over you and your children?</a:t>
            </a:r>
          </a:p>
        </p:txBody>
      </p:sp>
    </p:spTree>
    <p:extLst>
      <p:ext uri="{BB962C8B-B14F-4D97-AF65-F5344CB8AC3E}">
        <p14:creationId xmlns:p14="http://schemas.microsoft.com/office/powerpoint/2010/main" val="989787637"/>
      </p:ext>
    </p:extLst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Blue-Gradient.dep">
  <a:themeElements>
    <a:clrScheme name="Custom 1">
      <a:dk1>
        <a:srgbClr val="66FFFF"/>
      </a:dk1>
      <a:lt1>
        <a:srgbClr val="66FFFF"/>
      </a:lt1>
      <a:dk2>
        <a:srgbClr val="66FFFF"/>
      </a:dk2>
      <a:lt2>
        <a:srgbClr val="FFFF00"/>
      </a:lt2>
      <a:accent1>
        <a:srgbClr val="99FF99"/>
      </a:accent1>
      <a:accent2>
        <a:srgbClr val="FFFFFF"/>
      </a:accent2>
      <a:accent3>
        <a:srgbClr val="FFFF66"/>
      </a:accent3>
      <a:accent4>
        <a:srgbClr val="FFFF66"/>
      </a:accent4>
      <a:accent5>
        <a:srgbClr val="CC99FF"/>
      </a:accent5>
      <a:accent6>
        <a:srgbClr val="FFFF00"/>
      </a:accent6>
      <a:hlink>
        <a:srgbClr val="0042C7"/>
      </a:hlink>
      <a:folHlink>
        <a:srgbClr val="FFFF66"/>
      </a:folHlink>
    </a:clrScheme>
    <a:fontScheme name="Tahoma-Trebuchet">
      <a:majorFont>
        <a:latin typeface="Tahom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Cooper Black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Blue-Gradient.dep</Template>
  <TotalTime>1759</TotalTime>
  <Words>1665</Words>
  <Application>Microsoft Office PowerPoint</Application>
  <PresentationFormat>On-screen Show (4:3)</PresentationFormat>
  <Paragraphs>109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Cooper Black</vt:lpstr>
      <vt:lpstr>Bookman Old Style</vt:lpstr>
      <vt:lpstr>Calibri</vt:lpstr>
      <vt:lpstr>Trebuchet MS</vt:lpstr>
      <vt:lpstr>Tahoma</vt:lpstr>
      <vt:lpstr>Segoe UI</vt:lpstr>
      <vt:lpstr>Aptos</vt:lpstr>
      <vt:lpstr>Times New Roman</vt:lpstr>
      <vt:lpstr>Blue-Gradient.dep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Pratte Publications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Hosea - Free Bible study commentary, notes, and comments available free at www.gospelway.com PowerPoint slides and charts</dc:title>
  <dc:subject>Free study notes on the Bible book of Hosea; commentary and comments on the Old Testament PowerPoint slides and charts</dc:subject>
  <dc:creator>David E. Pratte</dc:creator>
  <cp:keywords>Hosea book commentary study notes comments Bible religion Old Testament free church Christ prophecy prophet Israel Judah Jeroboam Gomer prostitute harlot adultery idolatry repentance sins wickedness,  - David E. Pratte; www.biblestudylessons.com</cp:keywords>
  <cp:lastModifiedBy>Doug Hagerman</cp:lastModifiedBy>
  <cp:revision>880</cp:revision>
  <cp:lastPrinted>2016-03-16T15:34:38Z</cp:lastPrinted>
  <dcterms:created xsi:type="dcterms:W3CDTF">2013-07-15T18:37:31Z</dcterms:created>
  <dcterms:modified xsi:type="dcterms:W3CDTF">2025-02-12T00:29:38Z</dcterms:modified>
</cp:coreProperties>
</file>