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4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7010400" cy="9296400"/>
  <p:embeddedFontLst>
    <p:embeddedFont>
      <p:font typeface="Bookman Old Style" panose="02050604050505020204" pitchFamily="18" charset="0"/>
      <p:regular r:id="rId8"/>
      <p:bold r:id="rId9"/>
      <p:italic r:id="rId10"/>
      <p:boldItalic r:id="rId11"/>
    </p:embeddedFont>
    <p:embeddedFont>
      <p:font typeface="Cooper Black" panose="0208090404030B020404" pitchFamily="18" charset="0"/>
      <p:regular r:id="rId12"/>
    </p:embeddedFont>
    <p:embeddedFont>
      <p:font typeface="Tahoma" panose="020B0604030504040204" pitchFamily="34" charset="0"/>
      <p:regular r:id="rId13"/>
      <p:bold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99"/>
    <a:srgbClr val="3333FF"/>
    <a:srgbClr val="006600"/>
    <a:srgbClr val="0000CC"/>
    <a:srgbClr val="255997"/>
    <a:srgbClr val="3072C2"/>
    <a:srgbClr val="85A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42" autoAdjust="0"/>
    <p:restoredTop sz="92308" autoAdjust="0"/>
  </p:normalViewPr>
  <p:slideViewPr>
    <p:cSldViewPr showGuides="1">
      <p:cViewPr varScale="1">
        <p:scale>
          <a:sx n="256" d="100"/>
          <a:sy n="256" d="100"/>
        </p:scale>
        <p:origin x="361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AE7724-F89D-434E-875D-CE2B3B36F62C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791749-5BC2-43B7-B2AD-DDDAC45E0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279525"/>
            <a:ext cx="7773987" cy="5027613"/>
          </a:xfrm>
        </p:spPr>
        <p:txBody>
          <a:bodyPr/>
          <a:lstStyle>
            <a:lvl1pPr>
              <a:defRPr sz="2400" b="0"/>
            </a:lvl1pPr>
            <a:lvl2pPr marL="168275" lvl="1" indent="339725" algn="l">
              <a:defRPr sz="2200"/>
            </a:lvl2pPr>
            <a:lvl3pPr marL="906463" lvl="2" indent="-284163">
              <a:defRPr sz="2200"/>
            </a:lvl3pPr>
            <a:lvl4pPr marL="1477963" lvl="3" indent="-457200">
              <a:defRPr/>
            </a:lvl4pPr>
            <a:lvl5pPr marL="2049463" lvl="4" indent="-457200">
              <a:defRPr/>
            </a:lvl5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1F2048-3D42-407A-9D28-C83CBC387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CDE35-B606-46E7-B573-8D32A650B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47688"/>
            <a:ext cx="1943100" cy="5759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47688"/>
            <a:ext cx="5676900" cy="5759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CE27E-C1DD-47DD-8654-BD4CC0669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92636-9D43-48C2-9413-C1B4AECB7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7CAC6-6D5F-4690-8F3F-253CE573C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79525"/>
            <a:ext cx="38100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9525"/>
            <a:ext cx="38100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ED69-2848-454A-A3E5-CA18CCA62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74DC-4236-4098-A9FD-F54F53D0C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5AEBF-944A-4F68-9707-0F0B9747D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272D9-EC81-4C08-AA85-7246CFBD0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B3E24-8372-419E-A57C-424937A78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63DB0-0B75-4BD8-9C8C-8CA2940363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50000">
              <a:srgbClr val="00007A"/>
            </a:gs>
            <a:gs pos="100000">
              <a:srgbClr val="0000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7688"/>
            <a:ext cx="7772400" cy="59372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79525"/>
            <a:ext cx="77724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7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ADD9027C-462F-4D67-AD24-58FA963681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114300" algn="ctr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n-lt"/>
        </a:defRPr>
      </a:lvl2pPr>
      <a:lvl3pPr marL="396875" indent="-168275" algn="l" rtl="0" eaLnBrk="1" fontAlgn="base" hangingPunct="1">
        <a:spcBef>
          <a:spcPct val="0"/>
        </a:spcBef>
        <a:spcAft>
          <a:spcPct val="0"/>
        </a:spcAft>
        <a:buChar char="•"/>
        <a:defRPr sz="2400" b="1" i="1">
          <a:solidFill>
            <a:schemeClr val="bg1"/>
          </a:solidFill>
          <a:latin typeface="+mn-lt"/>
        </a:defRPr>
      </a:lvl3pPr>
      <a:lvl4pPr marL="744538" indent="-233363" algn="l" rtl="0" eaLnBrk="1" fontAlgn="base" hangingPunct="1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4pPr>
      <a:lvl5pPr marL="10890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5pPr>
      <a:lvl6pPr marL="15462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6pPr>
      <a:lvl7pPr marL="20034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7pPr>
      <a:lvl8pPr marL="24606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8pPr>
      <a:lvl9pPr marL="29178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3845C-AE22-A7AB-84EA-8590838DE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1ACA1-21BF-6DBC-13DC-9F893F01D6C6}"/>
              </a:ext>
            </a:extLst>
          </p:cNvPr>
          <p:cNvSpPr txBox="1"/>
          <p:nvPr/>
        </p:nvSpPr>
        <p:spPr>
          <a:xfrm>
            <a:off x="152400" y="3686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Why is my boat sinking?</a:t>
            </a:r>
          </a:p>
        </p:txBody>
      </p:sp>
      <p:pic>
        <p:nvPicPr>
          <p:cNvPr id="3" name="Picture 2" descr="A boat in the water and a wave&#10;&#10;AI-generated content may be incorrect.">
            <a:extLst>
              <a:ext uri="{FF2B5EF4-FFF2-40B4-BE49-F238E27FC236}">
                <a16:creationId xmlns:a16="http://schemas.microsoft.com/office/drawing/2014/main" id="{9BF4A82D-3DFB-969D-7382-A7781ED65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23" y="609600"/>
            <a:ext cx="5943600" cy="59397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5F9186-DB62-DFE3-E109-06FFBAAC8B4C}"/>
              </a:ext>
            </a:extLst>
          </p:cNvPr>
          <p:cNvSpPr txBox="1"/>
          <p:nvPr/>
        </p:nvSpPr>
        <p:spPr>
          <a:xfrm>
            <a:off x="216877" y="609600"/>
            <a:ext cx="2145323" cy="593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Lord, don’t you care!!!</a:t>
            </a:r>
            <a:endParaRPr lang="en-US" sz="2800" b="1" kern="100" dirty="0">
              <a:solidFill>
                <a:schemeClr val="accent1">
                  <a:lumMod val="75000"/>
                </a:schemeClr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 4:40</a:t>
            </a:r>
            <a:endParaRPr lang="en-US" sz="1400" kern="100" dirty="0">
              <a:solidFill>
                <a:schemeClr val="accent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40 And he said unto them, Why are ye so fearful? how is it that ye have no faith?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endParaRPr lang="en-US" sz="1400" b="1" kern="100" dirty="0">
              <a:solidFill>
                <a:schemeClr val="accent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endParaRPr lang="en-US" sz="1400" b="1" kern="100" dirty="0">
              <a:solidFill>
                <a:schemeClr val="accent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causes your boat to sink? – Fear causes your boat to sink – and your words cause your boat to sink.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endParaRPr lang="en-US" sz="1400" b="1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 which comes out of a man defiles him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endParaRPr lang="en-US" sz="1400" b="1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 7:20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he said, That which cometh out of the man, that </a:t>
            </a:r>
            <a:r>
              <a:rPr lang="en-US" sz="1400" b="1" kern="100" dirty="0" err="1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defileth</a:t>
            </a:r>
            <a:r>
              <a:rPr lang="en-US" sz="1400" b="1" kern="1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man.</a:t>
            </a:r>
          </a:p>
        </p:txBody>
      </p:sp>
    </p:spTree>
    <p:extLst>
      <p:ext uri="{BB962C8B-B14F-4D97-AF65-F5344CB8AC3E}">
        <p14:creationId xmlns:p14="http://schemas.microsoft.com/office/powerpoint/2010/main" val="3490304824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E66E8-B396-D928-D09D-35D384F44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7DF4D8-47B1-1127-D617-71F762A3CB1D}"/>
              </a:ext>
            </a:extLst>
          </p:cNvPr>
          <p:cNvSpPr txBox="1"/>
          <p:nvPr/>
        </p:nvSpPr>
        <p:spPr>
          <a:xfrm>
            <a:off x="1981200" y="76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Why is my boat sinking?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E0DDF3-2DC1-9CFE-1C76-94C9600C8FE0}"/>
              </a:ext>
            </a:extLst>
          </p:cNvPr>
          <p:cNvSpPr txBox="1"/>
          <p:nvPr/>
        </p:nvSpPr>
        <p:spPr>
          <a:xfrm>
            <a:off x="152400" y="609600"/>
            <a:ext cx="3994134" cy="5879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I lived in Ellensburg, there was a box trailer that was turned into a wood workshop and during the winter is was full on cold there. </a:t>
            </a: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propane guy came out and mentioned the holes – they were fairly small but he pointed out the fact that those wholes significantly reduce the temperature in the shop. </a:t>
            </a:r>
            <a:r>
              <a:rPr lang="en-US" sz="16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wouldn’t think such a minor thing wouldn’t throw the whole heating system out of whack, but it did just that! </a:t>
            </a: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lives our the same way. </a:t>
            </a:r>
            <a:r>
              <a:rPr lang="en-US" sz="16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we entertain little pieces of fear, or what we think are small sins, it affects us in a big way. </a:t>
            </a: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holes I described in this story is like little door ways that if not plugged will get larger.</a:t>
            </a:r>
            <a:r>
              <a:rPr lang="en-US" sz="16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cuss word here, some lust of the eyes there, smoking substances - the lie that says, I only do this once in a while, it doesn’t matter. – how does God feel about what you are doing and what does the word say about 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E0483-C7AF-64E7-5A85-BD294EDCF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601551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489775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9FA62-300C-9D5B-CA70-A3F58E69D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B2C7D-AD44-046F-33B2-C3A470AF37FF}"/>
              </a:ext>
            </a:extLst>
          </p:cNvPr>
          <p:cNvSpPr txBox="1"/>
          <p:nvPr/>
        </p:nvSpPr>
        <p:spPr>
          <a:xfrm>
            <a:off x="2438400" y="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Why is my boat sinking?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FCD16-2F84-6BEC-CD91-F492E7562925}"/>
              </a:ext>
            </a:extLst>
          </p:cNvPr>
          <p:cNvSpPr txBox="1"/>
          <p:nvPr/>
        </p:nvSpPr>
        <p:spPr>
          <a:xfrm>
            <a:off x="76200" y="1219200"/>
            <a:ext cx="3994134" cy="4819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Contaminated faith is either weak or powerless.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endParaRPr lang="en-US" sz="1600" b="1" kern="100" dirty="0">
              <a:solidFill>
                <a:schemeClr val="accent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James 3:11-12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 Doth a fountain send forth at the same place sweet water and bitter?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 Can the fig tree, my brethren, bear olive berries? either a vine, figs? so can no fountain both yield salt water and fresh.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Like Paul would say – God forbid! Or my brethren, this ought not be so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endParaRPr lang="en-US" sz="1600" b="1" kern="100" dirty="0">
              <a:solidFill>
                <a:schemeClr val="accent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30FBD-4093-8C26-06AB-109873815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62" y="1295400"/>
            <a:ext cx="4593646" cy="46000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B2C53D-CA77-DDAA-EF88-4E9AB390C21B}"/>
              </a:ext>
            </a:extLst>
          </p:cNvPr>
          <p:cNvSpPr txBox="1"/>
          <p:nvPr/>
        </p:nvSpPr>
        <p:spPr>
          <a:xfrm>
            <a:off x="76200" y="609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Fear tolerated is faith contaminated</a:t>
            </a:r>
          </a:p>
        </p:txBody>
      </p:sp>
    </p:spTree>
    <p:extLst>
      <p:ext uri="{BB962C8B-B14F-4D97-AF65-F5344CB8AC3E}">
        <p14:creationId xmlns:p14="http://schemas.microsoft.com/office/powerpoint/2010/main" val="3066055818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4930-2E41-48B5-0BCD-3F35BF588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B337C-CE47-705C-5DE8-A79B16C704BB}"/>
              </a:ext>
            </a:extLst>
          </p:cNvPr>
          <p:cNvSpPr txBox="1"/>
          <p:nvPr/>
        </p:nvSpPr>
        <p:spPr>
          <a:xfrm>
            <a:off x="2362200" y="152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Why is my boat sinking?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1F643-2102-7EA8-B859-455EBC41CD89}"/>
              </a:ext>
            </a:extLst>
          </p:cNvPr>
          <p:cNvSpPr txBox="1"/>
          <p:nvPr/>
        </p:nvSpPr>
        <p:spPr>
          <a:xfrm>
            <a:off x="304800" y="1414348"/>
            <a:ext cx="3994134" cy="3855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little sin am I entertaining? In the old testament you had to keep the law in order to be blessed.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endParaRPr lang="en-US" sz="1800" b="1" kern="1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endParaRPr lang="en-US" sz="1800" b="1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Although we are no longer under the law, sin of any kind small or big is not faith. 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endParaRPr lang="en-US" sz="1800" b="1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are not using faith, you will have a hard time keeping afloat.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9C824-582E-7290-5F21-8C878E193CCD}"/>
              </a:ext>
            </a:extLst>
          </p:cNvPr>
          <p:cNvSpPr txBox="1"/>
          <p:nvPr/>
        </p:nvSpPr>
        <p:spPr>
          <a:xfrm>
            <a:off x="266700" y="77458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Fear tolerated is faith contaminated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82AAFD-BA51-5928-02C6-0B7867973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31933"/>
            <a:ext cx="3994134" cy="39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53466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A9923-F454-B201-AE4F-1231FE106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84F30-819F-6D71-6042-62ACE89266F5}"/>
              </a:ext>
            </a:extLst>
          </p:cNvPr>
          <p:cNvSpPr txBox="1"/>
          <p:nvPr/>
        </p:nvSpPr>
        <p:spPr>
          <a:xfrm>
            <a:off x="2362200" y="152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Why is my boat sinking?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7A1B8-5C91-949C-8298-B51D793BD29E}"/>
              </a:ext>
            </a:extLst>
          </p:cNvPr>
          <p:cNvSpPr txBox="1"/>
          <p:nvPr/>
        </p:nvSpPr>
        <p:spPr>
          <a:xfrm>
            <a:off x="152400" y="685800"/>
            <a:ext cx="4953000" cy="6044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2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big sin am I entertaining? </a:t>
            </a:r>
            <a:r>
              <a:rPr lang="en-US" sz="1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are thinking about that sin (meaning doing it), you are not meditating in the word day and night – and you are not prospering and not having good success.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endParaRPr lang="en-US" sz="1200" b="1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2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have a friend (not local) that has been praying for a job – </a:t>
            </a:r>
            <a:r>
              <a:rPr lang="en-US" sz="1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came out of a relationship where he was living and having sex with a woman even though they were supposed to be married</a:t>
            </a:r>
            <a:r>
              <a:rPr lang="en-US" sz="12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he watches movies with cuss words </a:t>
            </a:r>
            <a:r>
              <a:rPr lang="en-US" sz="1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(the inverse of Romans 10:17 - Fear comes by hearing, and hearing by the words of the devil – cussing is definitely hearing the words of the devil)</a:t>
            </a:r>
            <a:r>
              <a:rPr lang="en-US" sz="12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and he cusses as well without regard, saying cussing doesn’t bother me – (</a:t>
            </a:r>
            <a:r>
              <a:rPr lang="en-US" sz="1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Matthew 12:37 - by your words you are justified</a:t>
            </a:r>
            <a:r>
              <a:rPr lang="en-US" sz="12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by your words you are condemned), </a:t>
            </a:r>
            <a:r>
              <a:rPr lang="en-US" sz="1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cuss words are condemning words </a:t>
            </a:r>
            <a:r>
              <a:rPr lang="en-US" sz="12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and he can’t figure out why he can’t find a job – </a:t>
            </a:r>
            <a:r>
              <a:rPr lang="en-US" sz="1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 fountain is trying to bear both kinds of fruit</a:t>
            </a:r>
            <a:r>
              <a:rPr lang="en-US" sz="12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it doesn’t work.</a:t>
            </a:r>
            <a:r>
              <a:rPr lang="en-US" sz="1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endParaRPr lang="en-US" sz="1200" b="1" kern="1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ever happened to John 15:7 - </a:t>
            </a:r>
            <a:r>
              <a:rPr lang="en-US" sz="1200" b="1" kern="1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ye abide in me, and my words abide in you, ye shall ask what ye will, and it shall be done unto you. </a:t>
            </a:r>
            <a:r>
              <a:rPr lang="en-US" sz="1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Everything I have described above, is not abiding in Jesus.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endParaRPr lang="en-US" sz="1200" b="1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 me quote Rich Mullins for a moment</a:t>
            </a:r>
            <a:r>
              <a:rPr lang="en-US" sz="12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The Lord wasn’t joking when he kicked them out of Eden, it wasn’t for no reason that he shed his blood!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endParaRPr lang="en-US" sz="1200" b="1" kern="100" dirty="0">
              <a:solidFill>
                <a:schemeClr val="accent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200" b="1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if the sin(s) I am struggling with wasn’t on the list tonight – and its so heavy, I don’t know what to do?</a:t>
            </a:r>
            <a:endParaRPr lang="en-US" sz="1200" b="1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182E27-1189-FEA1-9D31-2B85871E5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944906"/>
            <a:ext cx="3733800" cy="3733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7DA42B-04EF-1376-FD37-C48985DCB9D4}"/>
              </a:ext>
            </a:extLst>
          </p:cNvPr>
          <p:cNvSpPr txBox="1"/>
          <p:nvPr/>
        </p:nvSpPr>
        <p:spPr>
          <a:xfrm>
            <a:off x="5219700" y="685800"/>
            <a:ext cx="3810000" cy="2259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Take a step of faith – say God, I need help, I am struggling with…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Lord will help you – but you have to be willing to change. Keep confessing the word and come into agreement with what God says and thinks.</a:t>
            </a:r>
          </a:p>
        </p:txBody>
      </p:sp>
    </p:spTree>
    <p:extLst>
      <p:ext uri="{BB962C8B-B14F-4D97-AF65-F5344CB8AC3E}">
        <p14:creationId xmlns:p14="http://schemas.microsoft.com/office/powerpoint/2010/main" val="3202030956"/>
      </p:ext>
    </p:extLst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Blue-Gradient.dep">
  <a:themeElements>
    <a:clrScheme name="Custom 1">
      <a:dk1>
        <a:srgbClr val="66FFFF"/>
      </a:dk1>
      <a:lt1>
        <a:srgbClr val="66FFFF"/>
      </a:lt1>
      <a:dk2>
        <a:srgbClr val="66FFFF"/>
      </a:dk2>
      <a:lt2>
        <a:srgbClr val="FFFF00"/>
      </a:lt2>
      <a:accent1>
        <a:srgbClr val="99FF99"/>
      </a:accent1>
      <a:accent2>
        <a:srgbClr val="FFFFFF"/>
      </a:accent2>
      <a:accent3>
        <a:srgbClr val="FFFF66"/>
      </a:accent3>
      <a:accent4>
        <a:srgbClr val="FFFF66"/>
      </a:accent4>
      <a:accent5>
        <a:srgbClr val="CC99FF"/>
      </a:accent5>
      <a:accent6>
        <a:srgbClr val="FFFF00"/>
      </a:accent6>
      <a:hlink>
        <a:srgbClr val="0042C7"/>
      </a:hlink>
      <a:folHlink>
        <a:srgbClr val="FFFF66"/>
      </a:folHlink>
    </a:clrScheme>
    <a:fontScheme name="Tahoma-Trebuchet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oper Black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oper Black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Blue-Gradient.dep</Template>
  <TotalTime>1981</TotalTime>
  <Words>780</Words>
  <Application>Microsoft Office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Aptos</vt:lpstr>
      <vt:lpstr>Times New Roman</vt:lpstr>
      <vt:lpstr>Aptos Display</vt:lpstr>
      <vt:lpstr>Cooper Black</vt:lpstr>
      <vt:lpstr>Bookman Old Style</vt:lpstr>
      <vt:lpstr>Calibri</vt:lpstr>
      <vt:lpstr>Trebuchet MS</vt:lpstr>
      <vt:lpstr>Tahoma</vt:lpstr>
      <vt:lpstr>Arial</vt:lpstr>
      <vt:lpstr>Blue-Gradient.dep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Pratte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Hosea - Free Bible study commentary, notes, and comments available free at www.gospelway.com PowerPoint slides and charts</dc:title>
  <dc:subject>Free study notes on the Bible book of Hosea; commentary and comments on the Old Testament PowerPoint slides and charts</dc:subject>
  <dc:creator>David E. Pratte</dc:creator>
  <cp:keywords>Hosea book commentary study notes comments Bible religion Old Testament free church Christ prophecy prophet Israel Judah Jeroboam Gomer prostitute harlot adultery idolatry repentance sins wickedness,  - David E. Pratte; www.biblestudylessons.com</cp:keywords>
  <cp:lastModifiedBy>Doug Hagerman</cp:lastModifiedBy>
  <cp:revision>1008</cp:revision>
  <cp:lastPrinted>2025-02-15T19:34:06Z</cp:lastPrinted>
  <dcterms:created xsi:type="dcterms:W3CDTF">2013-07-15T18:37:31Z</dcterms:created>
  <dcterms:modified xsi:type="dcterms:W3CDTF">2025-02-26T00:12:44Z</dcterms:modified>
</cp:coreProperties>
</file>