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4">
  <p:sldMasterIdLst>
    <p:sldMasterId id="2147483648" r:id="rId1"/>
  </p:sldMasterIdLst>
  <p:notesMasterIdLst>
    <p:notesMasterId r:id="rId21"/>
  </p:notesMasterIdLst>
  <p:sldIdLst>
    <p:sldId id="258" r:id="rId2"/>
    <p:sldId id="256" r:id="rId3"/>
    <p:sldId id="350" r:id="rId4"/>
    <p:sldId id="352" r:id="rId5"/>
    <p:sldId id="351" r:id="rId6"/>
    <p:sldId id="337" r:id="rId7"/>
    <p:sldId id="340" r:id="rId8"/>
    <p:sldId id="343" r:id="rId9"/>
    <p:sldId id="344" r:id="rId10"/>
    <p:sldId id="345" r:id="rId11"/>
    <p:sldId id="342" r:id="rId12"/>
    <p:sldId id="341" r:id="rId13"/>
    <p:sldId id="333" r:id="rId14"/>
    <p:sldId id="346" r:id="rId15"/>
    <p:sldId id="339" r:id="rId16"/>
    <p:sldId id="338" r:id="rId17"/>
    <p:sldId id="347" r:id="rId18"/>
    <p:sldId id="348" r:id="rId19"/>
    <p:sldId id="349" r:id="rId20"/>
  </p:sldIdLst>
  <p:sldSz cx="9144000" cy="6858000" type="screen4x3"/>
  <p:notesSz cx="7010400" cy="9296400"/>
  <p:embeddedFontLst>
    <p:embeddedFont>
      <p:font typeface="ArgosContour" panose="020B0604020202020204" charset="0"/>
      <p:regular r:id="rId22"/>
    </p:embeddedFont>
    <p:embeddedFont>
      <p:font typeface="Bookman Old Style" panose="02050604050505020204" pitchFamily="18" charset="0"/>
      <p:regular r:id="rId23"/>
      <p:bold r:id="rId24"/>
      <p:italic r:id="rId25"/>
      <p:boldItalic r:id="rId26"/>
    </p:embeddedFont>
    <p:embeddedFont>
      <p:font typeface="Cooper Black" panose="0208090404030B020404" pitchFamily="18" charset="0"/>
      <p:regular r:id="rId27"/>
    </p:embeddedFont>
    <p:embeddedFont>
      <p:font typeface="Nirmala UI" panose="020B0502040204020203" pitchFamily="34" charset="0"/>
      <p:regular r:id="rId28"/>
      <p:bold r:id="rId29"/>
    </p:embeddedFont>
    <p:embeddedFont>
      <p:font typeface="Tahoma" panose="020B0604030504040204" pitchFamily="34" charset="0"/>
      <p:regular r:id="rId30"/>
      <p:bold r:id="rId31"/>
    </p:embeddedFont>
    <p:embeddedFont>
      <p:font typeface="Trebuchet MS" panose="020B0603020202020204" pitchFamily="34" charset="0"/>
      <p:regular r:id="rId32"/>
      <p:bold r:id="rId33"/>
      <p:italic r:id="rId34"/>
      <p:boldItalic r:id="rId35"/>
    </p:embeddedFont>
  </p:embeddedFontLst>
  <p:defaultTextStyle>
    <a:defPPr>
      <a:defRPr lang="en-US"/>
    </a:defPPr>
    <a:lvl1pPr algn="ctr" rtl="0" fontAlgn="base">
      <a:spcBef>
        <a:spcPct val="0"/>
      </a:spcBef>
      <a:spcAft>
        <a:spcPct val="0"/>
      </a:spcAft>
      <a:defRPr sz="3600" kern="1200">
        <a:solidFill>
          <a:schemeClr val="tx2"/>
        </a:solidFill>
        <a:latin typeface="Cooper Black" pitchFamily="2" charset="0"/>
        <a:ea typeface="+mn-ea"/>
        <a:cs typeface="+mn-cs"/>
      </a:defRPr>
    </a:lvl1pPr>
    <a:lvl2pPr marL="457200" algn="ctr" rtl="0" fontAlgn="base">
      <a:spcBef>
        <a:spcPct val="0"/>
      </a:spcBef>
      <a:spcAft>
        <a:spcPct val="0"/>
      </a:spcAft>
      <a:defRPr sz="3600" kern="1200">
        <a:solidFill>
          <a:schemeClr val="tx2"/>
        </a:solidFill>
        <a:latin typeface="Cooper Black" pitchFamily="2" charset="0"/>
        <a:ea typeface="+mn-ea"/>
        <a:cs typeface="+mn-cs"/>
      </a:defRPr>
    </a:lvl2pPr>
    <a:lvl3pPr marL="914400" algn="ctr" rtl="0" fontAlgn="base">
      <a:spcBef>
        <a:spcPct val="0"/>
      </a:spcBef>
      <a:spcAft>
        <a:spcPct val="0"/>
      </a:spcAft>
      <a:defRPr sz="3600" kern="1200">
        <a:solidFill>
          <a:schemeClr val="tx2"/>
        </a:solidFill>
        <a:latin typeface="Cooper Black" pitchFamily="2" charset="0"/>
        <a:ea typeface="+mn-ea"/>
        <a:cs typeface="+mn-cs"/>
      </a:defRPr>
    </a:lvl3pPr>
    <a:lvl4pPr marL="1371600" algn="ctr" rtl="0" fontAlgn="base">
      <a:spcBef>
        <a:spcPct val="0"/>
      </a:spcBef>
      <a:spcAft>
        <a:spcPct val="0"/>
      </a:spcAft>
      <a:defRPr sz="3600" kern="1200">
        <a:solidFill>
          <a:schemeClr val="tx2"/>
        </a:solidFill>
        <a:latin typeface="Cooper Black" pitchFamily="2" charset="0"/>
        <a:ea typeface="+mn-ea"/>
        <a:cs typeface="+mn-cs"/>
      </a:defRPr>
    </a:lvl4pPr>
    <a:lvl5pPr marL="1828800" algn="ctr" rtl="0" fontAlgn="base">
      <a:spcBef>
        <a:spcPct val="0"/>
      </a:spcBef>
      <a:spcAft>
        <a:spcPct val="0"/>
      </a:spcAft>
      <a:defRPr sz="3600" kern="1200">
        <a:solidFill>
          <a:schemeClr val="tx2"/>
        </a:solidFill>
        <a:latin typeface="Cooper Black" pitchFamily="2" charset="0"/>
        <a:ea typeface="+mn-ea"/>
        <a:cs typeface="+mn-cs"/>
      </a:defRPr>
    </a:lvl5pPr>
    <a:lvl6pPr marL="2286000" algn="l" defTabSz="914400" rtl="0" eaLnBrk="1" latinLnBrk="0" hangingPunct="1">
      <a:defRPr sz="3600" kern="1200">
        <a:solidFill>
          <a:schemeClr val="tx2"/>
        </a:solidFill>
        <a:latin typeface="Cooper Black" pitchFamily="2" charset="0"/>
        <a:ea typeface="+mn-ea"/>
        <a:cs typeface="+mn-cs"/>
      </a:defRPr>
    </a:lvl6pPr>
    <a:lvl7pPr marL="2743200" algn="l" defTabSz="914400" rtl="0" eaLnBrk="1" latinLnBrk="0" hangingPunct="1">
      <a:defRPr sz="3600" kern="1200">
        <a:solidFill>
          <a:schemeClr val="tx2"/>
        </a:solidFill>
        <a:latin typeface="Cooper Black" pitchFamily="2" charset="0"/>
        <a:ea typeface="+mn-ea"/>
        <a:cs typeface="+mn-cs"/>
      </a:defRPr>
    </a:lvl7pPr>
    <a:lvl8pPr marL="3200400" algn="l" defTabSz="914400" rtl="0" eaLnBrk="1" latinLnBrk="0" hangingPunct="1">
      <a:defRPr sz="3600" kern="1200">
        <a:solidFill>
          <a:schemeClr val="tx2"/>
        </a:solidFill>
        <a:latin typeface="Cooper Black" pitchFamily="2" charset="0"/>
        <a:ea typeface="+mn-ea"/>
        <a:cs typeface="+mn-cs"/>
      </a:defRPr>
    </a:lvl8pPr>
    <a:lvl9pPr marL="3657600" algn="l" defTabSz="914400" rtl="0" eaLnBrk="1" latinLnBrk="0" hangingPunct="1">
      <a:defRPr sz="3600" kern="1200">
        <a:solidFill>
          <a:schemeClr val="tx2"/>
        </a:solidFill>
        <a:latin typeface="Cooper Black"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99"/>
    <a:srgbClr val="3333FF"/>
    <a:srgbClr val="006600"/>
    <a:srgbClr val="0000CC"/>
    <a:srgbClr val="255997"/>
    <a:srgbClr val="3072C2"/>
    <a:srgbClr val="85AF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042" autoAdjust="0"/>
    <p:restoredTop sz="92308" autoAdjust="0"/>
  </p:normalViewPr>
  <p:slideViewPr>
    <p:cSldViewPr showGuides="1">
      <p:cViewPr>
        <p:scale>
          <a:sx n="300" d="100"/>
          <a:sy n="300" d="100"/>
        </p:scale>
        <p:origin x="2280" y="-13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tableStyles" Target="tableStyles.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8AE7724-F89D-434E-875D-CE2B3B36F62C}" type="datetimeFigureOut">
              <a:rPr lang="en-US" smtClean="0"/>
              <a:pPr/>
              <a:t>1/22/2025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A791749-5BC2-43B7-B2AD-DDDAC45E00F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684213" y="1279525"/>
            <a:ext cx="7773987" cy="5027613"/>
          </a:xfrm>
        </p:spPr>
        <p:txBody>
          <a:bodyPr/>
          <a:lstStyle>
            <a:lvl1pPr>
              <a:defRPr sz="2400" b="0"/>
            </a:lvl1pPr>
            <a:lvl2pPr marL="168275" lvl="1" indent="339725" algn="l">
              <a:defRPr sz="2200"/>
            </a:lvl2pPr>
            <a:lvl3pPr marL="906463" lvl="2" indent="-284163">
              <a:defRPr sz="2200"/>
            </a:lvl3pPr>
            <a:lvl4pPr marL="1477963" lvl="3" indent="-457200">
              <a:defRPr/>
            </a:lvl4pPr>
            <a:lvl5pPr marL="2049463" lvl="4" indent="-457200">
              <a:defRPr/>
            </a:lvl5pPr>
          </a:lstStyle>
          <a:p>
            <a:r>
              <a:rPr lang="en-US"/>
              <a:t>Click to edit Master subtitle style</a:t>
            </a:r>
          </a:p>
        </p:txBody>
      </p:sp>
      <p:sp>
        <p:nvSpPr>
          <p:cNvPr id="4100" name="Rectangle 4"/>
          <p:cNvSpPr>
            <a:spLocks noGrp="1" noChangeArrowheads="1"/>
          </p:cNvSpPr>
          <p:nvPr>
            <p:ph type="dt" sz="half" idx="2"/>
          </p:nvPr>
        </p:nvSpPr>
        <p:spPr/>
        <p:txBody>
          <a:bodyPr/>
          <a:lstStyle>
            <a:lvl1pPr>
              <a:defRPr>
                <a:solidFill>
                  <a:schemeClr val="tx1"/>
                </a:solidFill>
              </a:defRPr>
            </a:lvl1pPr>
          </a:lstStyle>
          <a:p>
            <a:endParaRPr lang="en-US"/>
          </a:p>
        </p:txBody>
      </p:sp>
      <p:sp>
        <p:nvSpPr>
          <p:cNvPr id="4101" name="Rectangle 5"/>
          <p:cNvSpPr>
            <a:spLocks noGrp="1" noChangeArrowheads="1"/>
          </p:cNvSpPr>
          <p:nvPr>
            <p:ph type="ftr" sz="quarter" idx="3"/>
          </p:nvPr>
        </p:nvSpPr>
        <p:spPr/>
        <p:txBody>
          <a:bodyPr/>
          <a:lstStyle>
            <a:lvl1pPr>
              <a:defRPr>
                <a:solidFill>
                  <a:schemeClr val="tx1"/>
                </a:solidFill>
              </a:defRPr>
            </a:lvl1pPr>
          </a:lstStyle>
          <a:p>
            <a:endParaRPr lang="en-US"/>
          </a:p>
        </p:txBody>
      </p:sp>
      <p:sp>
        <p:nvSpPr>
          <p:cNvPr id="4102" name="Rectangle 6"/>
          <p:cNvSpPr>
            <a:spLocks noGrp="1" noChangeArrowheads="1"/>
          </p:cNvSpPr>
          <p:nvPr>
            <p:ph type="sldNum" sz="quarter" idx="4"/>
          </p:nvPr>
        </p:nvSpPr>
        <p:spPr/>
        <p:txBody>
          <a:bodyPr/>
          <a:lstStyle>
            <a:lvl1pPr>
              <a:defRPr>
                <a:solidFill>
                  <a:schemeClr val="tx1"/>
                </a:solidFill>
              </a:defRPr>
            </a:lvl1pPr>
          </a:lstStyle>
          <a:p>
            <a:fld id="{8E1F2048-3D42-407A-9D28-C83CBC387D44}" type="slidenum">
              <a:rPr lang="en-US"/>
              <a:pPr/>
              <a:t>‹#›</a:t>
            </a:fld>
            <a:endParaRPr lang="en-US"/>
          </a:p>
        </p:txBody>
      </p:sp>
    </p:spTree>
  </p:cSld>
  <p:clrMapOvr>
    <a:masterClrMapping/>
  </p:clrMapOvr>
  <p:transition spd="slow">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F6CDE35-B606-46E7-B573-8D32A650BC57}" type="slidenum">
              <a:rPr lang="en-US"/>
              <a:pPr/>
              <a:t>‹#›</a:t>
            </a:fld>
            <a:endParaRPr lang="en-US"/>
          </a:p>
        </p:txBody>
      </p:sp>
    </p:spTree>
  </p:cSld>
  <p:clrMapOvr>
    <a:masterClrMapping/>
  </p:clrMapOvr>
  <p:transition spd="slow">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47688"/>
            <a:ext cx="1943100" cy="5759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47688"/>
            <a:ext cx="5676900" cy="5759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DECE27E-C1DD-47DD-8654-BD4CC06692CE}" type="slidenum">
              <a:rPr lang="en-US"/>
              <a:pPr/>
              <a:t>‹#›</a:t>
            </a:fld>
            <a:endParaRPr lang="en-US"/>
          </a:p>
        </p:txBody>
      </p:sp>
    </p:spTree>
  </p:cSld>
  <p:clrMapOvr>
    <a:masterClrMapping/>
  </p:clrMapOvr>
  <p:transition spd="slow">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DF92636-9D43-48C2-9413-C1B4AECB7D8A}" type="slidenum">
              <a:rPr lang="en-US"/>
              <a:pPr/>
              <a:t>‹#›</a:t>
            </a:fld>
            <a:endParaRPr lang="en-US"/>
          </a:p>
        </p:txBody>
      </p:sp>
    </p:spTree>
  </p:cSld>
  <p:clrMapOvr>
    <a:masterClrMapping/>
  </p:clrMapOvr>
  <p:transition spd="slow">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F7CAC6-6D5F-4690-8F3F-253CE573C944}" type="slidenum">
              <a:rPr lang="en-US"/>
              <a:pPr/>
              <a:t>‹#›</a:t>
            </a:fld>
            <a:endParaRPr lang="en-US"/>
          </a:p>
        </p:txBody>
      </p:sp>
    </p:spTree>
  </p:cSld>
  <p:clrMapOvr>
    <a:masterClrMapping/>
  </p:clrMapOvr>
  <p:transition spd="slow">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79525"/>
            <a:ext cx="3810000" cy="5027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79525"/>
            <a:ext cx="3810000" cy="5027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E6DED69-2848-454A-A3E5-CA18CCA62AA0}" type="slidenum">
              <a:rPr lang="en-US"/>
              <a:pPr/>
              <a:t>‹#›</a:t>
            </a:fld>
            <a:endParaRPr lang="en-US"/>
          </a:p>
        </p:txBody>
      </p:sp>
    </p:spTree>
  </p:cSld>
  <p:clrMapOvr>
    <a:masterClrMapping/>
  </p:clrMapOvr>
  <p:transition spd="slow">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20474DC-4236-4098-A9FD-F54F53D0CAC9}" type="slidenum">
              <a:rPr lang="en-US"/>
              <a:pPr/>
              <a:t>‹#›</a:t>
            </a:fld>
            <a:endParaRPr lang="en-US"/>
          </a:p>
        </p:txBody>
      </p:sp>
    </p:spTree>
  </p:cSld>
  <p:clrMapOvr>
    <a:masterClrMapping/>
  </p:clrMapOvr>
  <p:transition spd="slow">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3C5AEBF-944A-4F68-9707-0F0B9747D760}" type="slidenum">
              <a:rPr lang="en-US"/>
              <a:pPr/>
              <a:t>‹#›</a:t>
            </a:fld>
            <a:endParaRPr lang="en-US"/>
          </a:p>
        </p:txBody>
      </p:sp>
    </p:spTree>
  </p:cSld>
  <p:clrMapOvr>
    <a:masterClrMapping/>
  </p:clrMapOvr>
  <p:transition spd="slow">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C6272D9-EC81-4C08-AA85-7246CFBD000E}" type="slidenum">
              <a:rPr lang="en-US"/>
              <a:pPr/>
              <a:t>‹#›</a:t>
            </a:fld>
            <a:endParaRPr lang="en-US"/>
          </a:p>
        </p:txBody>
      </p:sp>
    </p:spTree>
  </p:cSld>
  <p:clrMapOvr>
    <a:masterClrMapping/>
  </p:clrMapOvr>
  <p:transition spd="slow">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BBB3E24-8372-419E-A57C-424937A78349}" type="slidenum">
              <a:rPr lang="en-US"/>
              <a:pPr/>
              <a:t>‹#›</a:t>
            </a:fld>
            <a:endParaRPr lang="en-US"/>
          </a:p>
        </p:txBody>
      </p:sp>
    </p:spTree>
  </p:cSld>
  <p:clrMapOvr>
    <a:masterClrMapping/>
  </p:clrMapOvr>
  <p:transition spd="slow">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3363DB0-0B75-4BD8-9C8C-8CA294036356}" type="slidenum">
              <a:rPr lang="en-US"/>
              <a:pPr/>
              <a:t>‹#›</a:t>
            </a:fld>
            <a:endParaRPr lang="en-US"/>
          </a:p>
        </p:txBody>
      </p:sp>
    </p:spTree>
  </p:cSld>
  <p:clrMapOvr>
    <a:masterClrMapping/>
  </p:clrMapOvr>
  <p:transition spd="slow">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CC"/>
            </a:gs>
            <a:gs pos="50000">
              <a:srgbClr val="00007A"/>
            </a:gs>
            <a:gs pos="100000">
              <a:srgbClr val="0000CC"/>
            </a:gs>
          </a:gsLst>
          <a:lin ang="189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47688"/>
            <a:ext cx="7772400" cy="593725"/>
          </a:xfrm>
          <a:prstGeom prst="rect">
            <a:avLst/>
          </a:prstGeom>
          <a:noFill/>
          <a:ln w="9525">
            <a:solidFill>
              <a:srgbClr val="00FFFF"/>
            </a:solid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279525"/>
            <a:ext cx="7772400" cy="502761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397625"/>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bg1"/>
                </a:solidFill>
                <a:latin typeface="Times New Roman" pitchFamily="18" charset="0"/>
              </a:defRPr>
            </a:lvl1pPr>
          </a:lstStyle>
          <a:p>
            <a:endParaRPr lang="en-US"/>
          </a:p>
        </p:txBody>
      </p:sp>
      <p:sp>
        <p:nvSpPr>
          <p:cNvPr id="1029" name="Rectangle 5"/>
          <p:cNvSpPr>
            <a:spLocks noGrp="1" noChangeArrowheads="1"/>
          </p:cNvSpPr>
          <p:nvPr>
            <p:ph type="ftr" sz="quarter" idx="3"/>
          </p:nvPr>
        </p:nvSpPr>
        <p:spPr bwMode="auto">
          <a:xfrm>
            <a:off x="3124200" y="6397625"/>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6553200" y="6397625"/>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Times New Roman" pitchFamily="18" charset="0"/>
              </a:defRPr>
            </a:lvl1pPr>
          </a:lstStyle>
          <a:p>
            <a:fld id="{ADD9027C-462F-4D67-AD24-58FA963681B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edge/>
  </p:transition>
  <p:txStyles>
    <p:titleStyle>
      <a:lvl1pPr algn="ctr" rtl="0" eaLnBrk="1" fontAlgn="base" hangingPunct="1">
        <a:spcBef>
          <a:spcPct val="0"/>
        </a:spcBef>
        <a:spcAft>
          <a:spcPct val="0"/>
        </a:spcAft>
        <a:defRPr sz="3300">
          <a:solidFill>
            <a:srgbClr val="FFFF00"/>
          </a:solidFill>
          <a:latin typeface="+mj-lt"/>
          <a:ea typeface="+mj-ea"/>
          <a:cs typeface="+mj-cs"/>
        </a:defRPr>
      </a:lvl1pPr>
      <a:lvl2pPr algn="ctr" rtl="0" eaLnBrk="1" fontAlgn="base" hangingPunct="1">
        <a:spcBef>
          <a:spcPct val="0"/>
        </a:spcBef>
        <a:spcAft>
          <a:spcPct val="0"/>
        </a:spcAft>
        <a:defRPr sz="3300">
          <a:solidFill>
            <a:srgbClr val="FFFF00"/>
          </a:solidFill>
          <a:latin typeface="Cooper Black" pitchFamily="2" charset="0"/>
        </a:defRPr>
      </a:lvl2pPr>
      <a:lvl3pPr algn="ctr" rtl="0" eaLnBrk="1" fontAlgn="base" hangingPunct="1">
        <a:spcBef>
          <a:spcPct val="0"/>
        </a:spcBef>
        <a:spcAft>
          <a:spcPct val="0"/>
        </a:spcAft>
        <a:defRPr sz="3300">
          <a:solidFill>
            <a:srgbClr val="FFFF00"/>
          </a:solidFill>
          <a:latin typeface="Cooper Black" pitchFamily="2" charset="0"/>
        </a:defRPr>
      </a:lvl3pPr>
      <a:lvl4pPr algn="ctr" rtl="0" eaLnBrk="1" fontAlgn="base" hangingPunct="1">
        <a:spcBef>
          <a:spcPct val="0"/>
        </a:spcBef>
        <a:spcAft>
          <a:spcPct val="0"/>
        </a:spcAft>
        <a:defRPr sz="3300">
          <a:solidFill>
            <a:srgbClr val="FFFF00"/>
          </a:solidFill>
          <a:latin typeface="Cooper Black" pitchFamily="2" charset="0"/>
        </a:defRPr>
      </a:lvl4pPr>
      <a:lvl5pPr algn="ctr" rtl="0" eaLnBrk="1" fontAlgn="base" hangingPunct="1">
        <a:spcBef>
          <a:spcPct val="0"/>
        </a:spcBef>
        <a:spcAft>
          <a:spcPct val="0"/>
        </a:spcAft>
        <a:defRPr sz="3300">
          <a:solidFill>
            <a:srgbClr val="FFFF00"/>
          </a:solidFill>
          <a:latin typeface="Cooper Black" pitchFamily="2" charset="0"/>
        </a:defRPr>
      </a:lvl5pPr>
      <a:lvl6pPr marL="457200" algn="ctr" rtl="0" eaLnBrk="1" fontAlgn="base" hangingPunct="1">
        <a:spcBef>
          <a:spcPct val="0"/>
        </a:spcBef>
        <a:spcAft>
          <a:spcPct val="0"/>
        </a:spcAft>
        <a:defRPr sz="3300">
          <a:solidFill>
            <a:srgbClr val="FFFF00"/>
          </a:solidFill>
          <a:latin typeface="Cooper Black" pitchFamily="2" charset="0"/>
        </a:defRPr>
      </a:lvl6pPr>
      <a:lvl7pPr marL="914400" algn="ctr" rtl="0" eaLnBrk="1" fontAlgn="base" hangingPunct="1">
        <a:spcBef>
          <a:spcPct val="0"/>
        </a:spcBef>
        <a:spcAft>
          <a:spcPct val="0"/>
        </a:spcAft>
        <a:defRPr sz="3300">
          <a:solidFill>
            <a:srgbClr val="FFFF00"/>
          </a:solidFill>
          <a:latin typeface="Cooper Black" pitchFamily="2" charset="0"/>
        </a:defRPr>
      </a:lvl7pPr>
      <a:lvl8pPr marL="1371600" algn="ctr" rtl="0" eaLnBrk="1" fontAlgn="base" hangingPunct="1">
        <a:spcBef>
          <a:spcPct val="0"/>
        </a:spcBef>
        <a:spcAft>
          <a:spcPct val="0"/>
        </a:spcAft>
        <a:defRPr sz="3300">
          <a:solidFill>
            <a:srgbClr val="FFFF00"/>
          </a:solidFill>
          <a:latin typeface="Cooper Black" pitchFamily="2" charset="0"/>
        </a:defRPr>
      </a:lvl8pPr>
      <a:lvl9pPr marL="1828800" algn="ctr" rtl="0" eaLnBrk="1" fontAlgn="base" hangingPunct="1">
        <a:spcBef>
          <a:spcPct val="0"/>
        </a:spcBef>
        <a:spcAft>
          <a:spcPct val="0"/>
        </a:spcAft>
        <a:defRPr sz="3300">
          <a:solidFill>
            <a:srgbClr val="FFFF00"/>
          </a:solidFill>
          <a:latin typeface="Cooper Black" pitchFamily="2" charset="0"/>
        </a:defRPr>
      </a:lvl9pPr>
    </p:titleStyle>
    <p:bodyStyle>
      <a:lvl1pPr algn="ctr" rtl="0" eaLnBrk="1" fontAlgn="base" hangingPunct="1">
        <a:spcBef>
          <a:spcPct val="0"/>
        </a:spcBef>
        <a:spcAft>
          <a:spcPct val="0"/>
        </a:spcAft>
        <a:defRPr sz="2800" b="1">
          <a:solidFill>
            <a:schemeClr val="bg1"/>
          </a:solidFill>
          <a:latin typeface="+mn-lt"/>
          <a:ea typeface="+mn-ea"/>
          <a:cs typeface="+mn-cs"/>
        </a:defRPr>
      </a:lvl1pPr>
      <a:lvl2pPr marL="114300" algn="ctr" rtl="0" eaLnBrk="1" fontAlgn="base" hangingPunct="1">
        <a:spcBef>
          <a:spcPct val="0"/>
        </a:spcBef>
        <a:spcAft>
          <a:spcPct val="0"/>
        </a:spcAft>
        <a:defRPr sz="2600">
          <a:solidFill>
            <a:schemeClr val="bg1"/>
          </a:solidFill>
          <a:latin typeface="+mn-lt"/>
        </a:defRPr>
      </a:lvl2pPr>
      <a:lvl3pPr marL="396875" indent="-168275" algn="l" rtl="0" eaLnBrk="1" fontAlgn="base" hangingPunct="1">
        <a:spcBef>
          <a:spcPct val="0"/>
        </a:spcBef>
        <a:spcAft>
          <a:spcPct val="0"/>
        </a:spcAft>
        <a:buChar char="•"/>
        <a:defRPr sz="2400" b="1" i="1">
          <a:solidFill>
            <a:schemeClr val="bg1"/>
          </a:solidFill>
          <a:latin typeface="+mn-lt"/>
        </a:defRPr>
      </a:lvl3pPr>
      <a:lvl4pPr marL="744538" indent="-233363" algn="l" rtl="0" eaLnBrk="1" fontAlgn="base" hangingPunct="1">
        <a:spcBef>
          <a:spcPct val="0"/>
        </a:spcBef>
        <a:spcAft>
          <a:spcPct val="0"/>
        </a:spcAft>
        <a:buChar char="–"/>
        <a:defRPr sz="2200">
          <a:solidFill>
            <a:schemeClr val="bg1"/>
          </a:solidFill>
          <a:latin typeface="+mn-lt"/>
        </a:defRPr>
      </a:lvl4pPr>
      <a:lvl5pPr marL="1089025" indent="-230188" algn="l" rtl="0" eaLnBrk="1" fontAlgn="base" hangingPunct="1">
        <a:spcBef>
          <a:spcPct val="0"/>
        </a:spcBef>
        <a:spcAft>
          <a:spcPct val="0"/>
        </a:spcAft>
        <a:buChar char="»"/>
        <a:defRPr sz="2200">
          <a:solidFill>
            <a:schemeClr val="bg1"/>
          </a:solidFill>
          <a:latin typeface="+mn-lt"/>
        </a:defRPr>
      </a:lvl5pPr>
      <a:lvl6pPr marL="1546225" indent="-230188" algn="l" rtl="0" eaLnBrk="1" fontAlgn="base" hangingPunct="1">
        <a:spcBef>
          <a:spcPct val="0"/>
        </a:spcBef>
        <a:spcAft>
          <a:spcPct val="0"/>
        </a:spcAft>
        <a:buChar char="»"/>
        <a:defRPr sz="2200">
          <a:solidFill>
            <a:schemeClr val="bg1"/>
          </a:solidFill>
          <a:latin typeface="+mn-lt"/>
        </a:defRPr>
      </a:lvl6pPr>
      <a:lvl7pPr marL="2003425" indent="-230188" algn="l" rtl="0" eaLnBrk="1" fontAlgn="base" hangingPunct="1">
        <a:spcBef>
          <a:spcPct val="0"/>
        </a:spcBef>
        <a:spcAft>
          <a:spcPct val="0"/>
        </a:spcAft>
        <a:buChar char="»"/>
        <a:defRPr sz="2200">
          <a:solidFill>
            <a:schemeClr val="bg1"/>
          </a:solidFill>
          <a:latin typeface="+mn-lt"/>
        </a:defRPr>
      </a:lvl7pPr>
      <a:lvl8pPr marL="2460625" indent="-230188" algn="l" rtl="0" eaLnBrk="1" fontAlgn="base" hangingPunct="1">
        <a:spcBef>
          <a:spcPct val="0"/>
        </a:spcBef>
        <a:spcAft>
          <a:spcPct val="0"/>
        </a:spcAft>
        <a:buChar char="»"/>
        <a:defRPr sz="2200">
          <a:solidFill>
            <a:schemeClr val="bg1"/>
          </a:solidFill>
          <a:latin typeface="+mn-lt"/>
        </a:defRPr>
      </a:lvl8pPr>
      <a:lvl9pPr marL="2917825" indent="-230188" algn="l" rtl="0" eaLnBrk="1" fontAlgn="base" hangingPunct="1">
        <a:spcBef>
          <a:spcPct val="0"/>
        </a:spcBef>
        <a:spcAft>
          <a:spcPct val="0"/>
        </a:spcAft>
        <a:buChar char="»"/>
        <a:defRPr sz="2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7E058A-BE83-4555-A4E2-607B76F51D22}"/>
              </a:ext>
            </a:extLst>
          </p:cNvPr>
          <p:cNvSpPr txBox="1"/>
          <p:nvPr/>
        </p:nvSpPr>
        <p:spPr>
          <a:xfrm>
            <a:off x="5943600" y="3145197"/>
            <a:ext cx="3124200" cy="954107"/>
          </a:xfrm>
          <a:prstGeom prst="rect">
            <a:avLst/>
          </a:prstGeom>
          <a:gradFill flip="none" rotWithShape="1">
            <a:gsLst>
              <a:gs pos="0">
                <a:srgbClr val="000099"/>
              </a:gs>
              <a:gs pos="74000">
                <a:srgbClr val="3333FF"/>
              </a:gs>
              <a:gs pos="100000">
                <a:srgbClr val="0000CC"/>
              </a:gs>
            </a:gsLst>
            <a:path path="rect">
              <a:fillToRect l="100000" t="100000"/>
            </a:path>
            <a:tileRect r="-100000" b="-100000"/>
          </a:gradFill>
          <a:ln w="41275" cmpd="thickThin">
            <a:solidFill>
              <a:schemeClr val="tx2"/>
            </a:solidFill>
          </a:ln>
          <a:effectLst>
            <a:outerShdw blurRad="165100" dist="254000" dir="2700000" algn="tl" rotWithShape="0">
              <a:schemeClr val="accent1">
                <a:lumMod val="10000"/>
                <a:alpha val="40000"/>
              </a:schemeClr>
            </a:outerShdw>
          </a:effectLst>
          <a:scene3d>
            <a:camera prst="orthographicFront"/>
            <a:lightRig rig="threePt" dir="t"/>
          </a:scene3d>
          <a:sp3d>
            <a:bevelT w="196850" h="190500"/>
          </a:sp3d>
        </p:spPr>
        <p:txBody>
          <a:bodyPr wrap="square" rtlCol="0">
            <a:spAutoFit/>
          </a:bodyPr>
          <a:lstStyle/>
          <a:p>
            <a:pPr algn="ctr"/>
            <a:r>
              <a:rPr lang="en-US" sz="2800" dirty="0">
                <a:latin typeface="ArgosContour" pitchFamily="2" charset="0"/>
              </a:rPr>
              <a:t>Geomathematics</a:t>
            </a:r>
          </a:p>
          <a:p>
            <a:pPr algn="ctr"/>
            <a:r>
              <a:rPr lang="en-US" sz="2800" dirty="0">
                <a:latin typeface="ArgosContour" pitchFamily="2" charset="0"/>
              </a:rPr>
              <a:t>Part #1</a:t>
            </a:r>
          </a:p>
        </p:txBody>
      </p:sp>
      <p:sp>
        <p:nvSpPr>
          <p:cNvPr id="4" name="TextBox 3">
            <a:extLst>
              <a:ext uri="{FF2B5EF4-FFF2-40B4-BE49-F238E27FC236}">
                <a16:creationId xmlns:a16="http://schemas.microsoft.com/office/drawing/2014/main" id="{B86E8D83-9758-44FF-9C1A-A68FB7EDFCEF}"/>
              </a:ext>
            </a:extLst>
          </p:cNvPr>
          <p:cNvSpPr txBox="1"/>
          <p:nvPr/>
        </p:nvSpPr>
        <p:spPr>
          <a:xfrm>
            <a:off x="707260" y="6245669"/>
            <a:ext cx="8305800" cy="461665"/>
          </a:xfrm>
          <a:prstGeom prst="rect">
            <a:avLst/>
          </a:prstGeom>
          <a:noFill/>
        </p:spPr>
        <p:txBody>
          <a:bodyPr wrap="square" rtlCol="0">
            <a:spAutoFit/>
          </a:bodyPr>
          <a:lstStyle/>
          <a:p>
            <a:pPr algn="ctr"/>
            <a:r>
              <a:rPr lang="en-US" sz="2400" b="1" dirty="0">
                <a:latin typeface="+mn-lt"/>
              </a:rPr>
              <a:t>https://www.mathcompiler3d.com/bible-study</a:t>
            </a:r>
          </a:p>
        </p:txBody>
      </p:sp>
      <p:pic>
        <p:nvPicPr>
          <p:cNvPr id="1026" name="Picture 2" descr="Great Pyramid of Giza - Wikipedia">
            <a:extLst>
              <a:ext uri="{FF2B5EF4-FFF2-40B4-BE49-F238E27FC236}">
                <a16:creationId xmlns:a16="http://schemas.microsoft.com/office/drawing/2014/main" id="{CD4D9BEC-7E45-078B-3D30-4F21A4A900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28" y="2829203"/>
            <a:ext cx="4515912" cy="25402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0B9B9B6-225F-09E0-E838-BB91EE641611}"/>
              </a:ext>
            </a:extLst>
          </p:cNvPr>
          <p:cNvSpPr txBox="1"/>
          <p:nvPr/>
        </p:nvSpPr>
        <p:spPr>
          <a:xfrm>
            <a:off x="298443" y="76200"/>
            <a:ext cx="8158688" cy="830997"/>
          </a:xfrm>
          <a:prstGeom prst="rect">
            <a:avLst/>
          </a:prstGeom>
          <a:noFill/>
        </p:spPr>
        <p:txBody>
          <a:bodyPr wrap="square" rtlCol="0">
            <a:spAutoFit/>
          </a:bodyPr>
          <a:lstStyle/>
          <a:p>
            <a:pPr algn="ctr"/>
            <a:r>
              <a:rPr lang="en-US" sz="2400" b="1" dirty="0">
                <a:solidFill>
                  <a:srgbClr val="FFFF00"/>
                </a:solidFill>
                <a:latin typeface="Bookman Old Style" panose="02050604050505020204" pitchFamily="18" charset="0"/>
              </a:rPr>
              <a:t>The Science of Geomathematics – Introduction</a:t>
            </a:r>
          </a:p>
          <a:p>
            <a:pPr algn="l"/>
            <a:r>
              <a:rPr lang="en-US" sz="2400" b="1" dirty="0">
                <a:solidFill>
                  <a:schemeClr val="accent1">
                    <a:lumMod val="75000"/>
                  </a:schemeClr>
                </a:solidFill>
                <a:latin typeface="Bookman Old Style" panose="02050604050505020204" pitchFamily="18" charset="0"/>
              </a:rPr>
              <a:t>Know your Enemy – Part 2</a:t>
            </a:r>
            <a:endParaRPr lang="en-US" sz="2800" b="1" dirty="0">
              <a:solidFill>
                <a:schemeClr val="accent1">
                  <a:lumMod val="75000"/>
                </a:schemeClr>
              </a:solidFill>
              <a:latin typeface="Bookman Old Style" panose="02050604050505020204" pitchFamily="18" charset="0"/>
            </a:endParaRPr>
          </a:p>
        </p:txBody>
      </p:sp>
      <p:sp>
        <p:nvSpPr>
          <p:cNvPr id="6" name="TextBox 5">
            <a:extLst>
              <a:ext uri="{FF2B5EF4-FFF2-40B4-BE49-F238E27FC236}">
                <a16:creationId xmlns:a16="http://schemas.microsoft.com/office/drawing/2014/main" id="{F55252BC-4D22-6237-5DA7-6668065FE60F}"/>
              </a:ext>
            </a:extLst>
          </p:cNvPr>
          <p:cNvSpPr txBox="1"/>
          <p:nvPr/>
        </p:nvSpPr>
        <p:spPr>
          <a:xfrm>
            <a:off x="260838" y="998893"/>
            <a:ext cx="4572000" cy="1666610"/>
          </a:xfrm>
          <a:prstGeom prst="rect">
            <a:avLst/>
          </a:prstGeom>
          <a:noFill/>
        </p:spPr>
        <p:txBody>
          <a:bodyPr wrap="square">
            <a:spAutoFit/>
          </a:bodyPr>
          <a:lstStyle/>
          <a:p>
            <a:pPr marL="0" marR="0" algn="l">
              <a:lnSpc>
                <a:spcPct val="107000"/>
              </a:lnSpc>
              <a:spcAft>
                <a:spcPts val="800"/>
              </a:spcAft>
            </a:pPr>
            <a:r>
              <a:rPr lang="en-US" sz="1800" b="1" kern="100" dirty="0">
                <a:solidFill>
                  <a:schemeClr val="accent6"/>
                </a:solidFill>
                <a:effectLst/>
                <a:latin typeface="Aptos" panose="020B0004020202020204" pitchFamily="34" charset="0"/>
                <a:ea typeface="Aptos" panose="020B0004020202020204" pitchFamily="34" charset="0"/>
                <a:cs typeface="Times New Roman" panose="02020603050405020304" pitchFamily="18" charset="0"/>
              </a:rPr>
              <a:t>Isaiah 19:19 – Most likely a reference to the great pyramid</a:t>
            </a:r>
            <a:endParaRPr lang="en-US" sz="1800" kern="100" dirty="0">
              <a:solidFill>
                <a:schemeClr val="accent6"/>
              </a:solidFill>
              <a:effectLst/>
              <a:latin typeface="Aptos" panose="020B0004020202020204" pitchFamily="34" charset="0"/>
              <a:ea typeface="Aptos" panose="020B0004020202020204" pitchFamily="34" charset="0"/>
              <a:cs typeface="Times New Roman" panose="02020603050405020304" pitchFamily="18" charset="0"/>
            </a:endParaRPr>
          </a:p>
          <a:p>
            <a:pPr marL="0" marR="0" algn="l">
              <a:lnSpc>
                <a:spcPct val="107000"/>
              </a:lnSpc>
              <a:spcAft>
                <a:spcPts val="800"/>
              </a:spcAft>
            </a:pPr>
            <a:r>
              <a:rPr lang="en-US" sz="1800" kern="100" dirty="0">
                <a:solidFill>
                  <a:schemeClr val="accent6"/>
                </a:solidFill>
                <a:effectLst/>
                <a:latin typeface="Aptos" panose="020B0004020202020204" pitchFamily="34" charset="0"/>
                <a:ea typeface="Aptos" panose="020B0004020202020204" pitchFamily="34" charset="0"/>
                <a:cs typeface="Times New Roman" panose="02020603050405020304" pitchFamily="18" charset="0"/>
              </a:rPr>
              <a:t>In that day shall there be an altar to the LORD in the midst of the land of Egypt, and a pillar at the border thereof to the LORD</a:t>
            </a:r>
          </a:p>
        </p:txBody>
      </p:sp>
      <p:sp>
        <p:nvSpPr>
          <p:cNvPr id="7" name="TextBox 6">
            <a:extLst>
              <a:ext uri="{FF2B5EF4-FFF2-40B4-BE49-F238E27FC236}">
                <a16:creationId xmlns:a16="http://schemas.microsoft.com/office/drawing/2014/main" id="{CC76D48A-608C-18EF-7ABC-A0BC9B9949CA}"/>
              </a:ext>
            </a:extLst>
          </p:cNvPr>
          <p:cNvSpPr txBox="1"/>
          <p:nvPr/>
        </p:nvSpPr>
        <p:spPr>
          <a:xfrm>
            <a:off x="5925259" y="745177"/>
            <a:ext cx="2954482" cy="2308324"/>
          </a:xfrm>
          <a:prstGeom prst="rect">
            <a:avLst/>
          </a:prstGeom>
          <a:noFill/>
        </p:spPr>
        <p:txBody>
          <a:bodyPr wrap="square">
            <a:spAutoFit/>
          </a:bodyPr>
          <a:lstStyle/>
          <a:p>
            <a:pPr algn="l"/>
            <a:r>
              <a:rPr lang="en-US" sz="1800" b="1" kern="100" dirty="0">
                <a:solidFill>
                  <a:schemeClr val="accent6"/>
                </a:solidFill>
                <a:latin typeface="Aptos" panose="020B0004020202020204" pitchFamily="34" charset="0"/>
                <a:cs typeface="Times New Roman" panose="02020603050405020304" pitchFamily="18" charset="0"/>
              </a:rPr>
              <a:t>Revelation 13:18</a:t>
            </a:r>
          </a:p>
          <a:p>
            <a:pPr algn="l"/>
            <a:r>
              <a:rPr lang="en-US" sz="1800" kern="100" dirty="0">
                <a:solidFill>
                  <a:schemeClr val="accent6"/>
                </a:solidFill>
                <a:latin typeface="Aptos" panose="020B0004020202020204" pitchFamily="34" charset="0"/>
                <a:cs typeface="Times New Roman" panose="02020603050405020304" pitchFamily="18" charset="0"/>
              </a:rPr>
              <a:t>18 Here is wisdom. Let him that hath understanding count the number of the beast: for it is the number of a man; and his number is Six hundred threescore and six.</a:t>
            </a:r>
          </a:p>
        </p:txBody>
      </p:sp>
      <p:sp>
        <p:nvSpPr>
          <p:cNvPr id="9" name="TextBox 8">
            <a:extLst>
              <a:ext uri="{FF2B5EF4-FFF2-40B4-BE49-F238E27FC236}">
                <a16:creationId xmlns:a16="http://schemas.microsoft.com/office/drawing/2014/main" id="{D86DC30F-15AB-1495-9EB3-7C5C1530C195}"/>
              </a:ext>
            </a:extLst>
          </p:cNvPr>
          <p:cNvSpPr txBox="1"/>
          <p:nvPr/>
        </p:nvSpPr>
        <p:spPr>
          <a:xfrm>
            <a:off x="5855089" y="4191000"/>
            <a:ext cx="3191741" cy="1962973"/>
          </a:xfrm>
          <a:prstGeom prst="rect">
            <a:avLst/>
          </a:prstGeom>
          <a:noFill/>
        </p:spPr>
        <p:txBody>
          <a:bodyPr wrap="square">
            <a:spAutoFit/>
          </a:bodyPr>
          <a:lstStyle/>
          <a:p>
            <a:pPr algn="l">
              <a:lnSpc>
                <a:spcPct val="107000"/>
              </a:lnSpc>
              <a:spcAft>
                <a:spcPts val="800"/>
              </a:spcAft>
            </a:pPr>
            <a:r>
              <a:rPr lang="en-US" sz="1800" b="1" kern="100" dirty="0">
                <a:solidFill>
                  <a:schemeClr val="accent6"/>
                </a:solidFill>
                <a:latin typeface="Aptos" panose="020B0004020202020204" pitchFamily="34" charset="0"/>
                <a:cs typeface="Times New Roman" panose="02020603050405020304" pitchFamily="18" charset="0"/>
              </a:rPr>
              <a:t>2 Timothy 2:15</a:t>
            </a:r>
          </a:p>
          <a:p>
            <a:pPr algn="l">
              <a:lnSpc>
                <a:spcPct val="107000"/>
              </a:lnSpc>
              <a:spcAft>
                <a:spcPts val="800"/>
              </a:spcAft>
            </a:pPr>
            <a:r>
              <a:rPr lang="en-US" sz="1800" kern="100" dirty="0">
                <a:solidFill>
                  <a:schemeClr val="accent6"/>
                </a:solidFill>
                <a:latin typeface="Aptos" panose="020B0004020202020204" pitchFamily="34" charset="0"/>
                <a:cs typeface="Times New Roman" panose="02020603050405020304" pitchFamily="18" charset="0"/>
              </a:rPr>
              <a:t>15 Study to shew thyself approved unto God, a workman that </a:t>
            </a:r>
            <a:r>
              <a:rPr lang="en-US" sz="1800" kern="100" dirty="0" err="1">
                <a:solidFill>
                  <a:schemeClr val="accent6"/>
                </a:solidFill>
                <a:latin typeface="Aptos" panose="020B0004020202020204" pitchFamily="34" charset="0"/>
                <a:cs typeface="Times New Roman" panose="02020603050405020304" pitchFamily="18" charset="0"/>
              </a:rPr>
              <a:t>needeth</a:t>
            </a:r>
            <a:r>
              <a:rPr lang="en-US" sz="1800" kern="100" dirty="0">
                <a:solidFill>
                  <a:schemeClr val="accent6"/>
                </a:solidFill>
                <a:latin typeface="Aptos" panose="020B0004020202020204" pitchFamily="34" charset="0"/>
                <a:cs typeface="Times New Roman" panose="02020603050405020304" pitchFamily="18" charset="0"/>
              </a:rPr>
              <a:t> not to be ashamed, rightly dividing the word of truth.</a:t>
            </a:r>
          </a:p>
        </p:txBody>
      </p:sp>
    </p:spTree>
    <p:extLst>
      <p:ext uri="{BB962C8B-B14F-4D97-AF65-F5344CB8AC3E}">
        <p14:creationId xmlns:p14="http://schemas.microsoft.com/office/powerpoint/2010/main" val="1510978630"/>
      </p:ext>
    </p:extLst>
  </p:cSld>
  <p:clrMapOvr>
    <a:masterClrMapping/>
  </p:clrMapOvr>
  <p:transition spd="slow">
    <p:wedg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99E92-285A-2FFA-3975-F8FE3106170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4C20C62-3D4F-3CEC-B106-494D386D5C2D}"/>
              </a:ext>
            </a:extLst>
          </p:cNvPr>
          <p:cNvSpPr txBox="1"/>
          <p:nvPr/>
        </p:nvSpPr>
        <p:spPr>
          <a:xfrm>
            <a:off x="381000" y="228600"/>
            <a:ext cx="8153400" cy="369332"/>
          </a:xfrm>
          <a:prstGeom prst="rect">
            <a:avLst/>
          </a:prstGeom>
          <a:noFill/>
        </p:spPr>
        <p:txBody>
          <a:bodyPr wrap="square" rtlCol="0">
            <a:spAutoFit/>
          </a:bodyPr>
          <a:lstStyle/>
          <a:p>
            <a:pPr algn="ctr"/>
            <a:r>
              <a:rPr lang="en-US" sz="1800" b="1" dirty="0">
                <a:solidFill>
                  <a:srgbClr val="FFFF00"/>
                </a:solidFill>
                <a:latin typeface="Bookman Old Style" panose="02050604050505020204" pitchFamily="18" charset="0"/>
              </a:rPr>
              <a:t>The Science of Geomathematics: Moving large stones</a:t>
            </a:r>
          </a:p>
        </p:txBody>
      </p:sp>
      <p:sp>
        <p:nvSpPr>
          <p:cNvPr id="3" name="TextBox 2">
            <a:extLst>
              <a:ext uri="{FF2B5EF4-FFF2-40B4-BE49-F238E27FC236}">
                <a16:creationId xmlns:a16="http://schemas.microsoft.com/office/drawing/2014/main" id="{553F9FDC-BE44-02D7-FA83-92900CFD9B68}"/>
              </a:ext>
            </a:extLst>
          </p:cNvPr>
          <p:cNvSpPr txBox="1"/>
          <p:nvPr/>
        </p:nvSpPr>
        <p:spPr>
          <a:xfrm>
            <a:off x="304800" y="678343"/>
            <a:ext cx="8153400" cy="1200329"/>
          </a:xfrm>
          <a:prstGeom prst="rect">
            <a:avLst/>
          </a:prstGeom>
          <a:noFill/>
        </p:spPr>
        <p:txBody>
          <a:bodyPr wrap="square" rtlCol="0">
            <a:spAutoFit/>
          </a:bodyPr>
          <a:lstStyle/>
          <a:p>
            <a:pPr algn="ctr"/>
            <a:r>
              <a:rPr lang="en-US" sz="2400" b="1" dirty="0">
                <a:solidFill>
                  <a:schemeClr val="accent1">
                    <a:lumMod val="75000"/>
                  </a:schemeClr>
                </a:solidFill>
                <a:latin typeface="Bookman Old Style" panose="02050604050505020204" pitchFamily="18" charset="0"/>
              </a:rPr>
              <a:t>Edward </a:t>
            </a:r>
            <a:r>
              <a:rPr lang="en-US" sz="2400" b="1" dirty="0" err="1">
                <a:solidFill>
                  <a:schemeClr val="accent1">
                    <a:lumMod val="75000"/>
                  </a:schemeClr>
                </a:solidFill>
                <a:latin typeface="Bookman Old Style" panose="02050604050505020204" pitchFamily="18" charset="0"/>
              </a:rPr>
              <a:t>Leedskalnin</a:t>
            </a:r>
            <a:r>
              <a:rPr lang="en-US" sz="2400" b="1" dirty="0">
                <a:solidFill>
                  <a:schemeClr val="accent1">
                    <a:lumMod val="75000"/>
                  </a:schemeClr>
                </a:solidFill>
                <a:latin typeface="Bookman Old Style" panose="02050604050505020204" pitchFamily="18" charset="0"/>
              </a:rPr>
              <a:t> built Coral Castle in Florida and later moved it 10 miles North from Florida City to Homestead Florida. </a:t>
            </a:r>
            <a:endParaRPr lang="en-US" sz="2400" b="1" dirty="0">
              <a:solidFill>
                <a:schemeClr val="accent2"/>
              </a:solidFill>
              <a:latin typeface="Bookman Old Style" panose="02050604050505020204" pitchFamily="18" charset="0"/>
            </a:endParaRPr>
          </a:p>
        </p:txBody>
      </p:sp>
      <p:pic>
        <p:nvPicPr>
          <p:cNvPr id="4100" name="Picture 4" descr="Visit the Coral Castle and Witness an ...">
            <a:extLst>
              <a:ext uri="{FF2B5EF4-FFF2-40B4-BE49-F238E27FC236}">
                <a16:creationId xmlns:a16="http://schemas.microsoft.com/office/drawing/2014/main" id="{775CDC89-9F48-047F-B161-A0AF35B481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045812"/>
            <a:ext cx="2133600" cy="141467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oral Castle — THE BITTER SOUTHERNER">
            <a:extLst>
              <a:ext uri="{FF2B5EF4-FFF2-40B4-BE49-F238E27FC236}">
                <a16:creationId xmlns:a16="http://schemas.microsoft.com/office/drawing/2014/main" id="{43C9239E-0565-25C0-0ACC-45A099599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106504"/>
            <a:ext cx="1981200" cy="145187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Coral Castle - Florida RV Trade AssociationFlorida RV Trade Association">
            <a:extLst>
              <a:ext uri="{FF2B5EF4-FFF2-40B4-BE49-F238E27FC236}">
                <a16:creationId xmlns:a16="http://schemas.microsoft.com/office/drawing/2014/main" id="{E71EFEBD-EC21-FE01-E862-271EA659BE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772734"/>
            <a:ext cx="5507182" cy="27535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9F05651-DEEF-9B97-3C29-2A6C21F21053}"/>
              </a:ext>
            </a:extLst>
          </p:cNvPr>
          <p:cNvSpPr txBox="1"/>
          <p:nvPr/>
        </p:nvSpPr>
        <p:spPr>
          <a:xfrm>
            <a:off x="2848841" y="1983154"/>
            <a:ext cx="3446318" cy="1477328"/>
          </a:xfrm>
          <a:prstGeom prst="rect">
            <a:avLst/>
          </a:prstGeom>
          <a:noFill/>
        </p:spPr>
        <p:txBody>
          <a:bodyPr wrap="square">
            <a:spAutoFit/>
          </a:bodyPr>
          <a:lstStyle/>
          <a:p>
            <a:r>
              <a:rPr lang="en-US" sz="1800" b="1" dirty="0">
                <a:solidFill>
                  <a:schemeClr val="accent2"/>
                </a:solidFill>
                <a:latin typeface="Bookman Old Style" panose="02050604050505020204" pitchFamily="18" charset="0"/>
              </a:rPr>
              <a:t>He was 5 feet tall</a:t>
            </a:r>
          </a:p>
          <a:p>
            <a:r>
              <a:rPr lang="en-US" sz="1800" b="1" dirty="0">
                <a:solidFill>
                  <a:schemeClr val="accent2"/>
                </a:solidFill>
                <a:latin typeface="Bookman Old Style" panose="02050604050505020204" pitchFamily="18" charset="0"/>
              </a:rPr>
              <a:t>and weighed 100 lbs.</a:t>
            </a:r>
          </a:p>
          <a:p>
            <a:endParaRPr lang="en-US" sz="1800" b="1" dirty="0">
              <a:solidFill>
                <a:schemeClr val="accent2"/>
              </a:solidFill>
              <a:latin typeface="Bookman Old Style" panose="02050604050505020204" pitchFamily="18" charset="0"/>
            </a:endParaRPr>
          </a:p>
          <a:p>
            <a:r>
              <a:rPr lang="en-US" sz="1800" b="1" dirty="0">
                <a:solidFill>
                  <a:schemeClr val="accent6"/>
                </a:solidFill>
                <a:latin typeface="Bookman Old Style" panose="02050604050505020204" pitchFamily="18" charset="0"/>
              </a:rPr>
              <a:t>He claimed to know the secrets of the pyramids!</a:t>
            </a:r>
            <a:endParaRPr lang="en-US" sz="1800" dirty="0">
              <a:solidFill>
                <a:schemeClr val="accent6"/>
              </a:solidFill>
            </a:endParaRPr>
          </a:p>
        </p:txBody>
      </p:sp>
      <p:sp>
        <p:nvSpPr>
          <p:cNvPr id="6" name="TextBox 5">
            <a:extLst>
              <a:ext uri="{FF2B5EF4-FFF2-40B4-BE49-F238E27FC236}">
                <a16:creationId xmlns:a16="http://schemas.microsoft.com/office/drawing/2014/main" id="{84A176DA-01CD-C025-6015-206E73235045}"/>
              </a:ext>
            </a:extLst>
          </p:cNvPr>
          <p:cNvSpPr txBox="1"/>
          <p:nvPr/>
        </p:nvSpPr>
        <p:spPr>
          <a:xfrm>
            <a:off x="18407" y="3995367"/>
            <a:ext cx="1752600" cy="2308324"/>
          </a:xfrm>
          <a:prstGeom prst="rect">
            <a:avLst/>
          </a:prstGeom>
          <a:noFill/>
        </p:spPr>
        <p:txBody>
          <a:bodyPr wrap="square">
            <a:spAutoFit/>
          </a:bodyPr>
          <a:lstStyle/>
          <a:p>
            <a:r>
              <a:rPr lang="en-US" sz="1800" b="1" dirty="0">
                <a:solidFill>
                  <a:schemeClr val="accent2"/>
                </a:solidFill>
                <a:latin typeface="Bookman Old Style" panose="02050604050505020204" pitchFamily="18" charset="0"/>
              </a:rPr>
              <a:t>There is difference between assembly and designing the structures</a:t>
            </a:r>
          </a:p>
        </p:txBody>
      </p:sp>
      <p:sp>
        <p:nvSpPr>
          <p:cNvPr id="7" name="TextBox 6">
            <a:extLst>
              <a:ext uri="{FF2B5EF4-FFF2-40B4-BE49-F238E27FC236}">
                <a16:creationId xmlns:a16="http://schemas.microsoft.com/office/drawing/2014/main" id="{A9E8ADFE-4197-0A56-C00B-06B9F2D35F11}"/>
              </a:ext>
            </a:extLst>
          </p:cNvPr>
          <p:cNvSpPr txBox="1"/>
          <p:nvPr/>
        </p:nvSpPr>
        <p:spPr>
          <a:xfrm>
            <a:off x="7335982" y="3886200"/>
            <a:ext cx="1752600" cy="2308324"/>
          </a:xfrm>
          <a:prstGeom prst="rect">
            <a:avLst/>
          </a:prstGeom>
          <a:noFill/>
        </p:spPr>
        <p:txBody>
          <a:bodyPr wrap="square">
            <a:spAutoFit/>
          </a:bodyPr>
          <a:lstStyle/>
          <a:p>
            <a:r>
              <a:rPr lang="en-US" sz="1800" b="1" dirty="0">
                <a:solidFill>
                  <a:schemeClr val="accent2"/>
                </a:solidFill>
                <a:latin typeface="Bookman Old Style" panose="02050604050505020204" pitchFamily="18" charset="0"/>
              </a:rPr>
              <a:t>You would also have to know how to calculate latitude and longitude on a global scale</a:t>
            </a:r>
          </a:p>
        </p:txBody>
      </p:sp>
    </p:spTree>
    <p:extLst>
      <p:ext uri="{BB962C8B-B14F-4D97-AF65-F5344CB8AC3E}">
        <p14:creationId xmlns:p14="http://schemas.microsoft.com/office/powerpoint/2010/main" val="1517462010"/>
      </p:ext>
    </p:extLst>
  </p:cSld>
  <p:clrMapOvr>
    <a:masterClrMapping/>
  </p:clrMapOvr>
  <p:transition spd="slow">
    <p:wedg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31E78-789D-DBC3-0C98-A1BB093890E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6868A68-81EE-55B0-9ECC-92718EF65687}"/>
              </a:ext>
            </a:extLst>
          </p:cNvPr>
          <p:cNvSpPr txBox="1"/>
          <p:nvPr/>
        </p:nvSpPr>
        <p:spPr>
          <a:xfrm>
            <a:off x="3429000" y="3257729"/>
            <a:ext cx="2667000" cy="1815882"/>
          </a:xfrm>
          <a:prstGeom prst="rect">
            <a:avLst/>
          </a:prstGeom>
          <a:noFill/>
        </p:spPr>
        <p:txBody>
          <a:bodyPr wrap="square" rtlCol="0">
            <a:spAutoFit/>
          </a:bodyPr>
          <a:lstStyle/>
          <a:p>
            <a:pPr marL="342900" indent="-342900" algn="l">
              <a:buFont typeface="Arial" panose="020B0604020202020204" pitchFamily="34" charset="0"/>
              <a:buChar char="•"/>
            </a:pPr>
            <a:r>
              <a:rPr lang="en-US" sz="1600" b="1" dirty="0">
                <a:solidFill>
                  <a:schemeClr val="bg1">
                    <a:lumMod val="20000"/>
                    <a:lumOff val="80000"/>
                  </a:schemeClr>
                </a:solidFill>
                <a:latin typeface="Bookman Old Style" panose="02050604050505020204" pitchFamily="18" charset="0"/>
              </a:rPr>
              <a:t>Stone Henge</a:t>
            </a:r>
          </a:p>
          <a:p>
            <a:pPr marL="342900" indent="-342900" algn="l">
              <a:buFont typeface="Arial" panose="020B0604020202020204" pitchFamily="34" charset="0"/>
              <a:buChar char="•"/>
            </a:pPr>
            <a:r>
              <a:rPr lang="en-US" sz="1600" b="1" dirty="0">
                <a:solidFill>
                  <a:schemeClr val="bg1">
                    <a:lumMod val="20000"/>
                    <a:lumOff val="80000"/>
                  </a:schemeClr>
                </a:solidFill>
                <a:latin typeface="Bookman Old Style" panose="02050604050505020204" pitchFamily="18" charset="0"/>
              </a:rPr>
              <a:t>Go-Low</a:t>
            </a:r>
          </a:p>
          <a:p>
            <a:pPr marL="342900" indent="-342900" algn="l">
              <a:buFont typeface="Arial" panose="020B0604020202020204" pitchFamily="34" charset="0"/>
              <a:buChar char="•"/>
            </a:pPr>
            <a:r>
              <a:rPr lang="en-US" sz="1600" b="1" dirty="0" err="1">
                <a:solidFill>
                  <a:schemeClr val="bg1">
                    <a:lumMod val="20000"/>
                    <a:lumOff val="80000"/>
                  </a:schemeClr>
                </a:solidFill>
                <a:latin typeface="Bookman Old Style" panose="02050604050505020204" pitchFamily="18" charset="0"/>
              </a:rPr>
              <a:t>Cuicuilco</a:t>
            </a:r>
            <a:endParaRPr lang="en-US" sz="1600" b="1" dirty="0">
              <a:solidFill>
                <a:schemeClr val="bg1">
                  <a:lumMod val="20000"/>
                  <a:lumOff val="80000"/>
                </a:schemeClr>
              </a:solidFill>
              <a:latin typeface="Bookman Old Style" panose="02050604050505020204" pitchFamily="18" charset="0"/>
            </a:endParaRPr>
          </a:p>
          <a:p>
            <a:pPr marL="342900" indent="-342900" algn="l">
              <a:buFont typeface="Arial" panose="020B0604020202020204" pitchFamily="34" charset="0"/>
              <a:buChar char="•"/>
            </a:pPr>
            <a:r>
              <a:rPr lang="en-US" sz="1600" b="1" dirty="0">
                <a:solidFill>
                  <a:schemeClr val="bg1">
                    <a:lumMod val="20000"/>
                    <a:lumOff val="80000"/>
                  </a:schemeClr>
                </a:solidFill>
                <a:latin typeface="Bookman Old Style" panose="02050604050505020204" pitchFamily="18" charset="0"/>
              </a:rPr>
              <a:t>The Fort</a:t>
            </a:r>
          </a:p>
          <a:p>
            <a:pPr marL="342900" indent="-342900" algn="l">
              <a:buFont typeface="Arial" panose="020B0604020202020204" pitchFamily="34" charset="0"/>
              <a:buChar char="•"/>
            </a:pPr>
            <a:r>
              <a:rPr lang="en-US" sz="1600" b="1" dirty="0">
                <a:solidFill>
                  <a:schemeClr val="bg1">
                    <a:lumMod val="20000"/>
                    <a:lumOff val="80000"/>
                  </a:schemeClr>
                </a:solidFill>
                <a:latin typeface="Bookman Old Style" panose="02050604050505020204" pitchFamily="18" charset="0"/>
              </a:rPr>
              <a:t>The Great Octagon</a:t>
            </a:r>
          </a:p>
          <a:p>
            <a:pPr marL="342900" indent="-342900" algn="l">
              <a:buFont typeface="Arial" panose="020B0604020202020204" pitchFamily="34" charset="0"/>
              <a:buChar char="•"/>
            </a:pPr>
            <a:r>
              <a:rPr lang="en-US" sz="1600" b="1" dirty="0">
                <a:solidFill>
                  <a:schemeClr val="bg1">
                    <a:lumMod val="20000"/>
                    <a:lumOff val="80000"/>
                  </a:schemeClr>
                </a:solidFill>
                <a:latin typeface="Bookman Old Style" panose="02050604050505020204" pitchFamily="18" charset="0"/>
              </a:rPr>
              <a:t>Nazca drawings</a:t>
            </a:r>
          </a:p>
          <a:p>
            <a:pPr marL="342900" indent="-342900" algn="l">
              <a:buFont typeface="Arial" panose="020B0604020202020204" pitchFamily="34" charset="0"/>
              <a:buChar char="•"/>
            </a:pPr>
            <a:endParaRPr lang="en-US" sz="1600" b="1" dirty="0">
              <a:solidFill>
                <a:schemeClr val="bg1">
                  <a:lumMod val="20000"/>
                  <a:lumOff val="80000"/>
                </a:schemeClr>
              </a:solidFill>
              <a:latin typeface="Bookman Old Style" panose="02050604050505020204" pitchFamily="18" charset="0"/>
            </a:endParaRPr>
          </a:p>
        </p:txBody>
      </p:sp>
      <p:sp>
        <p:nvSpPr>
          <p:cNvPr id="5" name="TextBox 4">
            <a:extLst>
              <a:ext uri="{FF2B5EF4-FFF2-40B4-BE49-F238E27FC236}">
                <a16:creationId xmlns:a16="http://schemas.microsoft.com/office/drawing/2014/main" id="{832C0AEA-7B25-5CB1-FFFB-52E797C19551}"/>
              </a:ext>
            </a:extLst>
          </p:cNvPr>
          <p:cNvSpPr txBox="1"/>
          <p:nvPr/>
        </p:nvSpPr>
        <p:spPr>
          <a:xfrm>
            <a:off x="381000" y="228600"/>
            <a:ext cx="8153400" cy="369332"/>
          </a:xfrm>
          <a:prstGeom prst="rect">
            <a:avLst/>
          </a:prstGeom>
          <a:noFill/>
        </p:spPr>
        <p:txBody>
          <a:bodyPr wrap="square" rtlCol="0">
            <a:spAutoFit/>
          </a:bodyPr>
          <a:lstStyle/>
          <a:p>
            <a:pPr algn="ctr"/>
            <a:r>
              <a:rPr lang="en-US" sz="1800" b="1" dirty="0">
                <a:solidFill>
                  <a:srgbClr val="FFFF00"/>
                </a:solidFill>
                <a:latin typeface="Bookman Old Style" panose="02050604050505020204" pitchFamily="18" charset="0"/>
              </a:rPr>
              <a:t>The Science of Geomathematics: Monuments of the Grid Matrix</a:t>
            </a:r>
          </a:p>
        </p:txBody>
      </p:sp>
      <p:sp>
        <p:nvSpPr>
          <p:cNvPr id="3" name="TextBox 2">
            <a:extLst>
              <a:ext uri="{FF2B5EF4-FFF2-40B4-BE49-F238E27FC236}">
                <a16:creationId xmlns:a16="http://schemas.microsoft.com/office/drawing/2014/main" id="{5A35A498-7297-EBC8-441D-0C7C9DFBEDEA}"/>
              </a:ext>
            </a:extLst>
          </p:cNvPr>
          <p:cNvSpPr txBox="1"/>
          <p:nvPr/>
        </p:nvSpPr>
        <p:spPr>
          <a:xfrm>
            <a:off x="381000" y="685800"/>
            <a:ext cx="8153400" cy="1169551"/>
          </a:xfrm>
          <a:prstGeom prst="rect">
            <a:avLst/>
          </a:prstGeom>
          <a:noFill/>
        </p:spPr>
        <p:txBody>
          <a:bodyPr wrap="square" rtlCol="0">
            <a:spAutoFit/>
          </a:bodyPr>
          <a:lstStyle/>
          <a:p>
            <a:pPr algn="ctr"/>
            <a:r>
              <a:rPr lang="en-US" sz="1400" b="1" dirty="0">
                <a:solidFill>
                  <a:schemeClr val="accent1">
                    <a:lumMod val="75000"/>
                  </a:schemeClr>
                </a:solidFill>
                <a:latin typeface="Bookman Old Style" panose="02050604050505020204" pitchFamily="18" charset="0"/>
              </a:rPr>
              <a:t>The ancient builders constructed a series of monuments around a band about 100 miles wide circling the earth.</a:t>
            </a:r>
          </a:p>
          <a:p>
            <a:pPr algn="ctr"/>
            <a:endParaRPr lang="en-US" sz="1400" b="1" dirty="0">
              <a:solidFill>
                <a:schemeClr val="accent1">
                  <a:lumMod val="75000"/>
                </a:schemeClr>
              </a:solidFill>
              <a:latin typeface="Bookman Old Style" panose="02050604050505020204" pitchFamily="18" charset="0"/>
            </a:endParaRPr>
          </a:p>
          <a:p>
            <a:pPr algn="ctr"/>
            <a:r>
              <a:rPr lang="en-US" sz="1400" b="1" dirty="0">
                <a:solidFill>
                  <a:schemeClr val="accent2"/>
                </a:solidFill>
                <a:latin typeface="Bookman Old Style" panose="02050604050505020204" pitchFamily="18" charset="0"/>
              </a:rPr>
              <a:t>The ancient monuments had not only latitude and longitude of their position encoded into their structure, but they also encoded math formulas as well.</a:t>
            </a:r>
          </a:p>
        </p:txBody>
      </p:sp>
      <p:sp>
        <p:nvSpPr>
          <p:cNvPr id="6" name="TextBox 5">
            <a:extLst>
              <a:ext uri="{FF2B5EF4-FFF2-40B4-BE49-F238E27FC236}">
                <a16:creationId xmlns:a16="http://schemas.microsoft.com/office/drawing/2014/main" id="{E8B0C61D-C4DC-D644-FFDF-3A5BFE516A2D}"/>
              </a:ext>
            </a:extLst>
          </p:cNvPr>
          <p:cNvSpPr txBox="1"/>
          <p:nvPr/>
        </p:nvSpPr>
        <p:spPr>
          <a:xfrm>
            <a:off x="2057400" y="2057400"/>
            <a:ext cx="4601858" cy="1200329"/>
          </a:xfrm>
          <a:prstGeom prst="rect">
            <a:avLst/>
          </a:prstGeom>
          <a:noFill/>
        </p:spPr>
        <p:txBody>
          <a:bodyPr wrap="square">
            <a:spAutoFit/>
          </a:bodyPr>
          <a:lstStyle/>
          <a:p>
            <a:pPr algn="ctr"/>
            <a:r>
              <a:rPr lang="en-US" sz="2400" b="1" dirty="0">
                <a:solidFill>
                  <a:schemeClr val="accent1">
                    <a:lumMod val="75000"/>
                  </a:schemeClr>
                </a:solidFill>
                <a:latin typeface="Bookman Old Style" panose="02050604050505020204" pitchFamily="18" charset="0"/>
              </a:rPr>
              <a:t>Just a few of the Monuments that are part of the Grid Matrix</a:t>
            </a:r>
          </a:p>
        </p:txBody>
      </p:sp>
      <p:pic>
        <p:nvPicPr>
          <p:cNvPr id="6146" name="Picture 2" descr="Nazca Lines | History, Location, Lima ...">
            <a:extLst>
              <a:ext uri="{FF2B5EF4-FFF2-40B4-BE49-F238E27FC236}">
                <a16:creationId xmlns:a16="http://schemas.microsoft.com/office/drawing/2014/main" id="{42E66E25-CB58-B624-A554-E680B77117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724400"/>
            <a:ext cx="2486025" cy="18383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Overflight of Nazca Lines from Nazca in ...">
            <a:extLst>
              <a:ext uri="{FF2B5EF4-FFF2-40B4-BE49-F238E27FC236}">
                <a16:creationId xmlns:a16="http://schemas.microsoft.com/office/drawing/2014/main" id="{F647AF98-5F7D-5E33-ED70-24363087D0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4772024"/>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594666"/>
      </p:ext>
    </p:extLst>
  </p:cSld>
  <p:clrMapOvr>
    <a:masterClrMapping/>
  </p:clrMapOvr>
  <p:transition spd="slow">
    <p:wedg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FEF21-1B76-8E15-5B72-E8040EA4CE9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8C34C66-57FD-102E-D3A1-C3C1D96F84A5}"/>
              </a:ext>
            </a:extLst>
          </p:cNvPr>
          <p:cNvSpPr txBox="1"/>
          <p:nvPr/>
        </p:nvSpPr>
        <p:spPr>
          <a:xfrm>
            <a:off x="381000" y="228600"/>
            <a:ext cx="8153400" cy="369332"/>
          </a:xfrm>
          <a:prstGeom prst="rect">
            <a:avLst/>
          </a:prstGeom>
          <a:noFill/>
        </p:spPr>
        <p:txBody>
          <a:bodyPr wrap="square" rtlCol="0">
            <a:spAutoFit/>
          </a:bodyPr>
          <a:lstStyle/>
          <a:p>
            <a:pPr algn="ctr"/>
            <a:r>
              <a:rPr lang="en-US" sz="1800" b="1" dirty="0">
                <a:solidFill>
                  <a:srgbClr val="FFFF00"/>
                </a:solidFill>
                <a:latin typeface="Bookman Old Style" panose="02050604050505020204" pitchFamily="18" charset="0"/>
              </a:rPr>
              <a:t>The Science of Geomathematics: Facts about Stone Henge</a:t>
            </a:r>
          </a:p>
        </p:txBody>
      </p:sp>
      <p:sp>
        <p:nvSpPr>
          <p:cNvPr id="3" name="TextBox 2">
            <a:extLst>
              <a:ext uri="{FF2B5EF4-FFF2-40B4-BE49-F238E27FC236}">
                <a16:creationId xmlns:a16="http://schemas.microsoft.com/office/drawing/2014/main" id="{C45EF6A4-EABA-F467-C74F-28E413FFF3C7}"/>
              </a:ext>
            </a:extLst>
          </p:cNvPr>
          <p:cNvSpPr txBox="1"/>
          <p:nvPr/>
        </p:nvSpPr>
        <p:spPr>
          <a:xfrm>
            <a:off x="381000" y="685800"/>
            <a:ext cx="8153400" cy="738664"/>
          </a:xfrm>
          <a:prstGeom prst="rect">
            <a:avLst/>
          </a:prstGeom>
          <a:noFill/>
        </p:spPr>
        <p:txBody>
          <a:bodyPr wrap="square" rtlCol="0">
            <a:spAutoFit/>
          </a:bodyPr>
          <a:lstStyle/>
          <a:p>
            <a:pPr algn="ctr"/>
            <a:r>
              <a:rPr lang="en-US" sz="1400" b="1" dirty="0">
                <a:solidFill>
                  <a:schemeClr val="accent1">
                    <a:lumMod val="75000"/>
                  </a:schemeClr>
                </a:solidFill>
                <a:latin typeface="Bookman Old Style" panose="02050604050505020204" pitchFamily="18" charset="0"/>
              </a:rPr>
              <a:t>If you stood a distance away from Stone Henge </a:t>
            </a:r>
          </a:p>
          <a:p>
            <a:pPr algn="ctr"/>
            <a:r>
              <a:rPr lang="en-US" sz="1400" b="1" dirty="0">
                <a:solidFill>
                  <a:schemeClr val="accent1">
                    <a:lumMod val="75000"/>
                  </a:schemeClr>
                </a:solidFill>
                <a:latin typeface="Bookman Old Style" panose="02050604050505020204" pitchFamily="18" charset="0"/>
              </a:rPr>
              <a:t>and there were people inside of Stone Henge talking, </a:t>
            </a:r>
          </a:p>
          <a:p>
            <a:pPr algn="ctr"/>
            <a:r>
              <a:rPr lang="en-US" sz="1400" b="1" dirty="0">
                <a:solidFill>
                  <a:schemeClr val="accent1">
                    <a:lumMod val="75000"/>
                  </a:schemeClr>
                </a:solidFill>
                <a:latin typeface="Bookman Old Style" panose="02050604050505020204" pitchFamily="18" charset="0"/>
              </a:rPr>
              <a:t>you wouldn’t be able to hear them</a:t>
            </a:r>
          </a:p>
        </p:txBody>
      </p:sp>
      <p:sp>
        <p:nvSpPr>
          <p:cNvPr id="4" name="TextBox 3">
            <a:extLst>
              <a:ext uri="{FF2B5EF4-FFF2-40B4-BE49-F238E27FC236}">
                <a16:creationId xmlns:a16="http://schemas.microsoft.com/office/drawing/2014/main" id="{CEE05C5D-CF1B-0C15-0AB6-4D7CC164FD90}"/>
              </a:ext>
            </a:extLst>
          </p:cNvPr>
          <p:cNvSpPr txBox="1"/>
          <p:nvPr/>
        </p:nvSpPr>
        <p:spPr>
          <a:xfrm>
            <a:off x="762000" y="2592756"/>
            <a:ext cx="2209800" cy="776046"/>
          </a:xfrm>
          <a:prstGeom prst="rect">
            <a:avLst/>
          </a:prstGeom>
          <a:noFill/>
        </p:spPr>
        <p:txBody>
          <a:bodyPr wrap="square">
            <a:spAutoFit/>
          </a:bodyPr>
          <a:lstStyle/>
          <a:p>
            <a:pPr marL="0" marR="0">
              <a:lnSpc>
                <a:spcPct val="107000"/>
              </a:lnSpc>
              <a:spcAft>
                <a:spcPts val="800"/>
              </a:spcAft>
            </a:pPr>
            <a:r>
              <a:rPr lang="en-US" sz="1400" kern="100" dirty="0">
                <a:solidFill>
                  <a:schemeClr val="accent2"/>
                </a:solidFill>
                <a:effectLst/>
                <a:latin typeface="Aptos" panose="020B0004020202020204" pitchFamily="34" charset="0"/>
                <a:ea typeface="Aptos" panose="020B0004020202020204" pitchFamily="34" charset="0"/>
                <a:cs typeface="Times New Roman" panose="02020603050405020304" pitchFamily="18" charset="0"/>
              </a:rPr>
              <a:t>The outer circle of 60 stones: 30 lintels supported by 30 stones</a:t>
            </a:r>
          </a:p>
        </p:txBody>
      </p:sp>
      <p:sp>
        <p:nvSpPr>
          <p:cNvPr id="6" name="TextBox 5">
            <a:extLst>
              <a:ext uri="{FF2B5EF4-FFF2-40B4-BE49-F238E27FC236}">
                <a16:creationId xmlns:a16="http://schemas.microsoft.com/office/drawing/2014/main" id="{7CD731B0-382F-58A0-C208-AC8FE0D95D74}"/>
              </a:ext>
            </a:extLst>
          </p:cNvPr>
          <p:cNvSpPr txBox="1"/>
          <p:nvPr/>
        </p:nvSpPr>
        <p:spPr>
          <a:xfrm>
            <a:off x="5791200" y="2639099"/>
            <a:ext cx="2209800" cy="776046"/>
          </a:xfrm>
          <a:prstGeom prst="rect">
            <a:avLst/>
          </a:prstGeom>
          <a:noFill/>
        </p:spPr>
        <p:txBody>
          <a:bodyPr wrap="square">
            <a:spAutoFit/>
          </a:bodyPr>
          <a:lstStyle/>
          <a:p>
            <a:pPr marL="0" marR="0">
              <a:lnSpc>
                <a:spcPct val="107000"/>
              </a:lnSpc>
              <a:spcAft>
                <a:spcPts val="800"/>
              </a:spcAft>
            </a:pPr>
            <a:r>
              <a:rPr lang="en-US" sz="1400" kern="100" dirty="0">
                <a:solidFill>
                  <a:schemeClr val="accent2"/>
                </a:solidFill>
                <a:effectLst/>
                <a:latin typeface="Aptos" panose="020B0004020202020204" pitchFamily="34" charset="0"/>
                <a:ea typeface="Aptos" panose="020B0004020202020204" pitchFamily="34" charset="0"/>
                <a:cs typeface="Times New Roman" panose="02020603050405020304" pitchFamily="18" charset="0"/>
              </a:rPr>
              <a:t>The </a:t>
            </a:r>
            <a:r>
              <a:rPr lang="en-US" sz="1400" kern="100" dirty="0">
                <a:solidFill>
                  <a:schemeClr val="accent2"/>
                </a:solidFill>
                <a:latin typeface="Aptos" panose="020B0004020202020204" pitchFamily="34" charset="0"/>
                <a:ea typeface="Aptos" panose="020B0004020202020204" pitchFamily="34" charset="0"/>
                <a:cs typeface="Times New Roman" panose="02020603050405020304" pitchFamily="18" charset="0"/>
              </a:rPr>
              <a:t>inner</a:t>
            </a:r>
            <a:r>
              <a:rPr lang="en-US" sz="1400" kern="100" dirty="0">
                <a:solidFill>
                  <a:schemeClr val="accent2"/>
                </a:solidFill>
                <a:effectLst/>
                <a:latin typeface="Aptos" panose="020B0004020202020204" pitchFamily="34" charset="0"/>
                <a:ea typeface="Aptos" panose="020B0004020202020204" pitchFamily="34" charset="0"/>
                <a:cs typeface="Times New Roman" panose="02020603050405020304" pitchFamily="18" charset="0"/>
              </a:rPr>
              <a:t> circle of 60 stones: 30 lintels supported by 30 stones</a:t>
            </a:r>
          </a:p>
        </p:txBody>
      </p:sp>
      <p:pic>
        <p:nvPicPr>
          <p:cNvPr id="1026" name="Picture 2" descr="New mystery at Stonehenge: The six-ton altar stone traveled over 435 miles  from northern Scotland | Science | EL PAÍS English">
            <a:extLst>
              <a:ext uri="{FF2B5EF4-FFF2-40B4-BE49-F238E27FC236}">
                <a16:creationId xmlns:a16="http://schemas.microsoft.com/office/drawing/2014/main" id="{10389DFF-5145-7C6E-C7D8-2BA4380CEA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 y="3468417"/>
            <a:ext cx="2797024" cy="27970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nstruction kit for the reproduction of Stonehenge">
            <a:extLst>
              <a:ext uri="{FF2B5EF4-FFF2-40B4-BE49-F238E27FC236}">
                <a16:creationId xmlns:a16="http://schemas.microsoft.com/office/drawing/2014/main" id="{B338B2A9-D005-305D-7AA5-D4EA48BC60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429000"/>
            <a:ext cx="3305175" cy="283644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A5769D8-3090-3102-AE7C-602A50EEE97A}"/>
              </a:ext>
            </a:extLst>
          </p:cNvPr>
          <p:cNvSpPr txBox="1"/>
          <p:nvPr/>
        </p:nvSpPr>
        <p:spPr>
          <a:xfrm>
            <a:off x="464993" y="1766401"/>
            <a:ext cx="8153400" cy="738664"/>
          </a:xfrm>
          <a:prstGeom prst="rect">
            <a:avLst/>
          </a:prstGeom>
          <a:noFill/>
        </p:spPr>
        <p:txBody>
          <a:bodyPr wrap="square" rtlCol="0">
            <a:spAutoFit/>
          </a:bodyPr>
          <a:lstStyle/>
          <a:p>
            <a:pPr algn="ctr"/>
            <a:r>
              <a:rPr lang="en-US" sz="1400" b="1" dirty="0">
                <a:solidFill>
                  <a:schemeClr val="accent1">
                    <a:lumMod val="75000"/>
                  </a:schemeClr>
                </a:solidFill>
                <a:latin typeface="Bookman Old Style" panose="02050604050505020204" pitchFamily="18" charset="0"/>
              </a:rPr>
              <a:t>Stone Henge had 3 phases: An outer circle of earth works (228’), </a:t>
            </a:r>
          </a:p>
          <a:p>
            <a:pPr algn="ctr"/>
            <a:r>
              <a:rPr lang="en-US" sz="1400" b="1" dirty="0">
                <a:solidFill>
                  <a:schemeClr val="accent1">
                    <a:lumMod val="75000"/>
                  </a:schemeClr>
                </a:solidFill>
                <a:latin typeface="Bookman Old Style" panose="02050604050505020204" pitchFamily="18" charset="0"/>
              </a:rPr>
              <a:t>and inner circle, and the ring of stones </a:t>
            </a:r>
          </a:p>
          <a:p>
            <a:pPr algn="ctr"/>
            <a:r>
              <a:rPr lang="en-US" sz="1400" b="1" dirty="0">
                <a:solidFill>
                  <a:schemeClr val="accent1">
                    <a:lumMod val="75000"/>
                  </a:schemeClr>
                </a:solidFill>
                <a:latin typeface="Bookman Old Style" panose="02050604050505020204" pitchFamily="18" charset="0"/>
              </a:rPr>
              <a:t>shown in the circle below</a:t>
            </a:r>
          </a:p>
        </p:txBody>
      </p:sp>
    </p:spTree>
    <p:extLst>
      <p:ext uri="{BB962C8B-B14F-4D97-AF65-F5344CB8AC3E}">
        <p14:creationId xmlns:p14="http://schemas.microsoft.com/office/powerpoint/2010/main" val="2511875077"/>
      </p:ext>
    </p:extLst>
  </p:cSld>
  <p:clrMapOvr>
    <a:masterClrMapping/>
  </p:clrMapOvr>
  <p:transition spd="slow">
    <p:wedg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72F975-F8C0-1D35-4BC8-FE2930D2B5F4}"/>
              </a:ext>
            </a:extLst>
          </p:cNvPr>
          <p:cNvSpPr txBox="1"/>
          <p:nvPr/>
        </p:nvSpPr>
        <p:spPr>
          <a:xfrm>
            <a:off x="685800" y="84275"/>
            <a:ext cx="8153400" cy="646331"/>
          </a:xfrm>
          <a:prstGeom prst="rect">
            <a:avLst/>
          </a:prstGeom>
          <a:noFill/>
        </p:spPr>
        <p:txBody>
          <a:bodyPr wrap="square" rtlCol="0">
            <a:spAutoFit/>
          </a:bodyPr>
          <a:lstStyle/>
          <a:p>
            <a:pPr algn="ctr"/>
            <a:r>
              <a:rPr lang="en-US" sz="1800" b="1" dirty="0">
                <a:solidFill>
                  <a:srgbClr val="FFFF00"/>
                </a:solidFill>
                <a:latin typeface="Bookman Old Style" panose="02050604050505020204" pitchFamily="18" charset="0"/>
              </a:rPr>
              <a:t>The Science of Geomathematics: </a:t>
            </a:r>
          </a:p>
          <a:p>
            <a:pPr algn="ctr"/>
            <a:r>
              <a:rPr lang="en-US" sz="1800" b="1" dirty="0">
                <a:solidFill>
                  <a:srgbClr val="FFFF00"/>
                </a:solidFill>
                <a:latin typeface="Bookman Old Style" panose="02050604050505020204" pitchFamily="18" charset="0"/>
              </a:rPr>
              <a:t>What story did the Ancient builders leave for us to find?</a:t>
            </a:r>
          </a:p>
        </p:txBody>
      </p:sp>
      <p:pic>
        <p:nvPicPr>
          <p:cNvPr id="7" name="Picture 6" descr="A stone structure in the sand&#10;&#10;Description automatically generated">
            <a:extLst>
              <a:ext uri="{FF2B5EF4-FFF2-40B4-BE49-F238E27FC236}">
                <a16:creationId xmlns:a16="http://schemas.microsoft.com/office/drawing/2014/main" id="{5DE99435-2AE7-B322-5E09-B1257D69CADD}"/>
              </a:ext>
            </a:extLst>
          </p:cNvPr>
          <p:cNvPicPr>
            <a:picLocks noChangeAspect="1"/>
          </p:cNvPicPr>
          <p:nvPr/>
        </p:nvPicPr>
        <p:blipFill>
          <a:blip r:embed="rId2"/>
          <a:stretch>
            <a:fillRect/>
          </a:stretch>
        </p:blipFill>
        <p:spPr>
          <a:xfrm>
            <a:off x="174405" y="975996"/>
            <a:ext cx="2435444" cy="1952648"/>
          </a:xfrm>
          <a:prstGeom prst="rect">
            <a:avLst/>
          </a:prstGeom>
        </p:spPr>
      </p:pic>
      <p:sp>
        <p:nvSpPr>
          <p:cNvPr id="9" name="TextBox 8">
            <a:extLst>
              <a:ext uri="{FF2B5EF4-FFF2-40B4-BE49-F238E27FC236}">
                <a16:creationId xmlns:a16="http://schemas.microsoft.com/office/drawing/2014/main" id="{C99B034A-83B5-871A-FAB1-A728405758CD}"/>
              </a:ext>
            </a:extLst>
          </p:cNvPr>
          <p:cNvSpPr txBox="1"/>
          <p:nvPr/>
        </p:nvSpPr>
        <p:spPr>
          <a:xfrm>
            <a:off x="3458624" y="730606"/>
            <a:ext cx="2209800" cy="776046"/>
          </a:xfrm>
          <a:prstGeom prst="rect">
            <a:avLst/>
          </a:prstGeom>
          <a:noFill/>
        </p:spPr>
        <p:txBody>
          <a:bodyPr wrap="square">
            <a:spAutoFit/>
          </a:bodyPr>
          <a:lstStyle/>
          <a:p>
            <a:pPr marL="0" marR="0">
              <a:lnSpc>
                <a:spcPct val="107000"/>
              </a:lnSpc>
              <a:spcAft>
                <a:spcPts val="800"/>
              </a:spcAft>
            </a:pPr>
            <a:r>
              <a:rPr lang="en-US" sz="1400" kern="100" dirty="0">
                <a:solidFill>
                  <a:schemeClr val="accent2"/>
                </a:solidFill>
                <a:effectLst/>
                <a:latin typeface="Aptos" panose="020B0004020202020204" pitchFamily="34" charset="0"/>
                <a:ea typeface="Aptos" panose="020B0004020202020204" pitchFamily="34" charset="0"/>
                <a:cs typeface="Times New Roman" panose="02020603050405020304" pitchFamily="18" charset="0"/>
              </a:rPr>
              <a:t>The outer circle of 60 stones: 30 lintels supported by 30 stones</a:t>
            </a:r>
          </a:p>
        </p:txBody>
      </p:sp>
      <p:pic>
        <p:nvPicPr>
          <p:cNvPr id="13" name="Picture 12">
            <a:extLst>
              <a:ext uri="{FF2B5EF4-FFF2-40B4-BE49-F238E27FC236}">
                <a16:creationId xmlns:a16="http://schemas.microsoft.com/office/drawing/2014/main" id="{FB440B14-7DAC-430A-E1F7-E0BEA6867629}"/>
              </a:ext>
            </a:extLst>
          </p:cNvPr>
          <p:cNvPicPr>
            <a:picLocks noChangeAspect="1"/>
          </p:cNvPicPr>
          <p:nvPr/>
        </p:nvPicPr>
        <p:blipFill>
          <a:blip r:embed="rId3"/>
          <a:stretch>
            <a:fillRect/>
          </a:stretch>
        </p:blipFill>
        <p:spPr>
          <a:xfrm>
            <a:off x="211648" y="3394068"/>
            <a:ext cx="8763000" cy="381000"/>
          </a:xfrm>
          <a:prstGeom prst="rect">
            <a:avLst/>
          </a:prstGeom>
        </p:spPr>
      </p:pic>
      <p:sp>
        <p:nvSpPr>
          <p:cNvPr id="17" name="TextBox 16">
            <a:extLst>
              <a:ext uri="{FF2B5EF4-FFF2-40B4-BE49-F238E27FC236}">
                <a16:creationId xmlns:a16="http://schemas.microsoft.com/office/drawing/2014/main" id="{D3D30D80-A1C0-5053-DD89-608D16409B8A}"/>
              </a:ext>
            </a:extLst>
          </p:cNvPr>
          <p:cNvSpPr txBox="1"/>
          <p:nvPr/>
        </p:nvSpPr>
        <p:spPr>
          <a:xfrm>
            <a:off x="152400" y="3892425"/>
            <a:ext cx="8822248" cy="648126"/>
          </a:xfrm>
          <a:prstGeom prst="rect">
            <a:avLst/>
          </a:prstGeom>
          <a:noFill/>
        </p:spPr>
        <p:txBody>
          <a:bodyPr wrap="square">
            <a:spAutoFit/>
          </a:bodyPr>
          <a:lstStyle/>
          <a:p>
            <a:pPr marL="0" marR="0" algn="l">
              <a:lnSpc>
                <a:spcPct val="107000"/>
              </a:lnSpc>
              <a:spcAft>
                <a:spcPts val="800"/>
              </a:spcAft>
            </a:pPr>
            <a:r>
              <a:rPr lang="en-US" sz="1400" kern="100" dirty="0">
                <a:solidFill>
                  <a:schemeClr val="accent2"/>
                </a:solidFill>
                <a:effectLst/>
                <a:latin typeface="Aptos" panose="020B0004020202020204" pitchFamily="34" charset="0"/>
                <a:ea typeface="Aptos" panose="020B0004020202020204" pitchFamily="34" charset="0"/>
                <a:cs typeface="Times New Roman" panose="02020603050405020304" pitchFamily="18" charset="0"/>
              </a:rPr>
              <a:t>21,600 – is the Grid Latitude for Stone Henge</a:t>
            </a:r>
          </a:p>
          <a:p>
            <a:pPr marL="0" marR="0" algn="l">
              <a:lnSpc>
                <a:spcPct val="107000"/>
              </a:lnSpc>
              <a:spcAft>
                <a:spcPts val="800"/>
              </a:spcAft>
            </a:pPr>
            <a:r>
              <a:rPr lang="en-US" sz="1400" kern="100" dirty="0">
                <a:solidFill>
                  <a:schemeClr val="accent2"/>
                </a:solidFill>
                <a:effectLst/>
                <a:latin typeface="Aptos" panose="020B0004020202020204" pitchFamily="34" charset="0"/>
                <a:ea typeface="Aptos" panose="020B0004020202020204" pitchFamily="34" charset="0"/>
                <a:cs typeface="Times New Roman" panose="02020603050405020304" pitchFamily="18" charset="0"/>
              </a:rPr>
              <a:t>The formula that makes up the grid latitude is 51° degrees 10’ minutes 43.352941 seconds</a:t>
            </a:r>
          </a:p>
        </p:txBody>
      </p:sp>
      <p:sp>
        <p:nvSpPr>
          <p:cNvPr id="19" name="TextBox 18">
            <a:extLst>
              <a:ext uri="{FF2B5EF4-FFF2-40B4-BE49-F238E27FC236}">
                <a16:creationId xmlns:a16="http://schemas.microsoft.com/office/drawing/2014/main" id="{6C720E76-4406-8758-B96D-B80D766AC58B}"/>
              </a:ext>
            </a:extLst>
          </p:cNvPr>
          <p:cNvSpPr txBox="1"/>
          <p:nvPr/>
        </p:nvSpPr>
        <p:spPr>
          <a:xfrm>
            <a:off x="152400" y="3017388"/>
            <a:ext cx="6057900" cy="313291"/>
          </a:xfrm>
          <a:prstGeom prst="rect">
            <a:avLst/>
          </a:prstGeom>
          <a:noFill/>
        </p:spPr>
        <p:txBody>
          <a:bodyPr wrap="square">
            <a:spAutoFit/>
          </a:bodyPr>
          <a:lstStyle/>
          <a:p>
            <a:pPr algn="l">
              <a:lnSpc>
                <a:spcPct val="107000"/>
              </a:lnSpc>
              <a:spcAft>
                <a:spcPts val="800"/>
              </a:spcAft>
            </a:pPr>
            <a:r>
              <a:rPr lang="en-US" sz="1400" kern="100" dirty="0">
                <a:solidFill>
                  <a:schemeClr val="accent2"/>
                </a:solidFill>
                <a:latin typeface="Aptos" panose="020B0004020202020204" pitchFamily="34" charset="0"/>
                <a:cs typeface="Times New Roman" panose="02020603050405020304" pitchFamily="18" charset="0"/>
              </a:rPr>
              <a:t>Did the builders reckon a circle to have 360° of arc like we do?</a:t>
            </a:r>
          </a:p>
        </p:txBody>
      </p:sp>
      <p:sp>
        <p:nvSpPr>
          <p:cNvPr id="21" name="TextBox 20">
            <a:extLst>
              <a:ext uri="{FF2B5EF4-FFF2-40B4-BE49-F238E27FC236}">
                <a16:creationId xmlns:a16="http://schemas.microsoft.com/office/drawing/2014/main" id="{146107FD-E1D0-C578-207E-F9ADF45F2361}"/>
              </a:ext>
            </a:extLst>
          </p:cNvPr>
          <p:cNvSpPr txBox="1"/>
          <p:nvPr/>
        </p:nvSpPr>
        <p:spPr>
          <a:xfrm>
            <a:off x="2647950" y="2462555"/>
            <a:ext cx="6057900" cy="313291"/>
          </a:xfrm>
          <a:prstGeom prst="rect">
            <a:avLst/>
          </a:prstGeom>
          <a:noFill/>
        </p:spPr>
        <p:txBody>
          <a:bodyPr wrap="square">
            <a:spAutoFit/>
          </a:bodyPr>
          <a:lstStyle/>
          <a:p>
            <a:pPr marL="0" marR="0" algn="l">
              <a:lnSpc>
                <a:spcPct val="107000"/>
              </a:lnSpc>
              <a:spcAft>
                <a:spcPts val="800"/>
              </a:spcAft>
            </a:pPr>
            <a:r>
              <a:rPr lang="en-US" sz="1400" kern="100" dirty="0">
                <a:solidFill>
                  <a:schemeClr val="accent2"/>
                </a:solidFill>
                <a:latin typeface="Aptos" panose="020B0004020202020204" pitchFamily="34" charset="0"/>
                <a:cs typeface="Times New Roman" panose="02020603050405020304" pitchFamily="18" charset="0"/>
              </a:rPr>
              <a:t>What do the 60 stones have to say? They are arranged in a perfect 360° circle</a:t>
            </a:r>
          </a:p>
        </p:txBody>
      </p:sp>
      <p:pic>
        <p:nvPicPr>
          <p:cNvPr id="23" name="Picture 22">
            <a:extLst>
              <a:ext uri="{FF2B5EF4-FFF2-40B4-BE49-F238E27FC236}">
                <a16:creationId xmlns:a16="http://schemas.microsoft.com/office/drawing/2014/main" id="{970560D4-EB81-AB41-06F7-2712F22AEAB7}"/>
              </a:ext>
            </a:extLst>
          </p:cNvPr>
          <p:cNvPicPr>
            <a:picLocks noChangeAspect="1"/>
          </p:cNvPicPr>
          <p:nvPr/>
        </p:nvPicPr>
        <p:blipFill>
          <a:blip r:embed="rId4"/>
          <a:stretch>
            <a:fillRect/>
          </a:stretch>
        </p:blipFill>
        <p:spPr>
          <a:xfrm>
            <a:off x="6705600" y="987199"/>
            <a:ext cx="1877552" cy="1428223"/>
          </a:xfrm>
          <a:prstGeom prst="rect">
            <a:avLst/>
          </a:prstGeom>
        </p:spPr>
      </p:pic>
      <p:sp>
        <p:nvSpPr>
          <p:cNvPr id="26" name="TextBox 25">
            <a:extLst>
              <a:ext uri="{FF2B5EF4-FFF2-40B4-BE49-F238E27FC236}">
                <a16:creationId xmlns:a16="http://schemas.microsoft.com/office/drawing/2014/main" id="{424A7573-9BDC-E276-D020-3D9F8B7A568A}"/>
              </a:ext>
            </a:extLst>
          </p:cNvPr>
          <p:cNvSpPr txBox="1"/>
          <p:nvPr/>
        </p:nvSpPr>
        <p:spPr>
          <a:xfrm>
            <a:off x="375167" y="688601"/>
            <a:ext cx="2209800" cy="315023"/>
          </a:xfrm>
          <a:prstGeom prst="rect">
            <a:avLst/>
          </a:prstGeom>
          <a:noFill/>
        </p:spPr>
        <p:txBody>
          <a:bodyPr wrap="square">
            <a:spAutoFit/>
          </a:bodyPr>
          <a:lstStyle/>
          <a:p>
            <a:pPr marL="0" marR="0">
              <a:lnSpc>
                <a:spcPct val="107000"/>
              </a:lnSpc>
              <a:spcAft>
                <a:spcPts val="800"/>
              </a:spcAft>
            </a:pPr>
            <a:r>
              <a:rPr lang="en-US" sz="1400" kern="100" dirty="0">
                <a:solidFill>
                  <a:schemeClr val="accent2"/>
                </a:solidFill>
                <a:effectLst/>
                <a:latin typeface="Aptos" panose="020B0004020202020204" pitchFamily="34" charset="0"/>
                <a:ea typeface="Aptos" panose="020B0004020202020204" pitchFamily="34" charset="0"/>
                <a:cs typeface="Times New Roman" panose="02020603050405020304" pitchFamily="18" charset="0"/>
              </a:rPr>
              <a:t>Stone Henge in ruins</a:t>
            </a:r>
          </a:p>
        </p:txBody>
      </p:sp>
      <p:sp>
        <p:nvSpPr>
          <p:cNvPr id="28" name="TextBox 27">
            <a:extLst>
              <a:ext uri="{FF2B5EF4-FFF2-40B4-BE49-F238E27FC236}">
                <a16:creationId xmlns:a16="http://schemas.microsoft.com/office/drawing/2014/main" id="{49408346-0CB4-ED2A-1666-6E084D38DFB6}"/>
              </a:ext>
            </a:extLst>
          </p:cNvPr>
          <p:cNvSpPr txBox="1"/>
          <p:nvPr/>
        </p:nvSpPr>
        <p:spPr>
          <a:xfrm>
            <a:off x="1828800" y="5043167"/>
            <a:ext cx="5486400" cy="344518"/>
          </a:xfrm>
          <a:prstGeom prst="rect">
            <a:avLst/>
          </a:prstGeom>
          <a:noFill/>
        </p:spPr>
        <p:txBody>
          <a:bodyPr wrap="square">
            <a:spAutoFit/>
          </a:bodyPr>
          <a:lstStyle/>
          <a:p>
            <a:pPr marL="0" marR="0">
              <a:lnSpc>
                <a:spcPct val="107000"/>
              </a:lnSpc>
              <a:spcAft>
                <a:spcPts val="800"/>
              </a:spcAft>
            </a:pPr>
            <a:r>
              <a:rPr lang="en-US" sz="1600" kern="100" dirty="0">
                <a:solidFill>
                  <a:schemeClr val="accent2"/>
                </a:solidFill>
                <a:effectLst/>
                <a:latin typeface="Aptos" panose="020B0004020202020204" pitchFamily="34" charset="0"/>
                <a:ea typeface="Aptos" panose="020B0004020202020204" pitchFamily="34" charset="0"/>
                <a:cs typeface="Times New Roman" panose="02020603050405020304" pitchFamily="18" charset="0"/>
              </a:rPr>
              <a:t>This shows that they used a 360</a:t>
            </a:r>
            <a:r>
              <a:rPr lang="en-US" sz="1600" kern="100" dirty="0">
                <a:solidFill>
                  <a:schemeClr val="accent2"/>
                </a:solidFill>
                <a:effectLst/>
                <a:latin typeface="Nirmala UI" panose="020B0502040204020203" pitchFamily="34" charset="0"/>
                <a:ea typeface="Aptos" panose="020B0004020202020204" pitchFamily="34" charset="0"/>
                <a:cs typeface="Times New Roman" panose="02020603050405020304" pitchFamily="18" charset="0"/>
              </a:rPr>
              <a:t>° system for circles</a:t>
            </a:r>
            <a:endParaRPr lang="en-US" sz="1600" kern="100" dirty="0">
              <a:solidFill>
                <a:schemeClr val="accent2"/>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73EC0D7F-869A-1A42-54B9-3A9955E1FCEF}"/>
              </a:ext>
            </a:extLst>
          </p:cNvPr>
          <p:cNvSpPr txBox="1"/>
          <p:nvPr/>
        </p:nvSpPr>
        <p:spPr>
          <a:xfrm>
            <a:off x="211648" y="5617461"/>
            <a:ext cx="8540233" cy="346826"/>
          </a:xfrm>
          <a:prstGeom prst="rect">
            <a:avLst/>
          </a:prstGeom>
          <a:noFill/>
        </p:spPr>
        <p:txBody>
          <a:bodyPr wrap="square">
            <a:spAutoFit/>
          </a:bodyPr>
          <a:lstStyle/>
          <a:p>
            <a:pPr marL="0" marR="0">
              <a:lnSpc>
                <a:spcPct val="107000"/>
              </a:lnSpc>
              <a:spcAft>
                <a:spcPts val="800"/>
              </a:spcAft>
            </a:pPr>
            <a:r>
              <a:rPr lang="en-US" sz="1600" kern="100" dirty="0">
                <a:solidFill>
                  <a:schemeClr val="accent2"/>
                </a:solidFill>
                <a:effectLst/>
                <a:latin typeface="Aptos" panose="020B0004020202020204" pitchFamily="34" charset="0"/>
                <a:ea typeface="Aptos" panose="020B0004020202020204" pitchFamily="34" charset="0"/>
                <a:cs typeface="Times New Roman" panose="02020603050405020304" pitchFamily="18" charset="0"/>
              </a:rPr>
              <a:t>How would the ancient builders show that they used a base 10 system?</a:t>
            </a:r>
          </a:p>
        </p:txBody>
      </p:sp>
      <p:sp>
        <p:nvSpPr>
          <p:cNvPr id="30" name="TextBox 29">
            <a:extLst>
              <a:ext uri="{FF2B5EF4-FFF2-40B4-BE49-F238E27FC236}">
                <a16:creationId xmlns:a16="http://schemas.microsoft.com/office/drawing/2014/main" id="{3907D122-C9F9-6A28-0C26-17D11043721A}"/>
              </a:ext>
            </a:extLst>
          </p:cNvPr>
          <p:cNvSpPr txBox="1"/>
          <p:nvPr/>
        </p:nvSpPr>
        <p:spPr>
          <a:xfrm>
            <a:off x="323031" y="6132385"/>
            <a:ext cx="8540233" cy="346826"/>
          </a:xfrm>
          <a:prstGeom prst="rect">
            <a:avLst/>
          </a:prstGeom>
          <a:noFill/>
        </p:spPr>
        <p:txBody>
          <a:bodyPr wrap="square">
            <a:spAutoFit/>
          </a:bodyPr>
          <a:lstStyle/>
          <a:p>
            <a:pPr marL="0" marR="0">
              <a:lnSpc>
                <a:spcPct val="107000"/>
              </a:lnSpc>
              <a:spcAft>
                <a:spcPts val="800"/>
              </a:spcAft>
            </a:pPr>
            <a:r>
              <a:rPr lang="en-US" sz="1600" kern="100" dirty="0">
                <a:solidFill>
                  <a:schemeClr val="accent2"/>
                </a:solidFill>
                <a:effectLst/>
                <a:latin typeface="Aptos" panose="020B0004020202020204" pitchFamily="34" charset="0"/>
                <a:ea typeface="Aptos" panose="020B0004020202020204" pitchFamily="34" charset="0"/>
                <a:cs typeface="Times New Roman" panose="02020603050405020304" pitchFamily="18" charset="0"/>
              </a:rPr>
              <a:t>To show a base 10 system there would need to be another monument at 2160 or 216,000</a:t>
            </a:r>
          </a:p>
        </p:txBody>
      </p:sp>
      <p:pic>
        <p:nvPicPr>
          <p:cNvPr id="34" name="Picture 33">
            <a:extLst>
              <a:ext uri="{FF2B5EF4-FFF2-40B4-BE49-F238E27FC236}">
                <a16:creationId xmlns:a16="http://schemas.microsoft.com/office/drawing/2014/main" id="{4CA4EE71-1B7D-5A90-ED78-B2775FEF30ED}"/>
              </a:ext>
            </a:extLst>
          </p:cNvPr>
          <p:cNvPicPr>
            <a:picLocks noChangeAspect="1"/>
          </p:cNvPicPr>
          <p:nvPr/>
        </p:nvPicPr>
        <p:blipFill>
          <a:blip r:embed="rId5"/>
          <a:stretch>
            <a:fillRect/>
          </a:stretch>
        </p:blipFill>
        <p:spPr>
          <a:xfrm>
            <a:off x="211648" y="4570970"/>
            <a:ext cx="8763000" cy="381000"/>
          </a:xfrm>
          <a:prstGeom prst="rect">
            <a:avLst/>
          </a:prstGeom>
        </p:spPr>
      </p:pic>
    </p:spTree>
    <p:extLst>
      <p:ext uri="{BB962C8B-B14F-4D97-AF65-F5344CB8AC3E}">
        <p14:creationId xmlns:p14="http://schemas.microsoft.com/office/powerpoint/2010/main" val="2377403253"/>
      </p:ext>
    </p:extLst>
  </p:cSld>
  <p:clrMapOvr>
    <a:masterClrMapping/>
  </p:clrMapOvr>
  <p:transition spd="slow">
    <p:wedg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1C9A1-E773-598E-4159-88E8686F262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74A9294-3398-23C6-B264-26EF605E7012}"/>
              </a:ext>
            </a:extLst>
          </p:cNvPr>
          <p:cNvSpPr txBox="1"/>
          <p:nvPr/>
        </p:nvSpPr>
        <p:spPr>
          <a:xfrm>
            <a:off x="685800" y="84275"/>
            <a:ext cx="8153400" cy="1200329"/>
          </a:xfrm>
          <a:prstGeom prst="rect">
            <a:avLst/>
          </a:prstGeom>
          <a:noFill/>
        </p:spPr>
        <p:txBody>
          <a:bodyPr wrap="square" rtlCol="0">
            <a:spAutoFit/>
          </a:bodyPr>
          <a:lstStyle/>
          <a:p>
            <a:pPr algn="ctr"/>
            <a:r>
              <a:rPr lang="en-US" sz="1800" b="1" dirty="0">
                <a:solidFill>
                  <a:srgbClr val="FFFF00"/>
                </a:solidFill>
                <a:latin typeface="Bookman Old Style" panose="02050604050505020204" pitchFamily="18" charset="0"/>
              </a:rPr>
              <a:t>The Science of Geomathematics: </a:t>
            </a:r>
          </a:p>
          <a:p>
            <a:pPr algn="ctr"/>
            <a:r>
              <a:rPr lang="en-US" sz="1800" b="1" dirty="0">
                <a:solidFill>
                  <a:srgbClr val="FFFF00"/>
                </a:solidFill>
                <a:latin typeface="Bookman Old Style" panose="02050604050505020204" pitchFamily="18" charset="0"/>
              </a:rPr>
              <a:t>The Fort: Built by the </a:t>
            </a:r>
            <a:r>
              <a:rPr lang="en-US" sz="1800" b="1" dirty="0" err="1">
                <a:solidFill>
                  <a:srgbClr val="FFFF00"/>
                </a:solidFill>
                <a:latin typeface="Bookman Old Style" panose="02050604050505020204" pitchFamily="18" charset="0"/>
              </a:rPr>
              <a:t>Holdwell</a:t>
            </a:r>
            <a:r>
              <a:rPr lang="en-US" sz="1800" b="1" dirty="0">
                <a:solidFill>
                  <a:srgbClr val="FFFF00"/>
                </a:solidFill>
                <a:latin typeface="Bookman Old Style" panose="02050604050505020204" pitchFamily="18" charset="0"/>
              </a:rPr>
              <a:t> Indians</a:t>
            </a:r>
          </a:p>
          <a:p>
            <a:pPr algn="ctr"/>
            <a:r>
              <a:rPr lang="en-US" sz="1800" b="1" dirty="0">
                <a:solidFill>
                  <a:srgbClr val="FFFF00"/>
                </a:solidFill>
                <a:latin typeface="Bookman Old Style" panose="02050604050505020204" pitchFamily="18" charset="0"/>
              </a:rPr>
              <a:t>has a diameter of 5280 ft / 5</a:t>
            </a:r>
          </a:p>
          <a:p>
            <a:pPr algn="ctr"/>
            <a:r>
              <a:rPr lang="en-US" sz="1800" b="1" dirty="0">
                <a:solidFill>
                  <a:srgbClr val="FFFF00"/>
                </a:solidFill>
                <a:latin typeface="Bookman Old Style" panose="02050604050505020204" pitchFamily="18" charset="0"/>
              </a:rPr>
              <a:t>Newark Ohio</a:t>
            </a:r>
          </a:p>
        </p:txBody>
      </p:sp>
      <p:pic>
        <p:nvPicPr>
          <p:cNvPr id="3" name="Picture 2">
            <a:extLst>
              <a:ext uri="{FF2B5EF4-FFF2-40B4-BE49-F238E27FC236}">
                <a16:creationId xmlns:a16="http://schemas.microsoft.com/office/drawing/2014/main" id="{67FF7BF1-B99D-8BFA-3F31-2CA9D04089CA}"/>
              </a:ext>
            </a:extLst>
          </p:cNvPr>
          <p:cNvPicPr>
            <a:picLocks noChangeAspect="1"/>
          </p:cNvPicPr>
          <p:nvPr/>
        </p:nvPicPr>
        <p:blipFill>
          <a:blip r:embed="rId2"/>
          <a:stretch>
            <a:fillRect/>
          </a:stretch>
        </p:blipFill>
        <p:spPr>
          <a:xfrm>
            <a:off x="190500" y="5486400"/>
            <a:ext cx="8763000" cy="381000"/>
          </a:xfrm>
          <a:prstGeom prst="rect">
            <a:avLst/>
          </a:prstGeom>
        </p:spPr>
      </p:pic>
      <p:pic>
        <p:nvPicPr>
          <p:cNvPr id="4" name="Picture 3" descr="A drawing of a circle and a circle&#10;&#10;Description automatically generated">
            <a:extLst>
              <a:ext uri="{FF2B5EF4-FFF2-40B4-BE49-F238E27FC236}">
                <a16:creationId xmlns:a16="http://schemas.microsoft.com/office/drawing/2014/main" id="{3B99EF71-6804-9230-F39F-308EFB0F37B5}"/>
              </a:ext>
            </a:extLst>
          </p:cNvPr>
          <p:cNvPicPr>
            <a:picLocks noChangeAspect="1"/>
          </p:cNvPicPr>
          <p:nvPr/>
        </p:nvPicPr>
        <p:blipFill>
          <a:blip r:embed="rId3"/>
          <a:stretch>
            <a:fillRect/>
          </a:stretch>
        </p:blipFill>
        <p:spPr>
          <a:xfrm>
            <a:off x="2590800" y="1371600"/>
            <a:ext cx="4448175" cy="3082290"/>
          </a:xfrm>
          <a:prstGeom prst="rect">
            <a:avLst/>
          </a:prstGeom>
        </p:spPr>
      </p:pic>
      <p:sp>
        <p:nvSpPr>
          <p:cNvPr id="2" name="TextBox 1">
            <a:extLst>
              <a:ext uri="{FF2B5EF4-FFF2-40B4-BE49-F238E27FC236}">
                <a16:creationId xmlns:a16="http://schemas.microsoft.com/office/drawing/2014/main" id="{94C20540-0FCF-37AE-837E-B604D40C22FF}"/>
              </a:ext>
            </a:extLst>
          </p:cNvPr>
          <p:cNvSpPr txBox="1"/>
          <p:nvPr/>
        </p:nvSpPr>
        <p:spPr>
          <a:xfrm>
            <a:off x="390896" y="4540886"/>
            <a:ext cx="8153400" cy="369332"/>
          </a:xfrm>
          <a:prstGeom prst="rect">
            <a:avLst/>
          </a:prstGeom>
          <a:noFill/>
        </p:spPr>
        <p:txBody>
          <a:bodyPr wrap="square" rtlCol="0">
            <a:spAutoFit/>
          </a:bodyPr>
          <a:lstStyle/>
          <a:p>
            <a:pPr algn="ctr"/>
            <a:r>
              <a:rPr lang="en-US" sz="1800" b="1" dirty="0">
                <a:solidFill>
                  <a:srgbClr val="FFFF00"/>
                </a:solidFill>
                <a:latin typeface="Bookman Old Style" panose="02050604050505020204" pitchFamily="18" charset="0"/>
              </a:rPr>
              <a:t>This is 1/10 of the 21,600-grid latitude of Stone Henge</a:t>
            </a:r>
          </a:p>
        </p:txBody>
      </p:sp>
      <p:sp>
        <p:nvSpPr>
          <p:cNvPr id="6" name="TextBox 5">
            <a:extLst>
              <a:ext uri="{FF2B5EF4-FFF2-40B4-BE49-F238E27FC236}">
                <a16:creationId xmlns:a16="http://schemas.microsoft.com/office/drawing/2014/main" id="{DA653E0F-4463-FEAC-8231-B0726CF60CD2}"/>
              </a:ext>
            </a:extLst>
          </p:cNvPr>
          <p:cNvSpPr txBox="1"/>
          <p:nvPr/>
        </p:nvSpPr>
        <p:spPr>
          <a:xfrm>
            <a:off x="457200" y="5057577"/>
            <a:ext cx="8153400" cy="369332"/>
          </a:xfrm>
          <a:prstGeom prst="rect">
            <a:avLst/>
          </a:prstGeom>
          <a:noFill/>
        </p:spPr>
        <p:txBody>
          <a:bodyPr wrap="square" rtlCol="0">
            <a:spAutoFit/>
          </a:bodyPr>
          <a:lstStyle/>
          <a:p>
            <a:pPr algn="ctr"/>
            <a:r>
              <a:rPr lang="en-US" sz="1800" b="1" dirty="0">
                <a:solidFill>
                  <a:srgbClr val="FFFF00"/>
                </a:solidFill>
                <a:latin typeface="Bookman Old Style" panose="02050604050505020204" pitchFamily="18" charset="0"/>
              </a:rPr>
              <a:t>This is a base 10 system using earthworks of comparable format</a:t>
            </a:r>
          </a:p>
        </p:txBody>
      </p:sp>
      <p:sp>
        <p:nvSpPr>
          <p:cNvPr id="7" name="TextBox 6">
            <a:extLst>
              <a:ext uri="{FF2B5EF4-FFF2-40B4-BE49-F238E27FC236}">
                <a16:creationId xmlns:a16="http://schemas.microsoft.com/office/drawing/2014/main" id="{35DE6E34-F677-BD2C-70AA-D49E8EBC7C99}"/>
              </a:ext>
            </a:extLst>
          </p:cNvPr>
          <p:cNvSpPr txBox="1"/>
          <p:nvPr/>
        </p:nvSpPr>
        <p:spPr>
          <a:xfrm>
            <a:off x="533400" y="6074250"/>
            <a:ext cx="8153400" cy="369332"/>
          </a:xfrm>
          <a:prstGeom prst="rect">
            <a:avLst/>
          </a:prstGeom>
          <a:noFill/>
        </p:spPr>
        <p:txBody>
          <a:bodyPr wrap="square" rtlCol="0">
            <a:spAutoFit/>
          </a:bodyPr>
          <a:lstStyle/>
          <a:p>
            <a:pPr algn="ctr"/>
            <a:r>
              <a:rPr lang="en-US" sz="1800" b="1" dirty="0">
                <a:solidFill>
                  <a:srgbClr val="FFFF00"/>
                </a:solidFill>
                <a:latin typeface="Bookman Old Style" panose="02050604050505020204" pitchFamily="18" charset="0"/>
              </a:rPr>
              <a:t>The language of the Ancient Builders was mathematics</a:t>
            </a:r>
          </a:p>
        </p:txBody>
      </p:sp>
    </p:spTree>
    <p:extLst>
      <p:ext uri="{BB962C8B-B14F-4D97-AF65-F5344CB8AC3E}">
        <p14:creationId xmlns:p14="http://schemas.microsoft.com/office/powerpoint/2010/main" val="4128160568"/>
      </p:ext>
    </p:extLst>
  </p:cSld>
  <p:clrMapOvr>
    <a:masterClrMapping/>
  </p:clrMapOvr>
  <p:transition spd="slow">
    <p:wedg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360B5-B55D-8607-695F-9C0A6097BAF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40C94B6-3F50-E3D4-F9E3-BCBF1BEA61AF}"/>
              </a:ext>
            </a:extLst>
          </p:cNvPr>
          <p:cNvSpPr txBox="1"/>
          <p:nvPr/>
        </p:nvSpPr>
        <p:spPr>
          <a:xfrm>
            <a:off x="685800" y="84275"/>
            <a:ext cx="8153400" cy="646331"/>
          </a:xfrm>
          <a:prstGeom prst="rect">
            <a:avLst/>
          </a:prstGeom>
          <a:noFill/>
        </p:spPr>
        <p:txBody>
          <a:bodyPr wrap="square" rtlCol="0">
            <a:spAutoFit/>
          </a:bodyPr>
          <a:lstStyle/>
          <a:p>
            <a:pPr algn="ctr"/>
            <a:r>
              <a:rPr lang="en-US" sz="1800" b="1" dirty="0">
                <a:solidFill>
                  <a:srgbClr val="FFFF00"/>
                </a:solidFill>
                <a:latin typeface="Bookman Old Style" panose="02050604050505020204" pitchFamily="18" charset="0"/>
              </a:rPr>
              <a:t>The Science of Geomathematics: </a:t>
            </a:r>
          </a:p>
          <a:p>
            <a:pPr algn="ctr"/>
            <a:r>
              <a:rPr lang="en-US" sz="1800" b="1" dirty="0">
                <a:solidFill>
                  <a:srgbClr val="FFFF00"/>
                </a:solidFill>
                <a:latin typeface="Bookman Old Style" panose="02050604050505020204" pitchFamily="18" charset="0"/>
              </a:rPr>
              <a:t>What story did the Ancient leave for us to find?</a:t>
            </a:r>
          </a:p>
        </p:txBody>
      </p:sp>
      <p:pic>
        <p:nvPicPr>
          <p:cNvPr id="2" name="Picture 1" descr="A drawing of a person's symbol&#10;&#10;Description automatically generated">
            <a:extLst>
              <a:ext uri="{FF2B5EF4-FFF2-40B4-BE49-F238E27FC236}">
                <a16:creationId xmlns:a16="http://schemas.microsoft.com/office/drawing/2014/main" id="{74109E54-448E-F54C-CA97-43B5080D702B}"/>
              </a:ext>
            </a:extLst>
          </p:cNvPr>
          <p:cNvPicPr>
            <a:picLocks noChangeAspect="1"/>
          </p:cNvPicPr>
          <p:nvPr/>
        </p:nvPicPr>
        <p:blipFill>
          <a:blip r:embed="rId2"/>
          <a:stretch>
            <a:fillRect/>
          </a:stretch>
        </p:blipFill>
        <p:spPr>
          <a:xfrm>
            <a:off x="2971800" y="1295400"/>
            <a:ext cx="3581400" cy="2931315"/>
          </a:xfrm>
          <a:prstGeom prst="rect">
            <a:avLst/>
          </a:prstGeom>
        </p:spPr>
      </p:pic>
      <p:pic>
        <p:nvPicPr>
          <p:cNvPr id="11" name="Picture 10">
            <a:extLst>
              <a:ext uri="{FF2B5EF4-FFF2-40B4-BE49-F238E27FC236}">
                <a16:creationId xmlns:a16="http://schemas.microsoft.com/office/drawing/2014/main" id="{4B3CBCF8-C6AB-2BCB-9171-A7D7C8180321}"/>
              </a:ext>
            </a:extLst>
          </p:cNvPr>
          <p:cNvPicPr>
            <a:picLocks noChangeAspect="1"/>
          </p:cNvPicPr>
          <p:nvPr/>
        </p:nvPicPr>
        <p:blipFill>
          <a:blip r:embed="rId3"/>
          <a:stretch>
            <a:fillRect/>
          </a:stretch>
        </p:blipFill>
        <p:spPr>
          <a:xfrm>
            <a:off x="533400" y="4343400"/>
            <a:ext cx="8382000" cy="381000"/>
          </a:xfrm>
          <a:prstGeom prst="rect">
            <a:avLst/>
          </a:prstGeom>
        </p:spPr>
      </p:pic>
      <p:sp>
        <p:nvSpPr>
          <p:cNvPr id="12" name="TextBox 11">
            <a:extLst>
              <a:ext uri="{FF2B5EF4-FFF2-40B4-BE49-F238E27FC236}">
                <a16:creationId xmlns:a16="http://schemas.microsoft.com/office/drawing/2014/main" id="{A16B3981-9AA5-CC34-F653-06B5A7A5655E}"/>
              </a:ext>
            </a:extLst>
          </p:cNvPr>
          <p:cNvSpPr txBox="1"/>
          <p:nvPr/>
        </p:nvSpPr>
        <p:spPr>
          <a:xfrm>
            <a:off x="706016" y="866058"/>
            <a:ext cx="8153400" cy="338554"/>
          </a:xfrm>
          <a:prstGeom prst="rect">
            <a:avLst/>
          </a:prstGeom>
          <a:noFill/>
        </p:spPr>
        <p:txBody>
          <a:bodyPr wrap="square" rtlCol="0">
            <a:spAutoFit/>
          </a:bodyPr>
          <a:lstStyle/>
          <a:p>
            <a:pPr algn="ctr"/>
            <a:r>
              <a:rPr lang="en-US" sz="1600" b="1" dirty="0">
                <a:solidFill>
                  <a:schemeClr val="accent1">
                    <a:lumMod val="75000"/>
                  </a:schemeClr>
                </a:solidFill>
                <a:latin typeface="Bookman Old Style" panose="02050604050505020204" pitchFamily="18" charset="0"/>
              </a:rPr>
              <a:t>The Circle and the Octagon @ 216,000</a:t>
            </a:r>
          </a:p>
        </p:txBody>
      </p:sp>
      <p:sp>
        <p:nvSpPr>
          <p:cNvPr id="13" name="TextBox 12">
            <a:extLst>
              <a:ext uri="{FF2B5EF4-FFF2-40B4-BE49-F238E27FC236}">
                <a16:creationId xmlns:a16="http://schemas.microsoft.com/office/drawing/2014/main" id="{8A1757DF-8891-3E13-B1E5-FFF18D425D8D}"/>
              </a:ext>
            </a:extLst>
          </p:cNvPr>
          <p:cNvSpPr txBox="1"/>
          <p:nvPr/>
        </p:nvSpPr>
        <p:spPr>
          <a:xfrm>
            <a:off x="838200" y="4724400"/>
            <a:ext cx="8153400" cy="1077218"/>
          </a:xfrm>
          <a:prstGeom prst="rect">
            <a:avLst/>
          </a:prstGeom>
          <a:noFill/>
        </p:spPr>
        <p:txBody>
          <a:bodyPr wrap="square" rtlCol="0">
            <a:spAutoFit/>
          </a:bodyPr>
          <a:lstStyle/>
          <a:p>
            <a:pPr algn="ctr"/>
            <a:r>
              <a:rPr lang="en-US" sz="1600" b="1" dirty="0">
                <a:solidFill>
                  <a:schemeClr val="accent1">
                    <a:lumMod val="75000"/>
                  </a:schemeClr>
                </a:solidFill>
                <a:latin typeface="Bookman Old Style" panose="02050604050505020204" pitchFamily="18" charset="0"/>
              </a:rPr>
              <a:t>The 8 sides of the Octagon are opened 8 times</a:t>
            </a:r>
          </a:p>
          <a:p>
            <a:pPr algn="ctr"/>
            <a:r>
              <a:rPr lang="en-US" sz="1600" b="1" dirty="0">
                <a:solidFill>
                  <a:schemeClr val="accent2">
                    <a:lumMod val="95000"/>
                  </a:schemeClr>
                </a:solidFill>
                <a:latin typeface="Bookman Old Style" panose="02050604050505020204" pitchFamily="18" charset="0"/>
              </a:rPr>
              <a:t>This means divided by 8</a:t>
            </a:r>
          </a:p>
          <a:p>
            <a:pPr algn="ctr"/>
            <a:r>
              <a:rPr lang="en-US" sz="1600" b="1" dirty="0">
                <a:solidFill>
                  <a:schemeClr val="accent1">
                    <a:lumMod val="75000"/>
                  </a:schemeClr>
                </a:solidFill>
                <a:latin typeface="Bookman Old Style" panose="02050604050505020204" pitchFamily="18" charset="0"/>
              </a:rPr>
              <a:t>What are we to divide by 8?</a:t>
            </a:r>
          </a:p>
          <a:p>
            <a:pPr algn="ctr"/>
            <a:r>
              <a:rPr lang="en-US" sz="1600" b="1" dirty="0">
                <a:solidFill>
                  <a:schemeClr val="accent1">
                    <a:lumMod val="75000"/>
                  </a:schemeClr>
                </a:solidFill>
                <a:latin typeface="Bookman Old Style" panose="02050604050505020204" pitchFamily="18" charset="0"/>
              </a:rPr>
              <a:t>The attached circle, of course</a:t>
            </a:r>
          </a:p>
        </p:txBody>
      </p:sp>
      <p:pic>
        <p:nvPicPr>
          <p:cNvPr id="21" name="Picture 20">
            <a:extLst>
              <a:ext uri="{FF2B5EF4-FFF2-40B4-BE49-F238E27FC236}">
                <a16:creationId xmlns:a16="http://schemas.microsoft.com/office/drawing/2014/main" id="{F1461B1A-3687-7532-22B1-654FCF95A26B}"/>
              </a:ext>
            </a:extLst>
          </p:cNvPr>
          <p:cNvPicPr>
            <a:picLocks noChangeAspect="1"/>
          </p:cNvPicPr>
          <p:nvPr/>
        </p:nvPicPr>
        <p:blipFill>
          <a:blip r:embed="rId4"/>
          <a:stretch>
            <a:fillRect/>
          </a:stretch>
        </p:blipFill>
        <p:spPr>
          <a:xfrm>
            <a:off x="914400" y="5943600"/>
            <a:ext cx="7620000" cy="381000"/>
          </a:xfrm>
          <a:prstGeom prst="rect">
            <a:avLst/>
          </a:prstGeom>
        </p:spPr>
      </p:pic>
    </p:spTree>
    <p:extLst>
      <p:ext uri="{BB962C8B-B14F-4D97-AF65-F5344CB8AC3E}">
        <p14:creationId xmlns:p14="http://schemas.microsoft.com/office/powerpoint/2010/main" val="2479561994"/>
      </p:ext>
    </p:extLst>
  </p:cSld>
  <p:clrMapOvr>
    <a:masterClrMapping/>
  </p:clrMapOvr>
  <p:transition spd="slow">
    <p:wedg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7B022-8423-7416-6FE1-0E1A23FE3CA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F337A20-2FED-4927-3C86-333D7215CB63}"/>
              </a:ext>
            </a:extLst>
          </p:cNvPr>
          <p:cNvSpPr txBox="1"/>
          <p:nvPr/>
        </p:nvSpPr>
        <p:spPr>
          <a:xfrm>
            <a:off x="1447800" y="228600"/>
            <a:ext cx="6324600" cy="923330"/>
          </a:xfrm>
          <a:prstGeom prst="rect">
            <a:avLst/>
          </a:prstGeom>
          <a:noFill/>
        </p:spPr>
        <p:txBody>
          <a:bodyPr wrap="square" rtlCol="0">
            <a:spAutoFit/>
          </a:bodyPr>
          <a:lstStyle/>
          <a:p>
            <a:pPr algn="ctr"/>
            <a:r>
              <a:rPr lang="en-US" sz="1800" b="1" dirty="0">
                <a:solidFill>
                  <a:srgbClr val="FFFF00"/>
                </a:solidFill>
                <a:latin typeface="Bookman Old Style" panose="02050604050505020204" pitchFamily="18" charset="0"/>
              </a:rPr>
              <a:t>The Science of Geomathematics:</a:t>
            </a:r>
          </a:p>
          <a:p>
            <a:pPr algn="ctr"/>
            <a:r>
              <a:rPr lang="en-US" sz="1800" b="1" dirty="0">
                <a:solidFill>
                  <a:srgbClr val="FFFF00"/>
                </a:solidFill>
                <a:latin typeface="Bookman Old Style" panose="02050604050505020204" pitchFamily="18" charset="0"/>
              </a:rPr>
              <a:t>The Circle and the Great Octagon point to Go-low </a:t>
            </a:r>
          </a:p>
          <a:p>
            <a:pPr algn="ctr"/>
            <a:r>
              <a:rPr lang="en-US" sz="1800" b="1" dirty="0">
                <a:solidFill>
                  <a:srgbClr val="FFFF00"/>
                </a:solidFill>
                <a:latin typeface="Bookman Old Style" panose="02050604050505020204" pitchFamily="18" charset="0"/>
              </a:rPr>
              <a:t>1/3 of a world away</a:t>
            </a:r>
          </a:p>
        </p:txBody>
      </p:sp>
      <p:pic>
        <p:nvPicPr>
          <p:cNvPr id="10" name="Picture 9" descr="A screen shot of a graph&#10;&#10;Description automatically generated">
            <a:extLst>
              <a:ext uri="{FF2B5EF4-FFF2-40B4-BE49-F238E27FC236}">
                <a16:creationId xmlns:a16="http://schemas.microsoft.com/office/drawing/2014/main" id="{3832F67A-035A-48F7-7E68-D400F5D26E1C}"/>
              </a:ext>
            </a:extLst>
          </p:cNvPr>
          <p:cNvPicPr>
            <a:picLocks noChangeAspect="1"/>
          </p:cNvPicPr>
          <p:nvPr/>
        </p:nvPicPr>
        <p:blipFill>
          <a:blip r:embed="rId2"/>
          <a:stretch>
            <a:fillRect/>
          </a:stretch>
        </p:blipFill>
        <p:spPr>
          <a:xfrm>
            <a:off x="4862844" y="2133600"/>
            <a:ext cx="4052555" cy="2615110"/>
          </a:xfrm>
          <a:prstGeom prst="rect">
            <a:avLst/>
          </a:prstGeom>
        </p:spPr>
      </p:pic>
      <p:pic>
        <p:nvPicPr>
          <p:cNvPr id="12" name="Picture 11">
            <a:extLst>
              <a:ext uri="{FF2B5EF4-FFF2-40B4-BE49-F238E27FC236}">
                <a16:creationId xmlns:a16="http://schemas.microsoft.com/office/drawing/2014/main" id="{93437599-8980-B443-A09F-4012A1F36BAF}"/>
              </a:ext>
            </a:extLst>
          </p:cNvPr>
          <p:cNvPicPr>
            <a:picLocks noChangeAspect="1"/>
          </p:cNvPicPr>
          <p:nvPr/>
        </p:nvPicPr>
        <p:blipFill>
          <a:blip r:embed="rId3"/>
          <a:stretch>
            <a:fillRect/>
          </a:stretch>
        </p:blipFill>
        <p:spPr>
          <a:xfrm>
            <a:off x="152400" y="4922708"/>
            <a:ext cx="8839200" cy="326571"/>
          </a:xfrm>
          <a:prstGeom prst="rect">
            <a:avLst/>
          </a:prstGeom>
        </p:spPr>
      </p:pic>
      <p:pic>
        <p:nvPicPr>
          <p:cNvPr id="13" name="Picture 12" descr="A drawing of a person's symbol&#10;&#10;Description automatically generated">
            <a:extLst>
              <a:ext uri="{FF2B5EF4-FFF2-40B4-BE49-F238E27FC236}">
                <a16:creationId xmlns:a16="http://schemas.microsoft.com/office/drawing/2014/main" id="{62FE0E12-A315-36F0-62A3-EBD0BD41D76C}"/>
              </a:ext>
            </a:extLst>
          </p:cNvPr>
          <p:cNvPicPr>
            <a:picLocks noChangeAspect="1"/>
          </p:cNvPicPr>
          <p:nvPr/>
        </p:nvPicPr>
        <p:blipFill>
          <a:blip r:embed="rId4"/>
          <a:stretch>
            <a:fillRect/>
          </a:stretch>
        </p:blipFill>
        <p:spPr>
          <a:xfrm>
            <a:off x="225179" y="2123698"/>
            <a:ext cx="3127621" cy="2559905"/>
          </a:xfrm>
          <a:prstGeom prst="rect">
            <a:avLst/>
          </a:prstGeom>
        </p:spPr>
      </p:pic>
      <p:sp>
        <p:nvSpPr>
          <p:cNvPr id="14" name="Arrow: Right 13">
            <a:extLst>
              <a:ext uri="{FF2B5EF4-FFF2-40B4-BE49-F238E27FC236}">
                <a16:creationId xmlns:a16="http://schemas.microsoft.com/office/drawing/2014/main" id="{45F504A6-5DF2-0A57-E330-66F8F7C872F8}"/>
              </a:ext>
            </a:extLst>
          </p:cNvPr>
          <p:cNvSpPr/>
          <p:nvPr/>
        </p:nvSpPr>
        <p:spPr bwMode="auto">
          <a:xfrm>
            <a:off x="3505200" y="3276600"/>
            <a:ext cx="1295400" cy="457200"/>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tx2"/>
              </a:solidFill>
              <a:effectLst/>
              <a:latin typeface="Cooper Black" pitchFamily="2" charset="0"/>
            </a:endParaRPr>
          </a:p>
        </p:txBody>
      </p:sp>
    </p:spTree>
    <p:extLst>
      <p:ext uri="{BB962C8B-B14F-4D97-AF65-F5344CB8AC3E}">
        <p14:creationId xmlns:p14="http://schemas.microsoft.com/office/powerpoint/2010/main" val="551395681"/>
      </p:ext>
    </p:extLst>
  </p:cSld>
  <p:clrMapOvr>
    <a:masterClrMapping/>
  </p:clrMapOvr>
  <p:transition spd="slow">
    <p:wedg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4AAA3-D127-8927-0635-97D88D9F038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2DA0538-9D32-85DB-5508-512B97C09BD5}"/>
              </a:ext>
            </a:extLst>
          </p:cNvPr>
          <p:cNvSpPr txBox="1"/>
          <p:nvPr/>
        </p:nvSpPr>
        <p:spPr>
          <a:xfrm>
            <a:off x="685800" y="84275"/>
            <a:ext cx="8153400" cy="1477328"/>
          </a:xfrm>
          <a:prstGeom prst="rect">
            <a:avLst/>
          </a:prstGeom>
          <a:noFill/>
        </p:spPr>
        <p:txBody>
          <a:bodyPr wrap="square" rtlCol="0">
            <a:spAutoFit/>
          </a:bodyPr>
          <a:lstStyle/>
          <a:p>
            <a:pPr algn="ctr"/>
            <a:r>
              <a:rPr lang="en-US" sz="1800" b="1" dirty="0">
                <a:solidFill>
                  <a:srgbClr val="FFFF00"/>
                </a:solidFill>
                <a:latin typeface="Bookman Old Style" panose="02050604050505020204" pitchFamily="18" charset="0"/>
              </a:rPr>
              <a:t>The Science of Geomathematics: </a:t>
            </a:r>
          </a:p>
          <a:p>
            <a:pPr algn="ctr"/>
            <a:r>
              <a:rPr lang="en-US" sz="1800" b="1" dirty="0">
                <a:solidFill>
                  <a:srgbClr val="FFFF00"/>
                </a:solidFill>
                <a:latin typeface="Bookman Old Style" panose="02050604050505020204" pitchFamily="18" charset="0"/>
              </a:rPr>
              <a:t>When you first approached stone henge from a distance</a:t>
            </a:r>
          </a:p>
          <a:p>
            <a:pPr algn="ctr"/>
            <a:r>
              <a:rPr lang="en-US" sz="1800" b="1" dirty="0">
                <a:solidFill>
                  <a:srgbClr val="FFFF00"/>
                </a:solidFill>
                <a:latin typeface="Bookman Old Style" panose="02050604050505020204" pitchFamily="18" charset="0"/>
              </a:rPr>
              <a:t>What comes to mind?</a:t>
            </a:r>
          </a:p>
          <a:p>
            <a:pPr algn="ctr"/>
            <a:endParaRPr lang="en-US" sz="1800" b="1" dirty="0">
              <a:solidFill>
                <a:srgbClr val="FFFF00"/>
              </a:solidFill>
              <a:latin typeface="Bookman Old Style" panose="02050604050505020204" pitchFamily="18" charset="0"/>
            </a:endParaRPr>
          </a:p>
          <a:p>
            <a:pPr algn="ctr"/>
            <a:r>
              <a:rPr lang="en-US" sz="1800" b="1" dirty="0">
                <a:solidFill>
                  <a:schemeClr val="accent1">
                    <a:lumMod val="75000"/>
                  </a:schemeClr>
                </a:solidFill>
                <a:latin typeface="Bookman Old Style" panose="02050604050505020204" pitchFamily="18" charset="0"/>
              </a:rPr>
              <a:t>2 – Lintels and Supporting Rocks</a:t>
            </a:r>
          </a:p>
        </p:txBody>
      </p:sp>
      <p:pic>
        <p:nvPicPr>
          <p:cNvPr id="5122" name="Picture 2" descr="Stonehenge Replicas You Can Visit Around The World">
            <a:extLst>
              <a:ext uri="{FF2B5EF4-FFF2-40B4-BE49-F238E27FC236}">
                <a16:creationId xmlns:a16="http://schemas.microsoft.com/office/drawing/2014/main" id="{26EB2BE3-F950-4575-AFB9-B7CCD10CB8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905000"/>
            <a:ext cx="6762750" cy="451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729620"/>
      </p:ext>
    </p:extLst>
  </p:cSld>
  <p:clrMapOvr>
    <a:masterClrMapping/>
  </p:clrMapOvr>
  <p:transition spd="slow">
    <p:wedg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FCD5B-ECA6-6B29-8ED1-C5AAABCB1A4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CD72CDF-6887-2285-01AC-D789DFDA6EB6}"/>
              </a:ext>
            </a:extLst>
          </p:cNvPr>
          <p:cNvSpPr txBox="1"/>
          <p:nvPr/>
        </p:nvSpPr>
        <p:spPr>
          <a:xfrm>
            <a:off x="685800" y="84275"/>
            <a:ext cx="8153400" cy="646331"/>
          </a:xfrm>
          <a:prstGeom prst="rect">
            <a:avLst/>
          </a:prstGeom>
          <a:noFill/>
        </p:spPr>
        <p:txBody>
          <a:bodyPr wrap="square" rtlCol="0">
            <a:spAutoFit/>
          </a:bodyPr>
          <a:lstStyle/>
          <a:p>
            <a:pPr algn="ctr"/>
            <a:r>
              <a:rPr lang="en-US" sz="1800" b="1" dirty="0">
                <a:solidFill>
                  <a:srgbClr val="FFFF00"/>
                </a:solidFill>
                <a:latin typeface="Bookman Old Style" panose="02050604050505020204" pitchFamily="18" charset="0"/>
              </a:rPr>
              <a:t>The Science of Geomathematics: </a:t>
            </a:r>
          </a:p>
          <a:p>
            <a:pPr algn="ctr"/>
            <a:r>
              <a:rPr lang="en-US" sz="1800" b="1" dirty="0">
                <a:solidFill>
                  <a:schemeClr val="accent1">
                    <a:lumMod val="75000"/>
                  </a:schemeClr>
                </a:solidFill>
                <a:latin typeface="Bookman Old Style" panose="02050604050505020204" pitchFamily="18" charset="0"/>
              </a:rPr>
              <a:t>Once inside, the observer finds the 15 inner and 60 outer stones</a:t>
            </a:r>
          </a:p>
        </p:txBody>
      </p:sp>
      <p:pic>
        <p:nvPicPr>
          <p:cNvPr id="6" name="Picture 5" descr="A circle with numbers and a number&#10;&#10;Description automatically generated">
            <a:extLst>
              <a:ext uri="{FF2B5EF4-FFF2-40B4-BE49-F238E27FC236}">
                <a16:creationId xmlns:a16="http://schemas.microsoft.com/office/drawing/2014/main" id="{EA806C0B-94A7-919E-7603-A75D4FC8D8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4068374"/>
            <a:ext cx="3158084" cy="2498071"/>
          </a:xfrm>
          <a:prstGeom prst="rect">
            <a:avLst/>
          </a:prstGeom>
        </p:spPr>
      </p:pic>
      <p:pic>
        <p:nvPicPr>
          <p:cNvPr id="7" name="Picture 6">
            <a:extLst>
              <a:ext uri="{FF2B5EF4-FFF2-40B4-BE49-F238E27FC236}">
                <a16:creationId xmlns:a16="http://schemas.microsoft.com/office/drawing/2014/main" id="{3B027F7E-6877-1948-414D-967ECEAA8D51}"/>
              </a:ext>
            </a:extLst>
          </p:cNvPr>
          <p:cNvPicPr>
            <a:picLocks noChangeAspect="1"/>
          </p:cNvPicPr>
          <p:nvPr/>
        </p:nvPicPr>
        <p:blipFill>
          <a:blip r:embed="rId3"/>
          <a:stretch>
            <a:fillRect/>
          </a:stretch>
        </p:blipFill>
        <p:spPr>
          <a:xfrm rot="11043556">
            <a:off x="-677871" y="4584967"/>
            <a:ext cx="4073125" cy="2521251"/>
          </a:xfrm>
          <a:prstGeom prst="rect">
            <a:avLst/>
          </a:prstGeom>
        </p:spPr>
      </p:pic>
      <p:sp>
        <p:nvSpPr>
          <p:cNvPr id="8" name="TextBox 7">
            <a:extLst>
              <a:ext uri="{FF2B5EF4-FFF2-40B4-BE49-F238E27FC236}">
                <a16:creationId xmlns:a16="http://schemas.microsoft.com/office/drawing/2014/main" id="{6247498E-E799-6DBE-38BB-682C63118D15}"/>
              </a:ext>
            </a:extLst>
          </p:cNvPr>
          <p:cNvSpPr txBox="1"/>
          <p:nvPr/>
        </p:nvSpPr>
        <p:spPr>
          <a:xfrm>
            <a:off x="370494" y="3984260"/>
            <a:ext cx="2084848" cy="1006558"/>
          </a:xfrm>
          <a:prstGeom prst="rect">
            <a:avLst/>
          </a:prstGeom>
          <a:noFill/>
        </p:spPr>
        <p:txBody>
          <a:bodyPr wrap="square">
            <a:spAutoFit/>
          </a:bodyPr>
          <a:lstStyle/>
          <a:p>
            <a:pPr marL="0" marR="0" algn="l">
              <a:lnSpc>
                <a:spcPct val="107000"/>
              </a:lnSpc>
              <a:spcAft>
                <a:spcPts val="800"/>
              </a:spcAft>
            </a:pPr>
            <a:r>
              <a:rPr lang="en-US" sz="1400" kern="100" dirty="0">
                <a:solidFill>
                  <a:schemeClr val="accent2"/>
                </a:solidFill>
                <a:latin typeface="Aptos" panose="020B0004020202020204" pitchFamily="34" charset="0"/>
                <a:cs typeface="Times New Roman" panose="02020603050405020304" pitchFamily="18" charset="0"/>
              </a:rPr>
              <a:t>The inner circle shaped like a horseshoe – 5 lintels held a lot by 10 stones</a:t>
            </a:r>
          </a:p>
        </p:txBody>
      </p:sp>
      <p:pic>
        <p:nvPicPr>
          <p:cNvPr id="3" name="Picture 2">
            <a:extLst>
              <a:ext uri="{FF2B5EF4-FFF2-40B4-BE49-F238E27FC236}">
                <a16:creationId xmlns:a16="http://schemas.microsoft.com/office/drawing/2014/main" id="{930971A5-6A80-D5D2-D010-9033908F5F4A}"/>
              </a:ext>
            </a:extLst>
          </p:cNvPr>
          <p:cNvPicPr>
            <a:picLocks noChangeAspect="1"/>
          </p:cNvPicPr>
          <p:nvPr/>
        </p:nvPicPr>
        <p:blipFill>
          <a:blip r:embed="rId4"/>
          <a:stretch>
            <a:fillRect/>
          </a:stretch>
        </p:blipFill>
        <p:spPr>
          <a:xfrm>
            <a:off x="1752600" y="1912598"/>
            <a:ext cx="6096000" cy="381000"/>
          </a:xfrm>
          <a:prstGeom prst="rect">
            <a:avLst/>
          </a:prstGeom>
        </p:spPr>
      </p:pic>
      <p:pic>
        <p:nvPicPr>
          <p:cNvPr id="9" name="Picture 8">
            <a:extLst>
              <a:ext uri="{FF2B5EF4-FFF2-40B4-BE49-F238E27FC236}">
                <a16:creationId xmlns:a16="http://schemas.microsoft.com/office/drawing/2014/main" id="{4CE7F21E-83BB-A0C7-3223-D2192DC4CE10}"/>
              </a:ext>
            </a:extLst>
          </p:cNvPr>
          <p:cNvPicPr>
            <a:picLocks noChangeAspect="1"/>
          </p:cNvPicPr>
          <p:nvPr/>
        </p:nvPicPr>
        <p:blipFill>
          <a:blip r:embed="rId5"/>
          <a:stretch>
            <a:fillRect/>
          </a:stretch>
        </p:blipFill>
        <p:spPr>
          <a:xfrm>
            <a:off x="1447800" y="821261"/>
            <a:ext cx="6858000" cy="381000"/>
          </a:xfrm>
          <a:prstGeom prst="rect">
            <a:avLst/>
          </a:prstGeom>
        </p:spPr>
      </p:pic>
      <p:pic>
        <p:nvPicPr>
          <p:cNvPr id="11" name="Picture 10">
            <a:extLst>
              <a:ext uri="{FF2B5EF4-FFF2-40B4-BE49-F238E27FC236}">
                <a16:creationId xmlns:a16="http://schemas.microsoft.com/office/drawing/2014/main" id="{BA1972A6-91A3-26CD-ECE9-1BB794168D23}"/>
              </a:ext>
            </a:extLst>
          </p:cNvPr>
          <p:cNvPicPr>
            <a:picLocks noChangeAspect="1"/>
          </p:cNvPicPr>
          <p:nvPr/>
        </p:nvPicPr>
        <p:blipFill>
          <a:blip r:embed="rId6"/>
          <a:stretch>
            <a:fillRect/>
          </a:stretch>
        </p:blipFill>
        <p:spPr>
          <a:xfrm>
            <a:off x="914400" y="3350786"/>
            <a:ext cx="7620000" cy="381000"/>
          </a:xfrm>
          <a:prstGeom prst="rect">
            <a:avLst/>
          </a:prstGeom>
        </p:spPr>
      </p:pic>
      <p:sp>
        <p:nvSpPr>
          <p:cNvPr id="13" name="TextBox 12">
            <a:extLst>
              <a:ext uri="{FF2B5EF4-FFF2-40B4-BE49-F238E27FC236}">
                <a16:creationId xmlns:a16="http://schemas.microsoft.com/office/drawing/2014/main" id="{FC08E228-1BAC-BA4F-7D09-351AF3578022}"/>
              </a:ext>
            </a:extLst>
          </p:cNvPr>
          <p:cNvSpPr txBox="1"/>
          <p:nvPr/>
        </p:nvSpPr>
        <p:spPr>
          <a:xfrm>
            <a:off x="2133600" y="2394416"/>
            <a:ext cx="5128104" cy="830997"/>
          </a:xfrm>
          <a:prstGeom prst="rect">
            <a:avLst/>
          </a:prstGeom>
          <a:noFill/>
        </p:spPr>
        <p:txBody>
          <a:bodyPr wrap="square">
            <a:spAutoFit/>
          </a:bodyPr>
          <a:lstStyle/>
          <a:p>
            <a:pPr algn="ctr"/>
            <a:r>
              <a:rPr lang="en-US" sz="1600" b="1" dirty="0">
                <a:solidFill>
                  <a:srgbClr val="FFFF00"/>
                </a:solidFill>
                <a:latin typeface="Bookman Old Style" panose="02050604050505020204" pitchFamily="18" charset="0"/>
              </a:rPr>
              <a:t>The outer display was complete – unbroken, but the inner display was divided into 5 separate units</a:t>
            </a:r>
          </a:p>
        </p:txBody>
      </p:sp>
      <p:sp>
        <p:nvSpPr>
          <p:cNvPr id="15" name="TextBox 14">
            <a:extLst>
              <a:ext uri="{FF2B5EF4-FFF2-40B4-BE49-F238E27FC236}">
                <a16:creationId xmlns:a16="http://schemas.microsoft.com/office/drawing/2014/main" id="{7A6FAD00-94B0-B444-95D4-C97B71802D77}"/>
              </a:ext>
            </a:extLst>
          </p:cNvPr>
          <p:cNvSpPr txBox="1"/>
          <p:nvPr/>
        </p:nvSpPr>
        <p:spPr>
          <a:xfrm>
            <a:off x="1447800" y="1238208"/>
            <a:ext cx="6858000" cy="584775"/>
          </a:xfrm>
          <a:prstGeom prst="rect">
            <a:avLst/>
          </a:prstGeom>
          <a:noFill/>
        </p:spPr>
        <p:txBody>
          <a:bodyPr wrap="square">
            <a:spAutoFit/>
          </a:bodyPr>
          <a:lstStyle/>
          <a:p>
            <a:r>
              <a:rPr lang="en-US" sz="1600" b="1" dirty="0">
                <a:solidFill>
                  <a:srgbClr val="FFFF00"/>
                </a:solidFill>
                <a:latin typeface="Bookman Old Style" panose="02050604050505020204" pitchFamily="18" charset="0"/>
              </a:rPr>
              <a:t>Take the 1800 and multiple it by the 15 inner stones to find 27,000 – the grid latitude of Go-low</a:t>
            </a:r>
            <a:endParaRPr lang="en-US" sz="1600" dirty="0"/>
          </a:p>
        </p:txBody>
      </p:sp>
      <p:sp>
        <p:nvSpPr>
          <p:cNvPr id="16" name="TextBox 15">
            <a:extLst>
              <a:ext uri="{FF2B5EF4-FFF2-40B4-BE49-F238E27FC236}">
                <a16:creationId xmlns:a16="http://schemas.microsoft.com/office/drawing/2014/main" id="{1FF771A7-1DC4-7AF8-D590-FDB74260E9AC}"/>
              </a:ext>
            </a:extLst>
          </p:cNvPr>
          <p:cNvSpPr txBox="1"/>
          <p:nvPr/>
        </p:nvSpPr>
        <p:spPr>
          <a:xfrm>
            <a:off x="5791200" y="4800600"/>
            <a:ext cx="3158084" cy="584775"/>
          </a:xfrm>
          <a:prstGeom prst="rect">
            <a:avLst/>
          </a:prstGeom>
          <a:noFill/>
        </p:spPr>
        <p:txBody>
          <a:bodyPr wrap="square">
            <a:spAutoFit/>
          </a:bodyPr>
          <a:lstStyle/>
          <a:p>
            <a:pPr algn="ctr"/>
            <a:r>
              <a:rPr lang="en-US" sz="1600" b="1" dirty="0">
                <a:solidFill>
                  <a:srgbClr val="FFFF00"/>
                </a:solidFill>
                <a:latin typeface="Bookman Old Style" panose="02050604050505020204" pitchFamily="18" charset="0"/>
              </a:rPr>
              <a:t>What monument answers the matrix at 360?</a:t>
            </a:r>
          </a:p>
        </p:txBody>
      </p:sp>
    </p:spTree>
    <p:extLst>
      <p:ext uri="{BB962C8B-B14F-4D97-AF65-F5344CB8AC3E}">
        <p14:creationId xmlns:p14="http://schemas.microsoft.com/office/powerpoint/2010/main" val="2963389199"/>
      </p:ext>
    </p:extLst>
  </p:cSld>
  <p:clrMapOvr>
    <a:masterClrMapping/>
  </p:clrMapOvr>
  <p:transition spd="slow">
    <p:wedg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A9E10-C922-9823-6835-99FA13794B2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5780600-47D0-292C-0BF7-0377C69CA5E9}"/>
              </a:ext>
            </a:extLst>
          </p:cNvPr>
          <p:cNvSpPr txBox="1"/>
          <p:nvPr/>
        </p:nvSpPr>
        <p:spPr>
          <a:xfrm>
            <a:off x="685800" y="84275"/>
            <a:ext cx="8153400" cy="646331"/>
          </a:xfrm>
          <a:prstGeom prst="rect">
            <a:avLst/>
          </a:prstGeom>
          <a:noFill/>
        </p:spPr>
        <p:txBody>
          <a:bodyPr wrap="square" rtlCol="0">
            <a:spAutoFit/>
          </a:bodyPr>
          <a:lstStyle/>
          <a:p>
            <a:pPr algn="ctr"/>
            <a:r>
              <a:rPr lang="en-US" sz="1800" b="1" dirty="0">
                <a:solidFill>
                  <a:srgbClr val="FFFF00"/>
                </a:solidFill>
                <a:latin typeface="Bookman Old Style" panose="02050604050505020204" pitchFamily="18" charset="0"/>
              </a:rPr>
              <a:t>The Science of Geomathematics: </a:t>
            </a:r>
          </a:p>
          <a:p>
            <a:pPr algn="ctr"/>
            <a:r>
              <a:rPr lang="en-US" sz="1800" b="1" dirty="0">
                <a:solidFill>
                  <a:schemeClr val="accent1">
                    <a:lumMod val="75000"/>
                  </a:schemeClr>
                </a:solidFill>
                <a:latin typeface="Bookman Old Style" panose="02050604050505020204" pitchFamily="18" charset="0"/>
              </a:rPr>
              <a:t>The monument at 360</a:t>
            </a:r>
          </a:p>
        </p:txBody>
      </p:sp>
      <p:sp>
        <p:nvSpPr>
          <p:cNvPr id="15" name="TextBox 14">
            <a:extLst>
              <a:ext uri="{FF2B5EF4-FFF2-40B4-BE49-F238E27FC236}">
                <a16:creationId xmlns:a16="http://schemas.microsoft.com/office/drawing/2014/main" id="{F2DD4385-A7E8-EB1E-D911-179DD809F8A1}"/>
              </a:ext>
            </a:extLst>
          </p:cNvPr>
          <p:cNvSpPr txBox="1"/>
          <p:nvPr/>
        </p:nvSpPr>
        <p:spPr>
          <a:xfrm>
            <a:off x="762000" y="838200"/>
            <a:ext cx="7505700" cy="830997"/>
          </a:xfrm>
          <a:prstGeom prst="rect">
            <a:avLst/>
          </a:prstGeom>
          <a:noFill/>
        </p:spPr>
        <p:txBody>
          <a:bodyPr wrap="square">
            <a:spAutoFit/>
          </a:bodyPr>
          <a:lstStyle/>
          <a:p>
            <a:r>
              <a:rPr lang="en-US" sz="1600" b="1" dirty="0">
                <a:solidFill>
                  <a:schemeClr val="accent2"/>
                </a:solidFill>
                <a:latin typeface="Bookman Old Style" panose="02050604050505020204" pitchFamily="18" charset="0"/>
              </a:rPr>
              <a:t>The great pyramid centers itself on 360° of longitude</a:t>
            </a:r>
          </a:p>
          <a:p>
            <a:r>
              <a:rPr lang="en-US" sz="1600" b="1" dirty="0">
                <a:solidFill>
                  <a:schemeClr val="accent2"/>
                </a:solidFill>
                <a:latin typeface="Bookman Old Style" panose="02050604050505020204" pitchFamily="18" charset="0"/>
              </a:rPr>
              <a:t>But this is a pyramid involving a squared monument using the PI ratio – what we are looking for has to be round like stone henge</a:t>
            </a:r>
            <a:endParaRPr lang="en-US" sz="1600" dirty="0">
              <a:solidFill>
                <a:schemeClr val="accent2"/>
              </a:solidFill>
            </a:endParaRPr>
          </a:p>
        </p:txBody>
      </p:sp>
      <p:pic>
        <p:nvPicPr>
          <p:cNvPr id="2" name="Picture 1" descr="A black circle with numbers and a black text&#10;&#10;Description automatically generated">
            <a:extLst>
              <a:ext uri="{FF2B5EF4-FFF2-40B4-BE49-F238E27FC236}">
                <a16:creationId xmlns:a16="http://schemas.microsoft.com/office/drawing/2014/main" id="{1EFEC84A-1C97-1A26-96A0-7F5CA5216F12}"/>
              </a:ext>
            </a:extLst>
          </p:cNvPr>
          <p:cNvPicPr>
            <a:picLocks noChangeAspect="1"/>
          </p:cNvPicPr>
          <p:nvPr/>
        </p:nvPicPr>
        <p:blipFill>
          <a:blip r:embed="rId2"/>
          <a:stretch>
            <a:fillRect/>
          </a:stretch>
        </p:blipFill>
        <p:spPr>
          <a:xfrm>
            <a:off x="304800" y="2743200"/>
            <a:ext cx="5105400" cy="3764142"/>
          </a:xfrm>
          <a:prstGeom prst="rect">
            <a:avLst/>
          </a:prstGeom>
        </p:spPr>
      </p:pic>
      <p:sp>
        <p:nvSpPr>
          <p:cNvPr id="14" name="TextBox 13">
            <a:extLst>
              <a:ext uri="{FF2B5EF4-FFF2-40B4-BE49-F238E27FC236}">
                <a16:creationId xmlns:a16="http://schemas.microsoft.com/office/drawing/2014/main" id="{6732DA10-8F5C-CA2F-3885-032211488274}"/>
              </a:ext>
            </a:extLst>
          </p:cNvPr>
          <p:cNvSpPr txBox="1"/>
          <p:nvPr/>
        </p:nvSpPr>
        <p:spPr>
          <a:xfrm>
            <a:off x="3505200" y="1723668"/>
            <a:ext cx="2743200" cy="400110"/>
          </a:xfrm>
          <a:prstGeom prst="rect">
            <a:avLst/>
          </a:prstGeom>
          <a:noFill/>
        </p:spPr>
        <p:txBody>
          <a:bodyPr wrap="square">
            <a:spAutoFit/>
          </a:bodyPr>
          <a:lstStyle/>
          <a:p>
            <a:pPr algn="ctr"/>
            <a:r>
              <a:rPr lang="en-US" sz="2000" b="1" dirty="0">
                <a:solidFill>
                  <a:schemeClr val="accent1">
                    <a:lumMod val="75000"/>
                  </a:schemeClr>
                </a:solidFill>
                <a:latin typeface="Bookman Old Style" panose="02050604050505020204" pitchFamily="18" charset="0"/>
              </a:rPr>
              <a:t>Mexico’s </a:t>
            </a:r>
            <a:r>
              <a:rPr lang="en-US" sz="2000" b="1" dirty="0" err="1">
                <a:solidFill>
                  <a:schemeClr val="accent1">
                    <a:lumMod val="75000"/>
                  </a:schemeClr>
                </a:solidFill>
                <a:latin typeface="Bookman Old Style" panose="02050604050505020204" pitchFamily="18" charset="0"/>
              </a:rPr>
              <a:t>Cuicuilco</a:t>
            </a:r>
            <a:endParaRPr lang="en-US" sz="2000" b="1" dirty="0">
              <a:solidFill>
                <a:schemeClr val="accent1">
                  <a:lumMod val="75000"/>
                </a:schemeClr>
              </a:solidFill>
              <a:latin typeface="Bookman Old Style" panose="02050604050505020204" pitchFamily="18" charset="0"/>
            </a:endParaRPr>
          </a:p>
        </p:txBody>
      </p:sp>
      <p:pic>
        <p:nvPicPr>
          <p:cNvPr id="17" name="Picture 16" descr="A drawing of a circular object&#10;&#10;Description automatically generated">
            <a:extLst>
              <a:ext uri="{FF2B5EF4-FFF2-40B4-BE49-F238E27FC236}">
                <a16:creationId xmlns:a16="http://schemas.microsoft.com/office/drawing/2014/main" id="{6FF93F4D-76BC-1E6D-E8ED-B55B9EEB55BA}"/>
              </a:ext>
            </a:extLst>
          </p:cNvPr>
          <p:cNvPicPr>
            <a:picLocks noChangeAspect="1"/>
          </p:cNvPicPr>
          <p:nvPr/>
        </p:nvPicPr>
        <p:blipFill>
          <a:blip r:embed="rId3"/>
          <a:stretch>
            <a:fillRect/>
          </a:stretch>
        </p:blipFill>
        <p:spPr>
          <a:xfrm>
            <a:off x="5867400" y="5105400"/>
            <a:ext cx="2724138" cy="1405434"/>
          </a:xfrm>
          <a:prstGeom prst="rect">
            <a:avLst/>
          </a:prstGeom>
        </p:spPr>
      </p:pic>
      <p:sp>
        <p:nvSpPr>
          <p:cNvPr id="18" name="TextBox 17">
            <a:extLst>
              <a:ext uri="{FF2B5EF4-FFF2-40B4-BE49-F238E27FC236}">
                <a16:creationId xmlns:a16="http://schemas.microsoft.com/office/drawing/2014/main" id="{E96CFDA7-7A71-6B63-3D06-8428592577B1}"/>
              </a:ext>
            </a:extLst>
          </p:cNvPr>
          <p:cNvSpPr txBox="1"/>
          <p:nvPr/>
        </p:nvSpPr>
        <p:spPr>
          <a:xfrm>
            <a:off x="5648319" y="2743200"/>
            <a:ext cx="3162300" cy="2308324"/>
          </a:xfrm>
          <a:prstGeom prst="rect">
            <a:avLst/>
          </a:prstGeom>
          <a:noFill/>
        </p:spPr>
        <p:txBody>
          <a:bodyPr wrap="square">
            <a:spAutoFit/>
          </a:bodyPr>
          <a:lstStyle/>
          <a:p>
            <a:r>
              <a:rPr lang="en-US" sz="1600" b="1" dirty="0">
                <a:solidFill>
                  <a:schemeClr val="accent2"/>
                </a:solidFill>
                <a:latin typeface="Bookman Old Style" panose="02050604050505020204" pitchFamily="18" charset="0"/>
              </a:rPr>
              <a:t>Why does </a:t>
            </a:r>
            <a:r>
              <a:rPr lang="en-US" sz="1600" b="1" dirty="0" err="1">
                <a:solidFill>
                  <a:schemeClr val="accent2"/>
                </a:solidFill>
                <a:latin typeface="Bookman Old Style" panose="02050604050505020204" pitchFamily="18" charset="0"/>
              </a:rPr>
              <a:t>Cuicuilco</a:t>
            </a:r>
            <a:r>
              <a:rPr lang="en-US" sz="1600" b="1" dirty="0">
                <a:solidFill>
                  <a:schemeClr val="accent2"/>
                </a:solidFill>
                <a:latin typeface="Bookman Old Style" panose="02050604050505020204" pitchFamily="18" charset="0"/>
              </a:rPr>
              <a:t> have 4 terraces on it?</a:t>
            </a:r>
          </a:p>
          <a:p>
            <a:endParaRPr lang="en-US" sz="1600" b="1" dirty="0">
              <a:solidFill>
                <a:schemeClr val="accent2"/>
              </a:solidFill>
              <a:latin typeface="Bookman Old Style" panose="02050604050505020204" pitchFamily="18" charset="0"/>
            </a:endParaRPr>
          </a:p>
          <a:p>
            <a:r>
              <a:rPr lang="en-US" sz="1600" b="1" dirty="0">
                <a:solidFill>
                  <a:schemeClr val="accent1">
                    <a:lumMod val="75000"/>
                  </a:schemeClr>
                </a:solidFill>
                <a:latin typeface="Bookman Old Style" panose="02050604050505020204" pitchFamily="18" charset="0"/>
              </a:rPr>
              <a:t>To Explain how they did spherical calculations</a:t>
            </a:r>
          </a:p>
          <a:p>
            <a:endParaRPr lang="en-US" sz="1600" b="1" dirty="0">
              <a:solidFill>
                <a:schemeClr val="accent2"/>
              </a:solidFill>
              <a:latin typeface="Bookman Old Style" panose="02050604050505020204" pitchFamily="18" charset="0"/>
            </a:endParaRPr>
          </a:p>
          <a:p>
            <a:r>
              <a:rPr lang="en-US" sz="1600" b="1" dirty="0" err="1">
                <a:solidFill>
                  <a:schemeClr val="accent2"/>
                </a:solidFill>
                <a:latin typeface="Bookman Old Style" panose="02050604050505020204" pitchFamily="18" charset="0"/>
              </a:rPr>
              <a:t>Cuicuilco</a:t>
            </a:r>
            <a:r>
              <a:rPr lang="en-US" sz="1600" b="1" dirty="0">
                <a:solidFill>
                  <a:schemeClr val="accent2"/>
                </a:solidFill>
                <a:latin typeface="Bookman Old Style" panose="02050604050505020204" pitchFamily="18" charset="0"/>
              </a:rPr>
              <a:t> is an Equation</a:t>
            </a:r>
          </a:p>
          <a:p>
            <a:r>
              <a:rPr lang="en-US" sz="1600" b="1" dirty="0">
                <a:solidFill>
                  <a:schemeClr val="accent2"/>
                </a:solidFill>
                <a:latin typeface="Bookman Old Style" panose="02050604050505020204" pitchFamily="18" charset="0"/>
              </a:rPr>
              <a:t>Which we will cover next time</a:t>
            </a:r>
            <a:endParaRPr lang="en-US" sz="1600" dirty="0">
              <a:solidFill>
                <a:schemeClr val="accent2"/>
              </a:solidFill>
            </a:endParaRPr>
          </a:p>
        </p:txBody>
      </p:sp>
      <p:pic>
        <p:nvPicPr>
          <p:cNvPr id="20" name="Picture 19">
            <a:extLst>
              <a:ext uri="{FF2B5EF4-FFF2-40B4-BE49-F238E27FC236}">
                <a16:creationId xmlns:a16="http://schemas.microsoft.com/office/drawing/2014/main" id="{485A0ED5-936E-09AE-28D0-4D0E84C1A05E}"/>
              </a:ext>
            </a:extLst>
          </p:cNvPr>
          <p:cNvPicPr>
            <a:picLocks noChangeAspect="1"/>
          </p:cNvPicPr>
          <p:nvPr/>
        </p:nvPicPr>
        <p:blipFill>
          <a:blip r:embed="rId4"/>
          <a:stretch>
            <a:fillRect/>
          </a:stretch>
        </p:blipFill>
        <p:spPr>
          <a:xfrm>
            <a:off x="323850" y="2196882"/>
            <a:ext cx="8382000" cy="381000"/>
          </a:xfrm>
          <a:prstGeom prst="rect">
            <a:avLst/>
          </a:prstGeom>
        </p:spPr>
      </p:pic>
    </p:spTree>
    <p:extLst>
      <p:ext uri="{BB962C8B-B14F-4D97-AF65-F5344CB8AC3E}">
        <p14:creationId xmlns:p14="http://schemas.microsoft.com/office/powerpoint/2010/main" val="2062865427"/>
      </p:ext>
    </p:extLst>
  </p:cSld>
  <p:clrMapOvr>
    <a:masterClrMapping/>
  </p:clrMapOvr>
  <p:transition spd="slow">
    <p:wedg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EB501B9-1620-4D41-BEAB-5D62324E8F19}"/>
              </a:ext>
            </a:extLst>
          </p:cNvPr>
          <p:cNvSpPr txBox="1"/>
          <p:nvPr/>
        </p:nvSpPr>
        <p:spPr>
          <a:xfrm>
            <a:off x="381000" y="228600"/>
            <a:ext cx="8153400" cy="369332"/>
          </a:xfrm>
          <a:prstGeom prst="rect">
            <a:avLst/>
          </a:prstGeom>
          <a:noFill/>
        </p:spPr>
        <p:txBody>
          <a:bodyPr wrap="square" rtlCol="0">
            <a:spAutoFit/>
          </a:bodyPr>
          <a:lstStyle/>
          <a:p>
            <a:pPr algn="ctr"/>
            <a:r>
              <a:rPr lang="en-US" sz="1800" b="1" dirty="0">
                <a:solidFill>
                  <a:srgbClr val="FFFF00"/>
                </a:solidFill>
                <a:latin typeface="Bookman Old Style" panose="02050604050505020204" pitchFamily="18" charset="0"/>
              </a:rPr>
              <a:t>The Science of Geomathematics: Man’s intelligence</a:t>
            </a:r>
          </a:p>
        </p:txBody>
      </p:sp>
      <p:sp>
        <p:nvSpPr>
          <p:cNvPr id="4" name="TextBox 3">
            <a:extLst>
              <a:ext uri="{FF2B5EF4-FFF2-40B4-BE49-F238E27FC236}">
                <a16:creationId xmlns:a16="http://schemas.microsoft.com/office/drawing/2014/main" id="{165C2821-B921-C6C2-D75F-6AC9D7B70747}"/>
              </a:ext>
            </a:extLst>
          </p:cNvPr>
          <p:cNvSpPr txBox="1"/>
          <p:nvPr/>
        </p:nvSpPr>
        <p:spPr>
          <a:xfrm>
            <a:off x="2960759" y="2920236"/>
            <a:ext cx="3276600" cy="2031325"/>
          </a:xfrm>
          <a:prstGeom prst="rect">
            <a:avLst/>
          </a:prstGeom>
          <a:noFill/>
        </p:spPr>
        <p:txBody>
          <a:bodyPr wrap="square">
            <a:spAutoFit/>
          </a:bodyPr>
          <a:lstStyle/>
          <a:p>
            <a:r>
              <a:rPr lang="en-US" sz="1800" b="1" dirty="0">
                <a:solidFill>
                  <a:schemeClr val="accent2"/>
                </a:solidFill>
                <a:latin typeface="Bookman Old Style" panose="02050604050505020204" pitchFamily="18" charset="0"/>
              </a:rPr>
              <a:t>Genesis 4:22</a:t>
            </a:r>
          </a:p>
          <a:p>
            <a:endParaRPr lang="en-US" sz="1800" b="1" dirty="0">
              <a:solidFill>
                <a:schemeClr val="accent2"/>
              </a:solidFill>
              <a:latin typeface="Bookman Old Style" panose="02050604050505020204" pitchFamily="18" charset="0"/>
            </a:endParaRPr>
          </a:p>
          <a:p>
            <a:r>
              <a:rPr lang="en-US" sz="1800" b="1" dirty="0">
                <a:solidFill>
                  <a:srgbClr val="FFFF00"/>
                </a:solidFill>
                <a:latin typeface="Bookman Old Style" panose="02050604050505020204" pitchFamily="18" charset="0"/>
              </a:rPr>
              <a:t>22 And Zillah, she also bare </a:t>
            </a:r>
            <a:r>
              <a:rPr lang="en-US" sz="1800" b="1" dirty="0" err="1">
                <a:solidFill>
                  <a:srgbClr val="FFFF00"/>
                </a:solidFill>
                <a:latin typeface="Bookman Old Style" panose="02050604050505020204" pitchFamily="18" charset="0"/>
              </a:rPr>
              <a:t>Tubalcain</a:t>
            </a:r>
            <a:r>
              <a:rPr lang="en-US" sz="1800" b="1" dirty="0">
                <a:solidFill>
                  <a:srgbClr val="FFFF00"/>
                </a:solidFill>
                <a:latin typeface="Bookman Old Style" panose="02050604050505020204" pitchFamily="18" charset="0"/>
              </a:rPr>
              <a:t>, an </a:t>
            </a:r>
            <a:r>
              <a:rPr lang="en-US" sz="1800" b="1" dirty="0" err="1">
                <a:solidFill>
                  <a:srgbClr val="FFFF00"/>
                </a:solidFill>
                <a:latin typeface="Bookman Old Style" panose="02050604050505020204" pitchFamily="18" charset="0"/>
              </a:rPr>
              <a:t>instructer</a:t>
            </a:r>
            <a:r>
              <a:rPr lang="en-US" sz="1800" b="1" dirty="0">
                <a:solidFill>
                  <a:srgbClr val="FFFF00"/>
                </a:solidFill>
                <a:latin typeface="Bookman Old Style" panose="02050604050505020204" pitchFamily="18" charset="0"/>
              </a:rPr>
              <a:t> of every artificer in brass and iron…</a:t>
            </a:r>
          </a:p>
        </p:txBody>
      </p:sp>
      <p:sp>
        <p:nvSpPr>
          <p:cNvPr id="6" name="TextBox 5">
            <a:extLst>
              <a:ext uri="{FF2B5EF4-FFF2-40B4-BE49-F238E27FC236}">
                <a16:creationId xmlns:a16="http://schemas.microsoft.com/office/drawing/2014/main" id="{DC01B965-19F4-D5F3-FF4D-F654680BC678}"/>
              </a:ext>
            </a:extLst>
          </p:cNvPr>
          <p:cNvSpPr txBox="1"/>
          <p:nvPr/>
        </p:nvSpPr>
        <p:spPr>
          <a:xfrm>
            <a:off x="685800" y="762000"/>
            <a:ext cx="8153400" cy="1754326"/>
          </a:xfrm>
          <a:prstGeom prst="rect">
            <a:avLst/>
          </a:prstGeom>
          <a:noFill/>
        </p:spPr>
        <p:txBody>
          <a:bodyPr wrap="square">
            <a:spAutoFit/>
          </a:bodyPr>
          <a:lstStyle/>
          <a:p>
            <a:r>
              <a:rPr lang="en-US" sz="3600" b="1" dirty="0">
                <a:solidFill>
                  <a:schemeClr val="accent1">
                    <a:lumMod val="75000"/>
                  </a:schemeClr>
                </a:solidFill>
                <a:latin typeface="Bookman Old Style" panose="02050604050505020204" pitchFamily="18" charset="0"/>
              </a:rPr>
              <a:t>There is a myth that the farther you go back in time – the dumber man was!</a:t>
            </a:r>
            <a:endParaRPr lang="en-US" dirty="0">
              <a:solidFill>
                <a:schemeClr val="accent1">
                  <a:lumMod val="75000"/>
                </a:schemeClr>
              </a:solidFill>
            </a:endParaRPr>
          </a:p>
        </p:txBody>
      </p:sp>
      <p:pic>
        <p:nvPicPr>
          <p:cNvPr id="1026" name="Picture 2" descr="What Are the Different Types of Brass: Specifications ...">
            <a:extLst>
              <a:ext uri="{FF2B5EF4-FFF2-40B4-BE49-F238E27FC236}">
                <a16:creationId xmlns:a16="http://schemas.microsoft.com/office/drawing/2014/main" id="{B0CBA198-130E-DD7D-5453-77E7AAE0A2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34606"/>
            <a:ext cx="2286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ron Element Facts">
            <a:extLst>
              <a:ext uri="{FF2B5EF4-FFF2-40B4-BE49-F238E27FC236}">
                <a16:creationId xmlns:a16="http://schemas.microsoft.com/office/drawing/2014/main" id="{6317CD48-F194-6716-FDC2-DA15EC77F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034606"/>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E9EB801-DE16-DB81-B9FA-3FB1902A4320}"/>
              </a:ext>
            </a:extLst>
          </p:cNvPr>
          <p:cNvSpPr txBox="1"/>
          <p:nvPr/>
        </p:nvSpPr>
        <p:spPr>
          <a:xfrm>
            <a:off x="533400" y="5105400"/>
            <a:ext cx="8382000" cy="1477328"/>
          </a:xfrm>
          <a:prstGeom prst="rect">
            <a:avLst/>
          </a:prstGeom>
          <a:noFill/>
        </p:spPr>
        <p:txBody>
          <a:bodyPr wrap="square">
            <a:spAutoFit/>
          </a:bodyPr>
          <a:lstStyle/>
          <a:p>
            <a:r>
              <a:rPr lang="en-US" sz="1800" b="1" dirty="0">
                <a:solidFill>
                  <a:schemeClr val="accent1">
                    <a:lumMod val="75000"/>
                  </a:schemeClr>
                </a:solidFill>
                <a:latin typeface="Bookman Old Style" panose="02050604050505020204" pitchFamily="18" charset="0"/>
              </a:rPr>
              <a:t>The closer you get to Adam, the more intelligent humans were, because sin and death had not corrupted the atmosphere, the body, the mind, and the tongue.</a:t>
            </a:r>
          </a:p>
          <a:p>
            <a:endParaRPr lang="en-US" sz="1800" b="1" dirty="0">
              <a:solidFill>
                <a:schemeClr val="accent1">
                  <a:lumMod val="75000"/>
                </a:schemeClr>
              </a:solidFill>
              <a:latin typeface="Bookman Old Style" panose="02050604050505020204" pitchFamily="18" charset="0"/>
            </a:endParaRPr>
          </a:p>
          <a:p>
            <a:r>
              <a:rPr lang="en-US" sz="1800" b="1" dirty="0">
                <a:solidFill>
                  <a:schemeClr val="accent6"/>
                </a:solidFill>
                <a:latin typeface="Bookman Old Style" panose="02050604050505020204" pitchFamily="18" charset="0"/>
              </a:rPr>
              <a:t>Proverbs 18:21 – Death and life are in the power of the tongue</a:t>
            </a:r>
            <a:endParaRPr lang="en-US" sz="1800" dirty="0">
              <a:solidFill>
                <a:schemeClr val="accent6"/>
              </a:solidFill>
            </a:endParaRPr>
          </a:p>
        </p:txBody>
      </p:sp>
    </p:spTree>
  </p:cSld>
  <p:clrMapOvr>
    <a:masterClrMapping/>
  </p:clrMapOvr>
  <p:transition spd="slow">
    <p:wedg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D6CFB-16FE-BD38-5F03-3E2A77EFD171}"/>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6AA4E194-6928-C740-75DD-636F4BD8E875}"/>
              </a:ext>
            </a:extLst>
          </p:cNvPr>
          <p:cNvSpPr txBox="1"/>
          <p:nvPr/>
        </p:nvSpPr>
        <p:spPr>
          <a:xfrm>
            <a:off x="381000" y="228600"/>
            <a:ext cx="8153400" cy="369332"/>
          </a:xfrm>
          <a:prstGeom prst="rect">
            <a:avLst/>
          </a:prstGeom>
          <a:noFill/>
        </p:spPr>
        <p:txBody>
          <a:bodyPr wrap="square" rtlCol="0">
            <a:spAutoFit/>
          </a:bodyPr>
          <a:lstStyle/>
          <a:p>
            <a:pPr algn="ctr"/>
            <a:r>
              <a:rPr lang="en-US" sz="1800" b="1" dirty="0">
                <a:solidFill>
                  <a:srgbClr val="FFFF00"/>
                </a:solidFill>
                <a:latin typeface="Bookman Old Style" panose="02050604050505020204" pitchFamily="18" charset="0"/>
              </a:rPr>
              <a:t>The Science of Geomathematics: Who had the knowledge?</a:t>
            </a:r>
          </a:p>
        </p:txBody>
      </p:sp>
      <p:sp>
        <p:nvSpPr>
          <p:cNvPr id="2" name="TextBox 1">
            <a:extLst>
              <a:ext uri="{FF2B5EF4-FFF2-40B4-BE49-F238E27FC236}">
                <a16:creationId xmlns:a16="http://schemas.microsoft.com/office/drawing/2014/main" id="{B2B0FE14-C970-3B65-DBE0-D2E57FD60C9F}"/>
              </a:ext>
            </a:extLst>
          </p:cNvPr>
          <p:cNvSpPr txBox="1"/>
          <p:nvPr/>
        </p:nvSpPr>
        <p:spPr>
          <a:xfrm>
            <a:off x="414901" y="762000"/>
            <a:ext cx="8382000" cy="738664"/>
          </a:xfrm>
          <a:prstGeom prst="rect">
            <a:avLst/>
          </a:prstGeom>
          <a:noFill/>
        </p:spPr>
        <p:txBody>
          <a:bodyPr wrap="square">
            <a:spAutoFit/>
          </a:bodyPr>
          <a:lstStyle/>
          <a:p>
            <a:r>
              <a:rPr lang="en-US" sz="1400" b="1" dirty="0">
                <a:solidFill>
                  <a:schemeClr val="accent1">
                    <a:lumMod val="75000"/>
                  </a:schemeClr>
                </a:solidFill>
                <a:latin typeface="Bookman Old Style" panose="02050604050505020204" pitchFamily="18" charset="0"/>
              </a:rPr>
              <a:t>And yet, even in-spite of Man’s intelligence, there is evidence left in archeology, monuments, and the shape of the landscape that shows an extraordinary level of knowledge and skill.</a:t>
            </a:r>
            <a:endParaRPr lang="en-US" sz="1400" dirty="0">
              <a:solidFill>
                <a:schemeClr val="accent6"/>
              </a:solidFill>
            </a:endParaRPr>
          </a:p>
        </p:txBody>
      </p:sp>
      <p:sp>
        <p:nvSpPr>
          <p:cNvPr id="4" name="TextBox 3">
            <a:extLst>
              <a:ext uri="{FF2B5EF4-FFF2-40B4-BE49-F238E27FC236}">
                <a16:creationId xmlns:a16="http://schemas.microsoft.com/office/drawing/2014/main" id="{88499FC8-8E05-D084-C461-0F3F8EB16A88}"/>
              </a:ext>
            </a:extLst>
          </p:cNvPr>
          <p:cNvSpPr txBox="1"/>
          <p:nvPr/>
        </p:nvSpPr>
        <p:spPr>
          <a:xfrm>
            <a:off x="414901" y="1767006"/>
            <a:ext cx="8382000" cy="4616648"/>
          </a:xfrm>
          <a:prstGeom prst="rect">
            <a:avLst/>
          </a:prstGeom>
          <a:noFill/>
        </p:spPr>
        <p:txBody>
          <a:bodyPr wrap="square">
            <a:spAutoFit/>
          </a:bodyPr>
          <a:lstStyle/>
          <a:p>
            <a:r>
              <a:rPr lang="en-US" sz="1400" b="1" dirty="0">
                <a:solidFill>
                  <a:schemeClr val="accent2"/>
                </a:solidFill>
                <a:latin typeface="Bookman Old Style" panose="02050604050505020204" pitchFamily="18" charset="0"/>
              </a:rPr>
              <a:t>Where did this knowledge come from?</a:t>
            </a:r>
          </a:p>
          <a:p>
            <a:endParaRPr lang="en-US" sz="1400" b="1" dirty="0">
              <a:solidFill>
                <a:schemeClr val="accent2"/>
              </a:solidFill>
              <a:latin typeface="Bookman Old Style" panose="02050604050505020204" pitchFamily="18" charset="0"/>
            </a:endParaRPr>
          </a:p>
          <a:p>
            <a:endParaRPr lang="en-US" sz="1400" b="1" dirty="0">
              <a:solidFill>
                <a:schemeClr val="accent1">
                  <a:lumMod val="75000"/>
                </a:schemeClr>
              </a:solidFill>
              <a:latin typeface="Bookman Old Style" panose="02050604050505020204" pitchFamily="18" charset="0"/>
            </a:endParaRPr>
          </a:p>
          <a:p>
            <a:r>
              <a:rPr lang="en-US" sz="1400" b="1" dirty="0">
                <a:solidFill>
                  <a:schemeClr val="accent1">
                    <a:lumMod val="75000"/>
                  </a:schemeClr>
                </a:solidFill>
                <a:latin typeface="Bookman Old Style" panose="02050604050505020204" pitchFamily="18" charset="0"/>
              </a:rPr>
              <a:t>Candidates include: Pre-Adamite members, fallen angles from Genesis 6, Enoch, or Man’s ingenuity</a:t>
            </a:r>
          </a:p>
          <a:p>
            <a:endParaRPr lang="en-US" sz="1400" b="1" dirty="0">
              <a:solidFill>
                <a:schemeClr val="accent1">
                  <a:lumMod val="75000"/>
                </a:schemeClr>
              </a:solidFill>
              <a:latin typeface="Bookman Old Style" panose="02050604050505020204" pitchFamily="18" charset="0"/>
            </a:endParaRPr>
          </a:p>
          <a:p>
            <a:r>
              <a:rPr lang="en-US" sz="1400" b="1" dirty="0">
                <a:solidFill>
                  <a:schemeClr val="accent2"/>
                </a:solidFill>
                <a:latin typeface="Bookman Old Style" panose="02050604050505020204" pitchFamily="18" charset="0"/>
              </a:rPr>
              <a:t>Some may have come from humans, the book of Enoch was available in the early days, but most of the encoded information left behind points to the fallen angels before the flood – and (maybe) the pre-Adamite world.</a:t>
            </a:r>
            <a:endParaRPr lang="en-US" sz="1400" b="1" dirty="0">
              <a:solidFill>
                <a:schemeClr val="accent6"/>
              </a:solidFill>
              <a:latin typeface="Bookman Old Style" panose="02050604050505020204" pitchFamily="18" charset="0"/>
            </a:endParaRPr>
          </a:p>
          <a:p>
            <a:endParaRPr lang="en-US" sz="1400" b="1" dirty="0">
              <a:solidFill>
                <a:schemeClr val="accent6"/>
              </a:solidFill>
              <a:latin typeface="Bookman Old Style" panose="02050604050505020204" pitchFamily="18" charset="0"/>
            </a:endParaRPr>
          </a:p>
          <a:p>
            <a:r>
              <a:rPr lang="en-US" sz="1400" b="1" dirty="0">
                <a:solidFill>
                  <a:schemeClr val="accent6"/>
                </a:solidFill>
                <a:latin typeface="Bookman Old Style" panose="02050604050505020204" pitchFamily="18" charset="0"/>
              </a:rPr>
              <a:t>Books like Enoch, the book of the Giants, and the book of the watchers talk, about fallen angels teaching the secrets of heaven to mankind.</a:t>
            </a:r>
          </a:p>
          <a:p>
            <a:endParaRPr lang="en-US" sz="1400" b="1" dirty="0">
              <a:solidFill>
                <a:schemeClr val="accent6"/>
              </a:solidFill>
              <a:latin typeface="Bookman Old Style" panose="02050604050505020204" pitchFamily="18" charset="0"/>
            </a:endParaRPr>
          </a:p>
          <a:p>
            <a:r>
              <a:rPr lang="en-US" sz="1400" b="1" dirty="0">
                <a:solidFill>
                  <a:schemeClr val="accent2"/>
                </a:solidFill>
                <a:latin typeface="Bookman Old Style" panose="02050604050505020204" pitchFamily="18" charset="0"/>
              </a:rPr>
              <a:t>One characteristic of the watcher seems to hold the description of being those who encode information into whatever they do – crop circles, Nazca lines, and Ancient monuments, which is very interesting, its like signing your work.</a:t>
            </a:r>
          </a:p>
          <a:p>
            <a:endParaRPr lang="en-US" sz="1400" b="1" dirty="0">
              <a:solidFill>
                <a:schemeClr val="accent6"/>
              </a:solidFill>
              <a:latin typeface="Bookman Old Style" panose="02050604050505020204" pitchFamily="18" charset="0"/>
            </a:endParaRPr>
          </a:p>
          <a:p>
            <a:r>
              <a:rPr lang="en-US" sz="1400" b="1" dirty="0">
                <a:solidFill>
                  <a:schemeClr val="accent6"/>
                </a:solidFill>
                <a:latin typeface="Bookman Old Style" panose="02050604050505020204" pitchFamily="18" charset="0"/>
              </a:rPr>
              <a:t>Now the question we must uncover the answer to – is why? Why embed information into the design and position of ancient monuments? Over the next few weeks we will be looking at various forms of archeology that encode information in them.</a:t>
            </a:r>
          </a:p>
          <a:p>
            <a:endParaRPr lang="en-US" sz="1400" b="1" dirty="0">
              <a:solidFill>
                <a:schemeClr val="accent2"/>
              </a:solidFill>
              <a:latin typeface="Bookman Old Style" panose="02050604050505020204" pitchFamily="18" charset="0"/>
            </a:endParaRPr>
          </a:p>
        </p:txBody>
      </p:sp>
    </p:spTree>
    <p:extLst>
      <p:ext uri="{BB962C8B-B14F-4D97-AF65-F5344CB8AC3E}">
        <p14:creationId xmlns:p14="http://schemas.microsoft.com/office/powerpoint/2010/main" val="1905675840"/>
      </p:ext>
    </p:extLst>
  </p:cSld>
  <p:clrMapOvr>
    <a:masterClrMapping/>
  </p:clrMapOvr>
  <p:transition spd="slow">
    <p:wedg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21AD5-EC9C-F1E7-9279-CA60D95840B1}"/>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0178F4F1-2D9D-F109-911E-650C21412690}"/>
              </a:ext>
            </a:extLst>
          </p:cNvPr>
          <p:cNvSpPr txBox="1"/>
          <p:nvPr/>
        </p:nvSpPr>
        <p:spPr>
          <a:xfrm>
            <a:off x="381000" y="228600"/>
            <a:ext cx="8153400" cy="369332"/>
          </a:xfrm>
          <a:prstGeom prst="rect">
            <a:avLst/>
          </a:prstGeom>
          <a:noFill/>
        </p:spPr>
        <p:txBody>
          <a:bodyPr wrap="square" rtlCol="0">
            <a:spAutoFit/>
          </a:bodyPr>
          <a:lstStyle/>
          <a:p>
            <a:pPr algn="ctr"/>
            <a:r>
              <a:rPr lang="en-US" sz="1800" b="1" dirty="0">
                <a:solidFill>
                  <a:srgbClr val="FFFF00"/>
                </a:solidFill>
                <a:latin typeface="Bookman Old Style" panose="02050604050505020204" pitchFamily="18" charset="0"/>
              </a:rPr>
              <a:t>The Science of Geomathematics: The reason</a:t>
            </a:r>
          </a:p>
        </p:txBody>
      </p:sp>
      <p:sp>
        <p:nvSpPr>
          <p:cNvPr id="2" name="TextBox 1">
            <a:extLst>
              <a:ext uri="{FF2B5EF4-FFF2-40B4-BE49-F238E27FC236}">
                <a16:creationId xmlns:a16="http://schemas.microsoft.com/office/drawing/2014/main" id="{66371D03-B6CB-486E-86B9-44E1284E519C}"/>
              </a:ext>
            </a:extLst>
          </p:cNvPr>
          <p:cNvSpPr txBox="1"/>
          <p:nvPr/>
        </p:nvSpPr>
        <p:spPr>
          <a:xfrm>
            <a:off x="414901" y="762000"/>
            <a:ext cx="8382000" cy="1384995"/>
          </a:xfrm>
          <a:prstGeom prst="rect">
            <a:avLst/>
          </a:prstGeom>
          <a:noFill/>
        </p:spPr>
        <p:txBody>
          <a:bodyPr wrap="square">
            <a:spAutoFit/>
          </a:bodyPr>
          <a:lstStyle/>
          <a:p>
            <a:pPr algn="l"/>
            <a:r>
              <a:rPr lang="en-US" sz="1400" b="1" dirty="0">
                <a:solidFill>
                  <a:schemeClr val="accent2"/>
                </a:solidFill>
                <a:latin typeface="Bookman Old Style" panose="02050604050505020204" pitchFamily="18" charset="0"/>
              </a:rPr>
              <a:t>Genesis 3:14-15</a:t>
            </a:r>
          </a:p>
          <a:p>
            <a:pPr algn="l"/>
            <a:r>
              <a:rPr lang="en-US" sz="1400" b="1" dirty="0">
                <a:solidFill>
                  <a:schemeClr val="accent6"/>
                </a:solidFill>
                <a:latin typeface="Bookman Old Style" panose="02050604050505020204" pitchFamily="18" charset="0"/>
              </a:rPr>
              <a:t>14 And the Lord God said unto the serpent, Because thou hast done this, thou art cursed above all cattle, and above every beast of the field; upon thy belly shalt thou go, and dust shalt thou eat all the days of thy life:</a:t>
            </a:r>
          </a:p>
          <a:p>
            <a:pPr algn="l"/>
            <a:r>
              <a:rPr lang="en-US" sz="1400" b="1" dirty="0">
                <a:solidFill>
                  <a:schemeClr val="accent6"/>
                </a:solidFill>
                <a:latin typeface="Bookman Old Style" panose="02050604050505020204" pitchFamily="18" charset="0"/>
              </a:rPr>
              <a:t>15 And I will put enmity between thee and the woman, and between thy seed and her seed; it shall bruise thy head, and thou shalt bruise his heel.</a:t>
            </a:r>
          </a:p>
        </p:txBody>
      </p:sp>
      <p:sp>
        <p:nvSpPr>
          <p:cNvPr id="3" name="TextBox 2">
            <a:extLst>
              <a:ext uri="{FF2B5EF4-FFF2-40B4-BE49-F238E27FC236}">
                <a16:creationId xmlns:a16="http://schemas.microsoft.com/office/drawing/2014/main" id="{68E0B1C6-E67E-26EB-B030-C931F3AA5E79}"/>
              </a:ext>
            </a:extLst>
          </p:cNvPr>
          <p:cNvSpPr txBox="1"/>
          <p:nvPr/>
        </p:nvSpPr>
        <p:spPr>
          <a:xfrm>
            <a:off x="414901" y="2311063"/>
            <a:ext cx="5376299" cy="3970318"/>
          </a:xfrm>
          <a:prstGeom prst="rect">
            <a:avLst/>
          </a:prstGeom>
          <a:noFill/>
        </p:spPr>
        <p:txBody>
          <a:bodyPr wrap="square">
            <a:spAutoFit/>
          </a:bodyPr>
          <a:lstStyle/>
          <a:p>
            <a:pPr algn="l"/>
            <a:r>
              <a:rPr lang="en-US" sz="1400" b="1" dirty="0">
                <a:solidFill>
                  <a:schemeClr val="accent2"/>
                </a:solidFill>
                <a:latin typeface="Bookman Old Style" panose="02050604050505020204" pitchFamily="18" charset="0"/>
              </a:rPr>
              <a:t>Satan is now worried every moment that someone born of a woman is going to give him a wound to the head – and he doesn’t want that – because a head wound is usually fatal.</a:t>
            </a:r>
          </a:p>
          <a:p>
            <a:pPr algn="l"/>
            <a:endParaRPr lang="en-US" sz="1400" b="1" dirty="0">
              <a:solidFill>
                <a:schemeClr val="accent2"/>
              </a:solidFill>
              <a:latin typeface="Bookman Old Style" panose="02050604050505020204" pitchFamily="18" charset="0"/>
            </a:endParaRPr>
          </a:p>
          <a:p>
            <a:pPr algn="l"/>
            <a:r>
              <a:rPr lang="en-US" sz="1400" b="1" dirty="0">
                <a:solidFill>
                  <a:schemeClr val="accent2"/>
                </a:solidFill>
                <a:latin typeface="Bookman Old Style" panose="02050604050505020204" pitchFamily="18" charset="0"/>
              </a:rPr>
              <a:t>Matthew 2:16</a:t>
            </a:r>
          </a:p>
          <a:p>
            <a:pPr algn="l"/>
            <a:r>
              <a:rPr lang="en-US" sz="1400" b="1" dirty="0">
                <a:solidFill>
                  <a:schemeClr val="accent6"/>
                </a:solidFill>
                <a:latin typeface="Bookman Old Style" panose="02050604050505020204" pitchFamily="18" charset="0"/>
              </a:rPr>
              <a:t>16 Then Herod, when he saw that he was mocked of the wise men, was exceeding wroth, and sent forth, and slew all the children that were in Bethlehem, and in all the coasts thereof, from two years old and under, according to the time which he had diligently inquired of the wise men.</a:t>
            </a:r>
          </a:p>
          <a:p>
            <a:pPr algn="l"/>
            <a:endParaRPr lang="en-US" sz="1400" b="1" dirty="0">
              <a:solidFill>
                <a:schemeClr val="accent6"/>
              </a:solidFill>
              <a:latin typeface="Bookman Old Style" panose="02050604050505020204" pitchFamily="18" charset="0"/>
            </a:endParaRPr>
          </a:p>
          <a:p>
            <a:pPr algn="l"/>
            <a:r>
              <a:rPr lang="en-US" sz="1400" b="1" dirty="0">
                <a:solidFill>
                  <a:schemeClr val="accent6"/>
                </a:solidFill>
                <a:latin typeface="Bookman Old Style" panose="02050604050505020204" pitchFamily="18" charset="0"/>
              </a:rPr>
              <a:t>Stone Henges track the passage of time – so do the pyramids and the sphinx – which we will get to later.</a:t>
            </a:r>
          </a:p>
          <a:p>
            <a:pPr algn="l"/>
            <a:endParaRPr lang="en-US" sz="1400" b="1" dirty="0">
              <a:solidFill>
                <a:schemeClr val="accent6"/>
              </a:solidFill>
              <a:latin typeface="Bookman Old Style" panose="02050604050505020204" pitchFamily="18" charset="0"/>
            </a:endParaRPr>
          </a:p>
          <a:p>
            <a:pPr algn="l"/>
            <a:r>
              <a:rPr lang="en-US" sz="1400" b="1" dirty="0">
                <a:solidFill>
                  <a:schemeClr val="accent1">
                    <a:lumMod val="75000"/>
                  </a:schemeClr>
                </a:solidFill>
                <a:latin typeface="Bookman Old Style" panose="02050604050505020204" pitchFamily="18" charset="0"/>
              </a:rPr>
              <a:t>Satan had to do everything in his power to circumvent what God has spoke.</a:t>
            </a:r>
          </a:p>
        </p:txBody>
      </p:sp>
      <p:pic>
        <p:nvPicPr>
          <p:cNvPr id="6" name="Picture 5" descr="A white and black image of a skull&#10;&#10;Description automatically generated">
            <a:extLst>
              <a:ext uri="{FF2B5EF4-FFF2-40B4-BE49-F238E27FC236}">
                <a16:creationId xmlns:a16="http://schemas.microsoft.com/office/drawing/2014/main" id="{3BF3E92A-D268-378F-167C-520BBADCA4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2743200"/>
            <a:ext cx="3086553" cy="3276600"/>
          </a:xfrm>
          <a:prstGeom prst="rect">
            <a:avLst/>
          </a:prstGeom>
        </p:spPr>
      </p:pic>
    </p:spTree>
    <p:extLst>
      <p:ext uri="{BB962C8B-B14F-4D97-AF65-F5344CB8AC3E}">
        <p14:creationId xmlns:p14="http://schemas.microsoft.com/office/powerpoint/2010/main" val="349139346"/>
      </p:ext>
    </p:extLst>
  </p:cSld>
  <p:clrMapOvr>
    <a:masterClrMapping/>
  </p:clrMapOvr>
  <p:transition spd="slow">
    <p:wedg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C99B4-2C11-B785-0988-4FB02DF789A0}"/>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4256194F-E137-D5C2-8D3D-E9F1946BA504}"/>
              </a:ext>
            </a:extLst>
          </p:cNvPr>
          <p:cNvSpPr txBox="1"/>
          <p:nvPr/>
        </p:nvSpPr>
        <p:spPr>
          <a:xfrm>
            <a:off x="381000" y="228600"/>
            <a:ext cx="8153400" cy="369332"/>
          </a:xfrm>
          <a:prstGeom prst="rect">
            <a:avLst/>
          </a:prstGeom>
          <a:noFill/>
        </p:spPr>
        <p:txBody>
          <a:bodyPr wrap="square" rtlCol="0">
            <a:spAutoFit/>
          </a:bodyPr>
          <a:lstStyle/>
          <a:p>
            <a:pPr algn="ctr"/>
            <a:r>
              <a:rPr lang="en-US" sz="1800" b="1" dirty="0">
                <a:solidFill>
                  <a:srgbClr val="FFFF00"/>
                </a:solidFill>
                <a:latin typeface="Bookman Old Style" panose="02050604050505020204" pitchFamily="18" charset="0"/>
              </a:rPr>
              <a:t>The Science of Geomathematics: The Ancient Monuments</a:t>
            </a:r>
          </a:p>
        </p:txBody>
      </p:sp>
      <p:sp>
        <p:nvSpPr>
          <p:cNvPr id="7" name="TextBox 6">
            <a:extLst>
              <a:ext uri="{FF2B5EF4-FFF2-40B4-BE49-F238E27FC236}">
                <a16:creationId xmlns:a16="http://schemas.microsoft.com/office/drawing/2014/main" id="{CBC8AC3F-37AA-E167-C388-37DB263B6F7B}"/>
              </a:ext>
            </a:extLst>
          </p:cNvPr>
          <p:cNvSpPr txBox="1"/>
          <p:nvPr/>
        </p:nvSpPr>
        <p:spPr>
          <a:xfrm>
            <a:off x="6781800" y="1828800"/>
            <a:ext cx="1981200" cy="1575431"/>
          </a:xfrm>
          <a:prstGeom prst="rect">
            <a:avLst/>
          </a:prstGeom>
          <a:noFill/>
        </p:spPr>
        <p:txBody>
          <a:bodyPr wrap="square" rtlCol="0">
            <a:spAutoFit/>
          </a:bodyPr>
          <a:lstStyle/>
          <a:p>
            <a:pPr marL="0" marR="0">
              <a:lnSpc>
                <a:spcPct val="107000"/>
              </a:lnSpc>
              <a:spcAft>
                <a:spcPts val="800"/>
              </a:spcAft>
            </a:pPr>
            <a:r>
              <a:rPr lang="en-US" sz="1800" kern="100" dirty="0">
                <a:solidFill>
                  <a:schemeClr val="bg1">
                    <a:lumMod val="20000"/>
                    <a:lumOff val="80000"/>
                  </a:schemeClr>
                </a:solidFill>
                <a:effectLst/>
                <a:latin typeface="Aptos" panose="020B0004020202020204" pitchFamily="34" charset="0"/>
                <a:ea typeface="Aptos" panose="020B0004020202020204" pitchFamily="34" charset="0"/>
                <a:cs typeface="Times New Roman" panose="02020603050405020304" pitchFamily="18" charset="0"/>
              </a:rPr>
              <a:t>Who built them?</a:t>
            </a:r>
          </a:p>
          <a:p>
            <a:pPr marL="0" marR="0">
              <a:lnSpc>
                <a:spcPct val="107000"/>
              </a:lnSpc>
              <a:spcAft>
                <a:spcPts val="800"/>
              </a:spcAft>
            </a:pPr>
            <a:r>
              <a:rPr lang="en-US" sz="1800" kern="100" dirty="0">
                <a:solidFill>
                  <a:schemeClr val="bg1">
                    <a:lumMod val="20000"/>
                    <a:lumOff val="80000"/>
                  </a:schemeClr>
                </a:solidFill>
                <a:latin typeface="Aptos" panose="020B0004020202020204" pitchFamily="34" charset="0"/>
                <a:ea typeface="Aptos" panose="020B0004020202020204" pitchFamily="34" charset="0"/>
                <a:cs typeface="Times New Roman" panose="02020603050405020304" pitchFamily="18" charset="0"/>
              </a:rPr>
              <a:t>When?</a:t>
            </a:r>
          </a:p>
          <a:p>
            <a:pPr marL="0" marR="0">
              <a:lnSpc>
                <a:spcPct val="107000"/>
              </a:lnSpc>
              <a:spcAft>
                <a:spcPts val="800"/>
              </a:spcAft>
            </a:pPr>
            <a:r>
              <a:rPr lang="en-US" sz="1800" kern="100" dirty="0">
                <a:solidFill>
                  <a:schemeClr val="bg1">
                    <a:lumMod val="20000"/>
                    <a:lumOff val="80000"/>
                  </a:schemeClr>
                </a:solidFill>
                <a:effectLst/>
                <a:latin typeface="Aptos" panose="020B0004020202020204" pitchFamily="34" charset="0"/>
                <a:ea typeface="Aptos" panose="020B0004020202020204" pitchFamily="34" charset="0"/>
                <a:cs typeface="Times New Roman" panose="02020603050405020304" pitchFamily="18" charset="0"/>
              </a:rPr>
              <a:t>How?</a:t>
            </a:r>
          </a:p>
          <a:p>
            <a:pPr marL="0" marR="0">
              <a:lnSpc>
                <a:spcPct val="107000"/>
              </a:lnSpc>
              <a:spcAft>
                <a:spcPts val="800"/>
              </a:spcAft>
            </a:pPr>
            <a:r>
              <a:rPr lang="en-US" sz="1800" kern="100" dirty="0">
                <a:solidFill>
                  <a:schemeClr val="bg1">
                    <a:lumMod val="20000"/>
                    <a:lumOff val="80000"/>
                  </a:schemeClr>
                </a:solidFill>
                <a:latin typeface="Aptos" panose="020B0004020202020204" pitchFamily="34" charset="0"/>
                <a:ea typeface="Aptos" panose="020B0004020202020204" pitchFamily="34" charset="0"/>
                <a:cs typeface="Times New Roman" panose="02020603050405020304" pitchFamily="18" charset="0"/>
              </a:rPr>
              <a:t>Why?</a:t>
            </a:r>
            <a:endParaRPr lang="en-US" sz="1800" kern="100" dirty="0">
              <a:solidFill>
                <a:schemeClr val="bg1">
                  <a:lumMod val="20000"/>
                  <a:lumOff val="80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6A76E6A-1863-0BD0-7AC0-87EEC41A4C43}"/>
              </a:ext>
            </a:extLst>
          </p:cNvPr>
          <p:cNvSpPr txBox="1"/>
          <p:nvPr/>
        </p:nvSpPr>
        <p:spPr>
          <a:xfrm>
            <a:off x="4800600" y="1145435"/>
            <a:ext cx="3962400" cy="378565"/>
          </a:xfrm>
          <a:prstGeom prst="rect">
            <a:avLst/>
          </a:prstGeom>
          <a:noFill/>
        </p:spPr>
        <p:txBody>
          <a:bodyPr wrap="square" rtlCol="0">
            <a:spAutoFit/>
          </a:bodyPr>
          <a:lstStyle/>
          <a:p>
            <a:pPr marL="0" marR="0">
              <a:lnSpc>
                <a:spcPct val="107000"/>
              </a:lnSpc>
              <a:spcAft>
                <a:spcPts val="800"/>
              </a:spcAft>
            </a:pPr>
            <a:r>
              <a:rPr lang="en-US" sz="1800" b="1" kern="100" dirty="0">
                <a:solidFill>
                  <a:schemeClr val="accent1">
                    <a:lumMod val="75000"/>
                  </a:schemeClr>
                </a:solidFill>
                <a:effectLst/>
                <a:latin typeface="Aptos" panose="020B0004020202020204" pitchFamily="34" charset="0"/>
                <a:ea typeface="Aptos" panose="020B0004020202020204" pitchFamily="34" charset="0"/>
                <a:cs typeface="Times New Roman" panose="02020603050405020304" pitchFamily="18" charset="0"/>
              </a:rPr>
              <a:t>The Standard Questions</a:t>
            </a:r>
          </a:p>
        </p:txBody>
      </p:sp>
      <p:pic>
        <p:nvPicPr>
          <p:cNvPr id="2050" name="Picture 2" descr="Ancient monument - Wikipedia">
            <a:extLst>
              <a:ext uri="{FF2B5EF4-FFF2-40B4-BE49-F238E27FC236}">
                <a16:creationId xmlns:a16="http://schemas.microsoft.com/office/drawing/2014/main" id="{A9DE9130-C940-5BB6-21C6-A64CBD24D1F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581" y="990600"/>
            <a:ext cx="3443219" cy="25824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ve Ancient Monuments that are Astronomically Aligned - GreekReporter.com">
            <a:extLst>
              <a:ext uri="{FF2B5EF4-FFF2-40B4-BE49-F238E27FC236}">
                <a16:creationId xmlns:a16="http://schemas.microsoft.com/office/drawing/2014/main" id="{3F0361C9-52AD-FB1E-0B82-92E3ED845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810000"/>
            <a:ext cx="4464635" cy="23764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ujm el-Hiri - Wikipedia">
            <a:extLst>
              <a:ext uri="{FF2B5EF4-FFF2-40B4-BE49-F238E27FC236}">
                <a16:creationId xmlns:a16="http://schemas.microsoft.com/office/drawing/2014/main" id="{ABDD71DB-37D1-106E-440B-A611000BAD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822396"/>
            <a:ext cx="3629958" cy="237648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1AAFFE8-D899-7628-56E7-49D38A99DF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1857375"/>
            <a:ext cx="2095500" cy="157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738063"/>
      </p:ext>
    </p:extLst>
  </p:cSld>
  <p:clrMapOvr>
    <a:masterClrMapping/>
  </p:clrMapOvr>
  <p:transition spd="slow">
    <p:wedg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40DAC2-8757-3FE2-2C3F-BD842FEE9F77}"/>
              </a:ext>
            </a:extLst>
          </p:cNvPr>
          <p:cNvSpPr txBox="1"/>
          <p:nvPr/>
        </p:nvSpPr>
        <p:spPr>
          <a:xfrm>
            <a:off x="228600" y="1084302"/>
            <a:ext cx="8844488" cy="584775"/>
          </a:xfrm>
          <a:prstGeom prst="rect">
            <a:avLst/>
          </a:prstGeom>
          <a:noFill/>
        </p:spPr>
        <p:txBody>
          <a:bodyPr wrap="square" rtlCol="0">
            <a:spAutoFit/>
          </a:bodyPr>
          <a:lstStyle/>
          <a:p>
            <a:pPr marL="342900" indent="-342900" algn="l">
              <a:buFont typeface="Arial" panose="020B0604020202020204" pitchFamily="34" charset="0"/>
              <a:buChar char="•"/>
            </a:pPr>
            <a:r>
              <a:rPr lang="en-US" sz="1600" b="1" dirty="0">
                <a:solidFill>
                  <a:schemeClr val="bg1">
                    <a:lumMod val="20000"/>
                    <a:lumOff val="80000"/>
                  </a:schemeClr>
                </a:solidFill>
                <a:latin typeface="Bookman Old Style" panose="02050604050505020204" pitchFamily="18" charset="0"/>
              </a:rPr>
              <a:t>Why are the Ancient Monuments exactly where they are?</a:t>
            </a:r>
          </a:p>
          <a:p>
            <a:pPr marL="342900" indent="-342900" algn="l">
              <a:buFont typeface="Arial" panose="020B0604020202020204" pitchFamily="34" charset="0"/>
              <a:buChar char="•"/>
            </a:pPr>
            <a:r>
              <a:rPr lang="en-US" sz="1600" b="1" dirty="0">
                <a:solidFill>
                  <a:schemeClr val="bg1">
                    <a:lumMod val="20000"/>
                    <a:lumOff val="80000"/>
                  </a:schemeClr>
                </a:solidFill>
                <a:latin typeface="Bookman Old Style" panose="02050604050505020204" pitchFamily="18" charset="0"/>
              </a:rPr>
              <a:t>Why were the Ancient Monuments designed as they are?</a:t>
            </a:r>
          </a:p>
        </p:txBody>
      </p:sp>
      <p:sp>
        <p:nvSpPr>
          <p:cNvPr id="5" name="TextBox 4">
            <a:extLst>
              <a:ext uri="{FF2B5EF4-FFF2-40B4-BE49-F238E27FC236}">
                <a16:creationId xmlns:a16="http://schemas.microsoft.com/office/drawing/2014/main" id="{6ED9FCF8-66BF-7ED3-79EC-351C35B4DA17}"/>
              </a:ext>
            </a:extLst>
          </p:cNvPr>
          <p:cNvSpPr txBox="1"/>
          <p:nvPr/>
        </p:nvSpPr>
        <p:spPr>
          <a:xfrm>
            <a:off x="381000" y="228600"/>
            <a:ext cx="8153400" cy="369332"/>
          </a:xfrm>
          <a:prstGeom prst="rect">
            <a:avLst/>
          </a:prstGeom>
          <a:noFill/>
        </p:spPr>
        <p:txBody>
          <a:bodyPr wrap="square" rtlCol="0">
            <a:spAutoFit/>
          </a:bodyPr>
          <a:lstStyle/>
          <a:p>
            <a:pPr algn="ctr"/>
            <a:r>
              <a:rPr lang="en-US" sz="1800" b="1" dirty="0">
                <a:solidFill>
                  <a:srgbClr val="FFFF00"/>
                </a:solidFill>
                <a:latin typeface="Bookman Old Style" panose="02050604050505020204" pitchFamily="18" charset="0"/>
              </a:rPr>
              <a:t>The Science of Geomathematics: The Proper Questions to Ask</a:t>
            </a:r>
          </a:p>
        </p:txBody>
      </p:sp>
      <p:sp>
        <p:nvSpPr>
          <p:cNvPr id="6" name="TextBox 5">
            <a:extLst>
              <a:ext uri="{FF2B5EF4-FFF2-40B4-BE49-F238E27FC236}">
                <a16:creationId xmlns:a16="http://schemas.microsoft.com/office/drawing/2014/main" id="{6842140F-FC02-54C5-EA2B-FF0EE2CDA198}"/>
              </a:ext>
            </a:extLst>
          </p:cNvPr>
          <p:cNvSpPr txBox="1"/>
          <p:nvPr/>
        </p:nvSpPr>
        <p:spPr>
          <a:xfrm>
            <a:off x="762000" y="2895600"/>
            <a:ext cx="3276600" cy="3046988"/>
          </a:xfrm>
          <a:prstGeom prst="rect">
            <a:avLst/>
          </a:prstGeom>
          <a:noFill/>
        </p:spPr>
        <p:txBody>
          <a:bodyPr wrap="square" rtlCol="0">
            <a:spAutoFit/>
          </a:bodyPr>
          <a:lstStyle/>
          <a:p>
            <a:pPr algn="l"/>
            <a:r>
              <a:rPr lang="en-US" sz="1600" b="1" dirty="0">
                <a:solidFill>
                  <a:schemeClr val="accent1">
                    <a:lumMod val="75000"/>
                  </a:schemeClr>
                </a:solidFill>
                <a:latin typeface="Bookman Old Style" panose="02050604050505020204" pitchFamily="18" charset="0"/>
              </a:rPr>
              <a:t>The Prime Meridian</a:t>
            </a:r>
          </a:p>
          <a:p>
            <a:pPr algn="l"/>
            <a:r>
              <a:rPr lang="en-US" sz="1600" b="1" dirty="0">
                <a:solidFill>
                  <a:schemeClr val="bg1">
                    <a:lumMod val="20000"/>
                    <a:lumOff val="80000"/>
                  </a:schemeClr>
                </a:solidFill>
                <a:latin typeface="Bookman Old Style" panose="02050604050505020204" pitchFamily="18" charset="0"/>
              </a:rPr>
              <a:t>Current – Greenwich Prime Meridian – 0 360° longitude</a:t>
            </a:r>
          </a:p>
          <a:p>
            <a:pPr algn="l"/>
            <a:r>
              <a:rPr lang="en-US" sz="1600" b="1" dirty="0">
                <a:solidFill>
                  <a:schemeClr val="bg1">
                    <a:lumMod val="20000"/>
                    <a:lumOff val="80000"/>
                  </a:schemeClr>
                </a:solidFill>
                <a:latin typeface="Bookman Old Style" panose="02050604050505020204" pitchFamily="18" charset="0"/>
              </a:rPr>
              <a:t>Ancient – The Great Pyramid - 31 ° 8m 00.8 seconds east of Greenwich</a:t>
            </a:r>
          </a:p>
          <a:p>
            <a:pPr algn="l"/>
            <a:endParaRPr lang="en-US" sz="1600" b="1" dirty="0">
              <a:solidFill>
                <a:schemeClr val="bg1">
                  <a:lumMod val="20000"/>
                  <a:lumOff val="80000"/>
                </a:schemeClr>
              </a:solidFill>
              <a:latin typeface="Bookman Old Style" panose="02050604050505020204" pitchFamily="18" charset="0"/>
            </a:endParaRPr>
          </a:p>
          <a:p>
            <a:pPr algn="l"/>
            <a:r>
              <a:rPr lang="en-US" sz="1600" b="1" dirty="0">
                <a:solidFill>
                  <a:schemeClr val="bg1">
                    <a:lumMod val="20000"/>
                    <a:lumOff val="80000"/>
                  </a:schemeClr>
                </a:solidFill>
                <a:latin typeface="Bookman Old Style" panose="02050604050505020204" pitchFamily="18" charset="0"/>
              </a:rPr>
              <a:t>Longitudes must be corrected to Giza</a:t>
            </a:r>
          </a:p>
          <a:p>
            <a:pPr algn="l"/>
            <a:r>
              <a:rPr lang="en-US" sz="1600" b="1" dirty="0">
                <a:solidFill>
                  <a:schemeClr val="bg1">
                    <a:lumMod val="20000"/>
                    <a:lumOff val="80000"/>
                  </a:schemeClr>
                </a:solidFill>
                <a:latin typeface="Bookman Old Style" panose="02050604050505020204" pitchFamily="18" charset="0"/>
              </a:rPr>
              <a:t>Latitudes are the same in Ancient times as now</a:t>
            </a:r>
          </a:p>
          <a:p>
            <a:pPr algn="l"/>
            <a:endParaRPr lang="en-US" sz="1600" b="1" dirty="0">
              <a:solidFill>
                <a:schemeClr val="bg1">
                  <a:lumMod val="20000"/>
                  <a:lumOff val="80000"/>
                </a:schemeClr>
              </a:solidFill>
              <a:latin typeface="Bookman Old Style" panose="02050604050505020204" pitchFamily="18" charset="0"/>
            </a:endParaRPr>
          </a:p>
        </p:txBody>
      </p:sp>
      <p:pic>
        <p:nvPicPr>
          <p:cNvPr id="7" name="Picture 6" descr="A circle with a point and a line&#10;&#10;Description automatically generated with medium confidence">
            <a:extLst>
              <a:ext uri="{FF2B5EF4-FFF2-40B4-BE49-F238E27FC236}">
                <a16:creationId xmlns:a16="http://schemas.microsoft.com/office/drawing/2014/main" id="{F4408B6D-3C0B-8C27-933C-2BEBBD8D8587}"/>
              </a:ext>
            </a:extLst>
          </p:cNvPr>
          <p:cNvPicPr>
            <a:picLocks noChangeAspect="1"/>
          </p:cNvPicPr>
          <p:nvPr/>
        </p:nvPicPr>
        <p:blipFill>
          <a:blip r:embed="rId2"/>
          <a:stretch>
            <a:fillRect/>
          </a:stretch>
        </p:blipFill>
        <p:spPr>
          <a:xfrm>
            <a:off x="5334000" y="2362200"/>
            <a:ext cx="3491865" cy="4184015"/>
          </a:xfrm>
          <a:prstGeom prst="rect">
            <a:avLst/>
          </a:prstGeom>
        </p:spPr>
      </p:pic>
    </p:spTree>
    <p:extLst>
      <p:ext uri="{BB962C8B-B14F-4D97-AF65-F5344CB8AC3E}">
        <p14:creationId xmlns:p14="http://schemas.microsoft.com/office/powerpoint/2010/main" val="434060294"/>
      </p:ext>
    </p:extLst>
  </p:cSld>
  <p:clrMapOvr>
    <a:masterClrMapping/>
  </p:clrMapOvr>
  <p:transition spd="slow">
    <p:wedg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02070-BC73-FDE4-663B-97C419C9507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F569393-FC5E-2EE4-F2AE-CBC846B239CF}"/>
              </a:ext>
            </a:extLst>
          </p:cNvPr>
          <p:cNvSpPr txBox="1"/>
          <p:nvPr/>
        </p:nvSpPr>
        <p:spPr>
          <a:xfrm>
            <a:off x="381000" y="228600"/>
            <a:ext cx="8153400" cy="369332"/>
          </a:xfrm>
          <a:prstGeom prst="rect">
            <a:avLst/>
          </a:prstGeom>
          <a:noFill/>
        </p:spPr>
        <p:txBody>
          <a:bodyPr wrap="square" rtlCol="0">
            <a:spAutoFit/>
          </a:bodyPr>
          <a:lstStyle/>
          <a:p>
            <a:pPr algn="ctr"/>
            <a:r>
              <a:rPr lang="en-US" sz="1800" b="1" dirty="0">
                <a:solidFill>
                  <a:srgbClr val="FFFF00"/>
                </a:solidFill>
                <a:latin typeface="Bookman Old Style" panose="02050604050505020204" pitchFamily="18" charset="0"/>
              </a:rPr>
              <a:t>The Science of Geomathematics: Moving large stones</a:t>
            </a:r>
          </a:p>
        </p:txBody>
      </p:sp>
      <p:sp>
        <p:nvSpPr>
          <p:cNvPr id="3" name="TextBox 2">
            <a:extLst>
              <a:ext uri="{FF2B5EF4-FFF2-40B4-BE49-F238E27FC236}">
                <a16:creationId xmlns:a16="http://schemas.microsoft.com/office/drawing/2014/main" id="{6D6F10C6-1CAB-95C0-DEF2-6CDF3564D41C}"/>
              </a:ext>
            </a:extLst>
          </p:cNvPr>
          <p:cNvSpPr txBox="1"/>
          <p:nvPr/>
        </p:nvSpPr>
        <p:spPr>
          <a:xfrm>
            <a:off x="514350" y="1524000"/>
            <a:ext cx="8153400" cy="523220"/>
          </a:xfrm>
          <a:prstGeom prst="rect">
            <a:avLst/>
          </a:prstGeom>
          <a:noFill/>
        </p:spPr>
        <p:txBody>
          <a:bodyPr wrap="square" rtlCol="0">
            <a:spAutoFit/>
          </a:bodyPr>
          <a:lstStyle/>
          <a:p>
            <a:pPr algn="ctr"/>
            <a:r>
              <a:rPr lang="en-US" sz="1400" b="1" dirty="0">
                <a:solidFill>
                  <a:schemeClr val="accent1">
                    <a:lumMod val="75000"/>
                  </a:schemeClr>
                </a:solidFill>
                <a:latin typeface="Bookman Old Style" panose="02050604050505020204" pitchFamily="18" charset="0"/>
              </a:rPr>
              <a:t>Wally Wallington out of Michigan perfected the moving of large stone without any machines, hydraulics, or electricity</a:t>
            </a:r>
            <a:endParaRPr lang="en-US" sz="1400" b="1" dirty="0">
              <a:solidFill>
                <a:schemeClr val="accent2"/>
              </a:solidFill>
              <a:latin typeface="Bookman Old Style" panose="02050604050505020204" pitchFamily="18" charset="0"/>
            </a:endParaRPr>
          </a:p>
        </p:txBody>
      </p:sp>
      <p:pic>
        <p:nvPicPr>
          <p:cNvPr id="2050" name="Picture 2" descr="Ancient Stonehenge Technology Reveal By ...">
            <a:extLst>
              <a:ext uri="{FF2B5EF4-FFF2-40B4-BE49-F238E27FC236}">
                <a16:creationId xmlns:a16="http://schemas.microsoft.com/office/drawing/2014/main" id="{9CA54CBC-D505-D89B-1CF9-BC765E1B7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200400"/>
            <a:ext cx="5676900" cy="31790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3DB8371-FBA2-1085-45DE-90D559AEDF2D}"/>
              </a:ext>
            </a:extLst>
          </p:cNvPr>
          <p:cNvSpPr txBox="1"/>
          <p:nvPr/>
        </p:nvSpPr>
        <p:spPr>
          <a:xfrm>
            <a:off x="514350" y="2438400"/>
            <a:ext cx="8153400" cy="307777"/>
          </a:xfrm>
          <a:prstGeom prst="rect">
            <a:avLst/>
          </a:prstGeom>
          <a:noFill/>
        </p:spPr>
        <p:txBody>
          <a:bodyPr wrap="square" rtlCol="0">
            <a:spAutoFit/>
          </a:bodyPr>
          <a:lstStyle/>
          <a:p>
            <a:pPr algn="ctr"/>
            <a:r>
              <a:rPr lang="en-US" sz="1400" b="1" dirty="0">
                <a:solidFill>
                  <a:schemeClr val="accent2"/>
                </a:solidFill>
                <a:latin typeface="Bookman Old Style" panose="02050604050505020204" pitchFamily="18" charset="0"/>
              </a:rPr>
              <a:t>This image shows him moving a 2000 </a:t>
            </a:r>
            <a:r>
              <a:rPr lang="en-US" sz="1400" b="1" dirty="0" err="1">
                <a:solidFill>
                  <a:schemeClr val="accent2"/>
                </a:solidFill>
                <a:latin typeface="Bookman Old Style" panose="02050604050505020204" pitchFamily="18" charset="0"/>
              </a:rPr>
              <a:t>lbs</a:t>
            </a:r>
            <a:r>
              <a:rPr lang="en-US" sz="1400" b="1" dirty="0">
                <a:solidFill>
                  <a:schemeClr val="accent2"/>
                </a:solidFill>
                <a:latin typeface="Bookman Old Style" panose="02050604050505020204" pitchFamily="18" charset="0"/>
              </a:rPr>
              <a:t> block from A to B on a track</a:t>
            </a:r>
          </a:p>
        </p:txBody>
      </p:sp>
      <p:sp>
        <p:nvSpPr>
          <p:cNvPr id="2" name="TextBox 1">
            <a:extLst>
              <a:ext uri="{FF2B5EF4-FFF2-40B4-BE49-F238E27FC236}">
                <a16:creationId xmlns:a16="http://schemas.microsoft.com/office/drawing/2014/main" id="{8E111C56-522C-66B8-FE89-280696CD7690}"/>
              </a:ext>
            </a:extLst>
          </p:cNvPr>
          <p:cNvSpPr txBox="1"/>
          <p:nvPr/>
        </p:nvSpPr>
        <p:spPr>
          <a:xfrm>
            <a:off x="304800" y="872587"/>
            <a:ext cx="8153400" cy="307777"/>
          </a:xfrm>
          <a:prstGeom prst="rect">
            <a:avLst/>
          </a:prstGeom>
          <a:noFill/>
        </p:spPr>
        <p:txBody>
          <a:bodyPr wrap="square" rtlCol="0">
            <a:spAutoFit/>
          </a:bodyPr>
          <a:lstStyle/>
          <a:p>
            <a:pPr algn="ctr"/>
            <a:r>
              <a:rPr lang="en-US" sz="1400" b="1" dirty="0">
                <a:solidFill>
                  <a:schemeClr val="accent2"/>
                </a:solidFill>
                <a:latin typeface="Bookman Old Style" panose="02050604050505020204" pitchFamily="18" charset="0"/>
              </a:rPr>
              <a:t>Can man move large blocks without machines?</a:t>
            </a:r>
          </a:p>
        </p:txBody>
      </p:sp>
    </p:spTree>
    <p:extLst>
      <p:ext uri="{BB962C8B-B14F-4D97-AF65-F5344CB8AC3E}">
        <p14:creationId xmlns:p14="http://schemas.microsoft.com/office/powerpoint/2010/main" val="573195171"/>
      </p:ext>
    </p:extLst>
  </p:cSld>
  <p:clrMapOvr>
    <a:masterClrMapping/>
  </p:clrMapOvr>
  <p:transition spd="slow">
    <p:wedg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A9E0A-D519-BC74-4DE9-27FA238D4F1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64672E7-D2B7-F7E2-C652-038468D4E492}"/>
              </a:ext>
            </a:extLst>
          </p:cNvPr>
          <p:cNvSpPr txBox="1"/>
          <p:nvPr/>
        </p:nvSpPr>
        <p:spPr>
          <a:xfrm>
            <a:off x="381000" y="228600"/>
            <a:ext cx="8153400" cy="369332"/>
          </a:xfrm>
          <a:prstGeom prst="rect">
            <a:avLst/>
          </a:prstGeom>
          <a:noFill/>
        </p:spPr>
        <p:txBody>
          <a:bodyPr wrap="square" rtlCol="0">
            <a:spAutoFit/>
          </a:bodyPr>
          <a:lstStyle/>
          <a:p>
            <a:pPr algn="ctr"/>
            <a:r>
              <a:rPr lang="en-US" sz="1800" b="1" dirty="0">
                <a:solidFill>
                  <a:srgbClr val="FFFF00"/>
                </a:solidFill>
                <a:latin typeface="Bookman Old Style" panose="02050604050505020204" pitchFamily="18" charset="0"/>
              </a:rPr>
              <a:t>The Science of Geomathematics: Moving large stones</a:t>
            </a:r>
          </a:p>
        </p:txBody>
      </p:sp>
      <p:sp>
        <p:nvSpPr>
          <p:cNvPr id="3" name="TextBox 2">
            <a:extLst>
              <a:ext uri="{FF2B5EF4-FFF2-40B4-BE49-F238E27FC236}">
                <a16:creationId xmlns:a16="http://schemas.microsoft.com/office/drawing/2014/main" id="{80F9F169-5FBE-6B0D-8F45-8B97B5CA2C05}"/>
              </a:ext>
            </a:extLst>
          </p:cNvPr>
          <p:cNvSpPr txBox="1"/>
          <p:nvPr/>
        </p:nvSpPr>
        <p:spPr>
          <a:xfrm>
            <a:off x="381000" y="685800"/>
            <a:ext cx="8153400" cy="307777"/>
          </a:xfrm>
          <a:prstGeom prst="rect">
            <a:avLst/>
          </a:prstGeom>
          <a:noFill/>
        </p:spPr>
        <p:txBody>
          <a:bodyPr wrap="square" rtlCol="0">
            <a:spAutoFit/>
          </a:bodyPr>
          <a:lstStyle/>
          <a:p>
            <a:pPr algn="ctr"/>
            <a:r>
              <a:rPr lang="en-US" sz="1400" b="1" dirty="0">
                <a:solidFill>
                  <a:schemeClr val="accent1">
                    <a:lumMod val="75000"/>
                  </a:schemeClr>
                </a:solidFill>
                <a:latin typeface="Bookman Old Style" panose="02050604050505020204" pitchFamily="18" charset="0"/>
              </a:rPr>
              <a:t>Rotating and lifting heavy weights</a:t>
            </a:r>
            <a:endParaRPr lang="en-US" sz="1400" b="1" dirty="0">
              <a:solidFill>
                <a:schemeClr val="accent2"/>
              </a:solidFill>
              <a:latin typeface="Bookman Old Style" panose="02050604050505020204" pitchFamily="18" charset="0"/>
            </a:endParaRPr>
          </a:p>
        </p:txBody>
      </p:sp>
      <p:sp>
        <p:nvSpPr>
          <p:cNvPr id="4" name="TextBox 3">
            <a:extLst>
              <a:ext uri="{FF2B5EF4-FFF2-40B4-BE49-F238E27FC236}">
                <a16:creationId xmlns:a16="http://schemas.microsoft.com/office/drawing/2014/main" id="{4B1BF5EE-3AA4-F0CB-350F-A54CD5BA444F}"/>
              </a:ext>
            </a:extLst>
          </p:cNvPr>
          <p:cNvSpPr txBox="1"/>
          <p:nvPr/>
        </p:nvSpPr>
        <p:spPr>
          <a:xfrm>
            <a:off x="990779" y="4153539"/>
            <a:ext cx="2552700" cy="307777"/>
          </a:xfrm>
          <a:prstGeom prst="rect">
            <a:avLst/>
          </a:prstGeom>
          <a:noFill/>
        </p:spPr>
        <p:txBody>
          <a:bodyPr wrap="square" rtlCol="0">
            <a:spAutoFit/>
          </a:bodyPr>
          <a:lstStyle/>
          <a:p>
            <a:pPr algn="ctr"/>
            <a:r>
              <a:rPr lang="en-US" sz="1400" b="1" dirty="0">
                <a:solidFill>
                  <a:schemeClr val="accent2"/>
                </a:solidFill>
                <a:latin typeface="Bookman Old Style" panose="02050604050505020204" pitchFamily="18" charset="0"/>
              </a:rPr>
              <a:t>Rotating a 20,500 </a:t>
            </a:r>
            <a:r>
              <a:rPr lang="en-US" sz="1400" b="1" dirty="0" err="1">
                <a:solidFill>
                  <a:schemeClr val="accent2"/>
                </a:solidFill>
                <a:latin typeface="Bookman Old Style" panose="02050604050505020204" pitchFamily="18" charset="0"/>
              </a:rPr>
              <a:t>lbs</a:t>
            </a:r>
            <a:endParaRPr lang="en-US" sz="1400" b="1" dirty="0">
              <a:solidFill>
                <a:schemeClr val="accent2"/>
              </a:solidFill>
              <a:latin typeface="Bookman Old Style" panose="02050604050505020204" pitchFamily="18" charset="0"/>
            </a:endParaRPr>
          </a:p>
        </p:txBody>
      </p:sp>
      <p:pic>
        <p:nvPicPr>
          <p:cNvPr id="3074" name="Picture 2" descr="Wally Slab Of Concrete ...">
            <a:extLst>
              <a:ext uri="{FF2B5EF4-FFF2-40B4-BE49-F238E27FC236}">
                <a16:creationId xmlns:a16="http://schemas.microsoft.com/office/drawing/2014/main" id="{D011ED30-F1A8-D353-F2C1-3E70E20043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4669857"/>
            <a:ext cx="260985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slide with a wooden frame&#10;&#10;Description automatically generated">
            <a:extLst>
              <a:ext uri="{FF2B5EF4-FFF2-40B4-BE49-F238E27FC236}">
                <a16:creationId xmlns:a16="http://schemas.microsoft.com/office/drawing/2014/main" id="{2BD86ED1-8312-7FA4-3AA0-B54DCCEE98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1" y="2126521"/>
            <a:ext cx="3657600" cy="1851444"/>
          </a:xfrm>
          <a:prstGeom prst="rect">
            <a:avLst/>
          </a:prstGeom>
        </p:spPr>
      </p:pic>
      <p:pic>
        <p:nvPicPr>
          <p:cNvPr id="8" name="Picture 7" descr="A person on a slide&#10;&#10;Description automatically generated">
            <a:extLst>
              <a:ext uri="{FF2B5EF4-FFF2-40B4-BE49-F238E27FC236}">
                <a16:creationId xmlns:a16="http://schemas.microsoft.com/office/drawing/2014/main" id="{055822C1-3E69-20A1-65DE-38DA27AEE0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3311" y="4820525"/>
            <a:ext cx="3633951" cy="1788093"/>
          </a:xfrm>
          <a:prstGeom prst="rect">
            <a:avLst/>
          </a:prstGeom>
        </p:spPr>
      </p:pic>
      <p:sp>
        <p:nvSpPr>
          <p:cNvPr id="9" name="TextBox 8">
            <a:extLst>
              <a:ext uri="{FF2B5EF4-FFF2-40B4-BE49-F238E27FC236}">
                <a16:creationId xmlns:a16="http://schemas.microsoft.com/office/drawing/2014/main" id="{B94963EC-851F-79A8-E128-5EDC9EF89E3E}"/>
              </a:ext>
            </a:extLst>
          </p:cNvPr>
          <p:cNvSpPr txBox="1"/>
          <p:nvPr/>
        </p:nvSpPr>
        <p:spPr>
          <a:xfrm>
            <a:off x="4952999" y="4114669"/>
            <a:ext cx="3601193" cy="738664"/>
          </a:xfrm>
          <a:prstGeom prst="rect">
            <a:avLst/>
          </a:prstGeom>
          <a:noFill/>
        </p:spPr>
        <p:txBody>
          <a:bodyPr wrap="square" rtlCol="0">
            <a:spAutoFit/>
          </a:bodyPr>
          <a:lstStyle/>
          <a:p>
            <a:pPr algn="ctr"/>
            <a:r>
              <a:rPr lang="en-US" sz="1400" b="1" dirty="0">
                <a:solidFill>
                  <a:schemeClr val="accent2"/>
                </a:solidFill>
                <a:latin typeface="Bookman Old Style" panose="02050604050505020204" pitchFamily="18" charset="0"/>
              </a:rPr>
              <a:t>3 men raising a 500 </a:t>
            </a:r>
            <a:r>
              <a:rPr lang="en-US" sz="1400" b="1" dirty="0" err="1">
                <a:solidFill>
                  <a:schemeClr val="accent2"/>
                </a:solidFill>
                <a:latin typeface="Bookman Old Style" panose="02050604050505020204" pitchFamily="18" charset="0"/>
              </a:rPr>
              <a:t>lbs</a:t>
            </a:r>
            <a:r>
              <a:rPr lang="en-US" sz="1400" b="1" dirty="0">
                <a:solidFill>
                  <a:schemeClr val="accent2"/>
                </a:solidFill>
                <a:latin typeface="Bookman Old Style" panose="02050604050505020204" pitchFamily="18" charset="0"/>
              </a:rPr>
              <a:t> block</a:t>
            </a:r>
          </a:p>
          <a:p>
            <a:pPr algn="ctr"/>
            <a:r>
              <a:rPr lang="en-US" sz="1400" b="1" dirty="0">
                <a:solidFill>
                  <a:schemeClr val="accent2"/>
                </a:solidFill>
                <a:latin typeface="Bookman Old Style" panose="02050604050505020204" pitchFamily="18" charset="0"/>
              </a:rPr>
              <a:t>10 ft in 4 seconds</a:t>
            </a:r>
          </a:p>
          <a:p>
            <a:pPr algn="ctr"/>
            <a:r>
              <a:rPr lang="en-US" sz="1400" b="1" dirty="0">
                <a:solidFill>
                  <a:schemeClr val="accent2"/>
                </a:solidFill>
                <a:latin typeface="Bookman Old Style" panose="02050604050505020204" pitchFamily="18" charset="0"/>
              </a:rPr>
              <a:t>2.25 horse-power</a:t>
            </a:r>
          </a:p>
        </p:txBody>
      </p:sp>
      <p:sp>
        <p:nvSpPr>
          <p:cNvPr id="10" name="TextBox 9">
            <a:extLst>
              <a:ext uri="{FF2B5EF4-FFF2-40B4-BE49-F238E27FC236}">
                <a16:creationId xmlns:a16="http://schemas.microsoft.com/office/drawing/2014/main" id="{32AC7153-B24D-3724-83FF-924EB8CBAF25}"/>
              </a:ext>
            </a:extLst>
          </p:cNvPr>
          <p:cNvSpPr txBox="1"/>
          <p:nvPr/>
        </p:nvSpPr>
        <p:spPr>
          <a:xfrm>
            <a:off x="4962895" y="1334624"/>
            <a:ext cx="3601193" cy="738664"/>
          </a:xfrm>
          <a:prstGeom prst="rect">
            <a:avLst/>
          </a:prstGeom>
          <a:noFill/>
        </p:spPr>
        <p:txBody>
          <a:bodyPr wrap="square" rtlCol="0">
            <a:spAutoFit/>
          </a:bodyPr>
          <a:lstStyle/>
          <a:p>
            <a:pPr algn="ctr"/>
            <a:r>
              <a:rPr lang="en-US" sz="1400" b="1" dirty="0">
                <a:solidFill>
                  <a:schemeClr val="accent2"/>
                </a:solidFill>
                <a:latin typeface="Bookman Old Style" panose="02050604050505020204" pitchFamily="18" charset="0"/>
              </a:rPr>
              <a:t>1 man raising a 185 </a:t>
            </a:r>
            <a:r>
              <a:rPr lang="en-US" sz="1400" b="1" dirty="0" err="1">
                <a:solidFill>
                  <a:schemeClr val="accent2"/>
                </a:solidFill>
                <a:latin typeface="Bookman Old Style" panose="02050604050505020204" pitchFamily="18" charset="0"/>
              </a:rPr>
              <a:t>lbs</a:t>
            </a:r>
            <a:r>
              <a:rPr lang="en-US" sz="1400" b="1" dirty="0">
                <a:solidFill>
                  <a:schemeClr val="accent2"/>
                </a:solidFill>
                <a:latin typeface="Bookman Old Style" panose="02050604050505020204" pitchFamily="18" charset="0"/>
              </a:rPr>
              <a:t> block</a:t>
            </a:r>
          </a:p>
          <a:p>
            <a:pPr algn="ctr"/>
            <a:r>
              <a:rPr lang="en-US" sz="1400" b="1" dirty="0">
                <a:solidFill>
                  <a:schemeClr val="accent2"/>
                </a:solidFill>
                <a:latin typeface="Bookman Old Style" panose="02050604050505020204" pitchFamily="18" charset="0"/>
              </a:rPr>
              <a:t>10 ft in 6 seconds</a:t>
            </a:r>
          </a:p>
          <a:p>
            <a:pPr algn="ctr"/>
            <a:r>
              <a:rPr lang="en-US" sz="1400" b="1" dirty="0">
                <a:solidFill>
                  <a:schemeClr val="accent2"/>
                </a:solidFill>
                <a:latin typeface="Bookman Old Style" panose="02050604050505020204" pitchFamily="18" charset="0"/>
              </a:rPr>
              <a:t>.5 horse-power</a:t>
            </a:r>
          </a:p>
        </p:txBody>
      </p:sp>
      <p:pic>
        <p:nvPicPr>
          <p:cNvPr id="12" name="Picture 11" descr="A person working on a machine&#10;&#10;Description automatically generated">
            <a:extLst>
              <a:ext uri="{FF2B5EF4-FFF2-40B4-BE49-F238E27FC236}">
                <a16:creationId xmlns:a16="http://schemas.microsoft.com/office/drawing/2014/main" id="{E3CDB2FF-C5D1-EB35-8654-E44DC315F2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2121536"/>
            <a:ext cx="3162658" cy="1850491"/>
          </a:xfrm>
          <a:prstGeom prst="rect">
            <a:avLst/>
          </a:prstGeom>
        </p:spPr>
      </p:pic>
      <p:sp>
        <p:nvSpPr>
          <p:cNvPr id="14" name="TextBox 13">
            <a:extLst>
              <a:ext uri="{FF2B5EF4-FFF2-40B4-BE49-F238E27FC236}">
                <a16:creationId xmlns:a16="http://schemas.microsoft.com/office/drawing/2014/main" id="{94288A83-D58F-7263-1208-56689AE53CC0}"/>
              </a:ext>
            </a:extLst>
          </p:cNvPr>
          <p:cNvSpPr txBox="1"/>
          <p:nvPr/>
        </p:nvSpPr>
        <p:spPr>
          <a:xfrm>
            <a:off x="152400" y="1587409"/>
            <a:ext cx="4572000" cy="338554"/>
          </a:xfrm>
          <a:prstGeom prst="rect">
            <a:avLst/>
          </a:prstGeom>
          <a:noFill/>
        </p:spPr>
        <p:txBody>
          <a:bodyPr wrap="square">
            <a:spAutoFit/>
          </a:bodyPr>
          <a:lstStyle/>
          <a:p>
            <a:pPr algn="ctr"/>
            <a:r>
              <a:rPr lang="en-US" sz="1600" b="1" dirty="0">
                <a:solidFill>
                  <a:schemeClr val="accent2"/>
                </a:solidFill>
                <a:latin typeface="Bookman Old Style" panose="02050604050505020204" pitchFamily="18" charset="0"/>
              </a:rPr>
              <a:t>Rotating a 2000 </a:t>
            </a:r>
            <a:r>
              <a:rPr lang="en-US" sz="1600" b="1" dirty="0" err="1">
                <a:solidFill>
                  <a:schemeClr val="accent2"/>
                </a:solidFill>
                <a:latin typeface="Bookman Old Style" panose="02050604050505020204" pitchFamily="18" charset="0"/>
              </a:rPr>
              <a:t>lbs</a:t>
            </a:r>
            <a:r>
              <a:rPr lang="en-US" sz="1600" b="1" dirty="0">
                <a:solidFill>
                  <a:schemeClr val="accent2"/>
                </a:solidFill>
                <a:latin typeface="Bookman Old Style" panose="02050604050505020204" pitchFamily="18" charset="0"/>
              </a:rPr>
              <a:t> Block</a:t>
            </a:r>
          </a:p>
        </p:txBody>
      </p:sp>
    </p:spTree>
    <p:extLst>
      <p:ext uri="{BB962C8B-B14F-4D97-AF65-F5344CB8AC3E}">
        <p14:creationId xmlns:p14="http://schemas.microsoft.com/office/powerpoint/2010/main" val="1490421243"/>
      </p:ext>
    </p:extLst>
  </p:cSld>
  <p:clrMapOvr>
    <a:masterClrMapping/>
  </p:clrMapOvr>
  <p:transition spd="slow">
    <p:wedg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B843B-70EB-5F32-9531-533D512FD47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8FAA877-839D-14F1-C831-67C2C5232F55}"/>
              </a:ext>
            </a:extLst>
          </p:cNvPr>
          <p:cNvSpPr txBox="1"/>
          <p:nvPr/>
        </p:nvSpPr>
        <p:spPr>
          <a:xfrm>
            <a:off x="381000" y="228600"/>
            <a:ext cx="8153400" cy="369332"/>
          </a:xfrm>
          <a:prstGeom prst="rect">
            <a:avLst/>
          </a:prstGeom>
          <a:noFill/>
        </p:spPr>
        <p:txBody>
          <a:bodyPr wrap="square" rtlCol="0">
            <a:spAutoFit/>
          </a:bodyPr>
          <a:lstStyle/>
          <a:p>
            <a:pPr algn="ctr"/>
            <a:r>
              <a:rPr lang="en-US" sz="1800" b="1" dirty="0">
                <a:solidFill>
                  <a:srgbClr val="FFFF00"/>
                </a:solidFill>
                <a:latin typeface="Bookman Old Style" panose="02050604050505020204" pitchFamily="18" charset="0"/>
              </a:rPr>
              <a:t>The Science of Geomathematics: Moving large stones</a:t>
            </a:r>
          </a:p>
        </p:txBody>
      </p:sp>
      <p:sp>
        <p:nvSpPr>
          <p:cNvPr id="3" name="TextBox 2">
            <a:extLst>
              <a:ext uri="{FF2B5EF4-FFF2-40B4-BE49-F238E27FC236}">
                <a16:creationId xmlns:a16="http://schemas.microsoft.com/office/drawing/2014/main" id="{E8A9E22A-17AA-F004-5116-5912452EA148}"/>
              </a:ext>
            </a:extLst>
          </p:cNvPr>
          <p:cNvSpPr txBox="1"/>
          <p:nvPr/>
        </p:nvSpPr>
        <p:spPr>
          <a:xfrm>
            <a:off x="373083" y="914400"/>
            <a:ext cx="8153400" cy="1200329"/>
          </a:xfrm>
          <a:prstGeom prst="rect">
            <a:avLst/>
          </a:prstGeom>
          <a:noFill/>
        </p:spPr>
        <p:txBody>
          <a:bodyPr wrap="square" rtlCol="0">
            <a:spAutoFit/>
          </a:bodyPr>
          <a:lstStyle/>
          <a:p>
            <a:pPr algn="ctr"/>
            <a:r>
              <a:rPr lang="en-US" b="1" dirty="0">
                <a:solidFill>
                  <a:schemeClr val="accent1">
                    <a:lumMod val="75000"/>
                  </a:schemeClr>
                </a:solidFill>
                <a:latin typeface="Bookman Old Style" panose="02050604050505020204" pitchFamily="18" charset="0"/>
              </a:rPr>
              <a:t>Raising a stone the size of a standing stone from stone henge</a:t>
            </a:r>
            <a:endParaRPr lang="en-US" b="1" dirty="0">
              <a:solidFill>
                <a:schemeClr val="accent2"/>
              </a:solidFill>
              <a:latin typeface="Bookman Old Style" panose="02050604050505020204" pitchFamily="18" charset="0"/>
            </a:endParaRPr>
          </a:p>
        </p:txBody>
      </p:sp>
      <p:pic>
        <p:nvPicPr>
          <p:cNvPr id="7" name="Picture 6" descr="A person on a machine&#10;&#10;Description automatically generated">
            <a:extLst>
              <a:ext uri="{FF2B5EF4-FFF2-40B4-BE49-F238E27FC236}">
                <a16:creationId xmlns:a16="http://schemas.microsoft.com/office/drawing/2014/main" id="{8C1C6B3D-37A3-BB67-D6A3-EF994E38B1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3073597"/>
            <a:ext cx="4842463" cy="2549183"/>
          </a:xfrm>
          <a:prstGeom prst="rect">
            <a:avLst/>
          </a:prstGeom>
        </p:spPr>
      </p:pic>
    </p:spTree>
    <p:extLst>
      <p:ext uri="{BB962C8B-B14F-4D97-AF65-F5344CB8AC3E}">
        <p14:creationId xmlns:p14="http://schemas.microsoft.com/office/powerpoint/2010/main" val="321250552"/>
      </p:ext>
    </p:extLst>
  </p:cSld>
  <p:clrMapOvr>
    <a:masterClrMapping/>
  </p:clrMapOvr>
  <p:transition spd="slow">
    <p:wedge/>
  </p:transition>
</p:sld>
</file>

<file path=ppt/theme/theme1.xml><?xml version="1.0" encoding="utf-8"?>
<a:theme xmlns:a="http://schemas.openxmlformats.org/drawingml/2006/main" name="Blue-Gradient.dep">
  <a:themeElements>
    <a:clrScheme name="Custom 1">
      <a:dk1>
        <a:srgbClr val="66FFFF"/>
      </a:dk1>
      <a:lt1>
        <a:srgbClr val="66FFFF"/>
      </a:lt1>
      <a:dk2>
        <a:srgbClr val="66FFFF"/>
      </a:dk2>
      <a:lt2>
        <a:srgbClr val="FFFF00"/>
      </a:lt2>
      <a:accent1>
        <a:srgbClr val="99FF99"/>
      </a:accent1>
      <a:accent2>
        <a:srgbClr val="FFFFFF"/>
      </a:accent2>
      <a:accent3>
        <a:srgbClr val="FFFF66"/>
      </a:accent3>
      <a:accent4>
        <a:srgbClr val="FFFF66"/>
      </a:accent4>
      <a:accent5>
        <a:srgbClr val="CC99FF"/>
      </a:accent5>
      <a:accent6>
        <a:srgbClr val="FFFF00"/>
      </a:accent6>
      <a:hlink>
        <a:srgbClr val="0042C7"/>
      </a:hlink>
      <a:folHlink>
        <a:srgbClr val="FFFF66"/>
      </a:folHlink>
    </a:clrScheme>
    <a:fontScheme name="Tahoma-Trebuchet">
      <a:majorFont>
        <a:latin typeface="Tahoma"/>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2"/>
            </a:solidFill>
            <a:effectLst/>
            <a:latin typeface="Cooper Black" pitchFamily="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2"/>
            </a:solidFill>
            <a:effectLst/>
            <a:latin typeface="Cooper Black" pitchFamily="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Blue-Gradient.dep</Template>
  <TotalTime>2287</TotalTime>
  <Words>1577</Words>
  <Application>Microsoft Office PowerPoint</Application>
  <PresentationFormat>On-screen Show (4:3)</PresentationFormat>
  <Paragraphs>154</Paragraphs>
  <Slides>19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Arial</vt:lpstr>
      <vt:lpstr>Times New Roman</vt:lpstr>
      <vt:lpstr>Tahoma</vt:lpstr>
      <vt:lpstr>ArgosContour</vt:lpstr>
      <vt:lpstr>Cooper Black</vt:lpstr>
      <vt:lpstr>Bookman Old Style</vt:lpstr>
      <vt:lpstr>Calibri</vt:lpstr>
      <vt:lpstr>Trebuchet MS</vt:lpstr>
      <vt:lpstr>Aptos</vt:lpstr>
      <vt:lpstr>Nirmala UI</vt:lpstr>
      <vt:lpstr>Blue-Gradient.dep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Pratte Publications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Hosea - Free Bible study commentary, notes, and comments available free at www.gospelway.com PowerPoint slides and charts</dc:title>
  <dc:subject>Free study notes on the Bible book of Hosea; commentary and comments on the Old Testament PowerPoint slides and charts</dc:subject>
  <dc:creator>David E. Pratte</dc:creator>
  <cp:keywords>Hosea book commentary study notes comments Bible religion Old Testament free church Christ prophecy prophet Israel Judah Jeroboam Gomer prostitute harlot adultery idolatry repentance sins wickedness,  - David E. Pratte; www.biblestudylessons.com</cp:keywords>
  <cp:lastModifiedBy>Doug Hagerman</cp:lastModifiedBy>
  <cp:revision>866</cp:revision>
  <cp:lastPrinted>2016-03-16T15:34:38Z</cp:lastPrinted>
  <dcterms:created xsi:type="dcterms:W3CDTF">2013-07-15T18:37:31Z</dcterms:created>
  <dcterms:modified xsi:type="dcterms:W3CDTF">2025-01-22T23:26:36Z</dcterms:modified>
</cp:coreProperties>
</file>