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4">
  <p:sldMasterIdLst>
    <p:sldMasterId id="2147483648" r:id="rId1"/>
  </p:sldMasterIdLst>
  <p:notesMasterIdLst>
    <p:notesMasterId r:id="rId9"/>
  </p:notesMasterIdLst>
  <p:sldIdLst>
    <p:sldId id="258" r:id="rId2"/>
    <p:sldId id="369" r:id="rId3"/>
    <p:sldId id="370" r:id="rId4"/>
    <p:sldId id="372" r:id="rId5"/>
    <p:sldId id="371" r:id="rId6"/>
    <p:sldId id="339" r:id="rId7"/>
    <p:sldId id="363" r:id="rId8"/>
  </p:sldIdLst>
  <p:sldSz cx="9144000" cy="6858000" type="screen4x3"/>
  <p:notesSz cx="7010400" cy="9296400"/>
  <p:embeddedFontLst>
    <p:embeddedFont>
      <p:font typeface="ArgosContour" panose="020B0604020202020204" charset="0"/>
      <p:regular r:id="rId10"/>
    </p:embeddedFont>
    <p:embeddedFont>
      <p:font typeface="Bookman Old Style" panose="02050604050505020204" pitchFamily="18" charset="0"/>
      <p:regular r:id="rId11"/>
      <p:bold r:id="rId12"/>
      <p:italic r:id="rId13"/>
      <p:boldItalic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Cooper Black" panose="0208090404030B020404" pitchFamily="18" charset="0"/>
      <p:regular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99"/>
    <a:srgbClr val="3333FF"/>
    <a:srgbClr val="006600"/>
    <a:srgbClr val="0000CC"/>
    <a:srgbClr val="255997"/>
    <a:srgbClr val="3072C2"/>
    <a:srgbClr val="85A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042" autoAdjust="0"/>
    <p:restoredTop sz="92308" autoAdjust="0"/>
  </p:normalViewPr>
  <p:slideViewPr>
    <p:cSldViewPr showGuides="1">
      <p:cViewPr varScale="1">
        <p:scale>
          <a:sx n="161" d="100"/>
          <a:sy n="161" d="100"/>
        </p:scale>
        <p:origin x="150" y="2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AE7724-F89D-434E-875D-CE2B3B36F62C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791749-5BC2-43B7-B2AD-DDDAC45E0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279525"/>
            <a:ext cx="7773987" cy="5027613"/>
          </a:xfrm>
        </p:spPr>
        <p:txBody>
          <a:bodyPr/>
          <a:lstStyle>
            <a:lvl1pPr>
              <a:defRPr sz="2400" b="0"/>
            </a:lvl1pPr>
            <a:lvl2pPr marL="168275" lvl="1" indent="339725" algn="l">
              <a:defRPr sz="2200"/>
            </a:lvl2pPr>
            <a:lvl3pPr marL="906463" lvl="2" indent="-284163">
              <a:defRPr sz="2200"/>
            </a:lvl3pPr>
            <a:lvl4pPr marL="1477963" lvl="3" indent="-457200">
              <a:defRPr/>
            </a:lvl4pPr>
            <a:lvl5pPr marL="2049463" lvl="4" indent="-457200">
              <a:defRPr/>
            </a:lvl5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1F2048-3D42-407A-9D28-C83CBC387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CDE35-B606-46E7-B573-8D32A650B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47688"/>
            <a:ext cx="1943100" cy="5759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47688"/>
            <a:ext cx="5676900" cy="5759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CE27E-C1DD-47DD-8654-BD4CC06692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92636-9D43-48C2-9413-C1B4AECB7D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7CAC6-6D5F-4690-8F3F-253CE573C9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79525"/>
            <a:ext cx="38100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9525"/>
            <a:ext cx="38100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ED69-2848-454A-A3E5-CA18CCA62A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474DC-4236-4098-A9FD-F54F53D0CA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5AEBF-944A-4F68-9707-0F0B9747D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272D9-EC81-4C08-AA85-7246CFBD00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B3E24-8372-419E-A57C-424937A78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63DB0-0B75-4BD8-9C8C-8CA2940363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50000">
              <a:srgbClr val="00007A"/>
            </a:gs>
            <a:gs pos="100000">
              <a:srgbClr val="0000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47688"/>
            <a:ext cx="7772400" cy="59372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79525"/>
            <a:ext cx="777240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7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7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7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ADD9027C-462F-4D67-AD24-58FA963681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114300" algn="ctr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n-lt"/>
        </a:defRPr>
      </a:lvl2pPr>
      <a:lvl3pPr marL="396875" indent="-168275" algn="l" rtl="0" eaLnBrk="1" fontAlgn="base" hangingPunct="1">
        <a:spcBef>
          <a:spcPct val="0"/>
        </a:spcBef>
        <a:spcAft>
          <a:spcPct val="0"/>
        </a:spcAft>
        <a:buChar char="•"/>
        <a:defRPr sz="2400" b="1" i="1">
          <a:solidFill>
            <a:schemeClr val="bg1"/>
          </a:solidFill>
          <a:latin typeface="+mn-lt"/>
        </a:defRPr>
      </a:lvl3pPr>
      <a:lvl4pPr marL="744538" indent="-233363" algn="l" rtl="0" eaLnBrk="1" fontAlgn="base" hangingPunct="1">
        <a:spcBef>
          <a:spcPct val="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</a:defRPr>
      </a:lvl4pPr>
      <a:lvl5pPr marL="1089025" indent="-230188" algn="l" rtl="0" eaLnBrk="1" fontAlgn="base" hangingPunct="1">
        <a:spcBef>
          <a:spcPct val="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5pPr>
      <a:lvl6pPr marL="1546225" indent="-230188" algn="l" rtl="0" eaLnBrk="1" fontAlgn="base" hangingPunct="1">
        <a:spcBef>
          <a:spcPct val="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6pPr>
      <a:lvl7pPr marL="2003425" indent="-230188" algn="l" rtl="0" eaLnBrk="1" fontAlgn="base" hangingPunct="1">
        <a:spcBef>
          <a:spcPct val="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7pPr>
      <a:lvl8pPr marL="2460625" indent="-230188" algn="l" rtl="0" eaLnBrk="1" fontAlgn="base" hangingPunct="1">
        <a:spcBef>
          <a:spcPct val="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8pPr>
      <a:lvl9pPr marL="2917825" indent="-230188" algn="l" rtl="0" eaLnBrk="1" fontAlgn="base" hangingPunct="1">
        <a:spcBef>
          <a:spcPct val="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7E058A-BE83-4555-A4E2-607B76F51D22}"/>
              </a:ext>
            </a:extLst>
          </p:cNvPr>
          <p:cNvSpPr txBox="1"/>
          <p:nvPr/>
        </p:nvSpPr>
        <p:spPr>
          <a:xfrm>
            <a:off x="457200" y="239039"/>
            <a:ext cx="8382000" cy="584775"/>
          </a:xfrm>
          <a:prstGeom prst="rect">
            <a:avLst/>
          </a:prstGeom>
          <a:gradFill flip="none" rotWithShape="1">
            <a:gsLst>
              <a:gs pos="0">
                <a:srgbClr val="000099"/>
              </a:gs>
              <a:gs pos="74000">
                <a:srgbClr val="3333FF"/>
              </a:gs>
              <a:gs pos="100000">
                <a:srgbClr val="0000CC"/>
              </a:gs>
            </a:gsLst>
            <a:path path="rect">
              <a:fillToRect l="100000" t="100000"/>
            </a:path>
            <a:tileRect r="-100000" b="-100000"/>
          </a:gradFill>
          <a:ln w="41275" cmpd="thickThin">
            <a:solidFill>
              <a:schemeClr val="tx2"/>
            </a:solidFill>
          </a:ln>
          <a:effectLst>
            <a:outerShdw blurRad="165100" dist="254000" dir="2700000" algn="tl" rotWithShape="0">
              <a:schemeClr val="accent1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685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gosContour" pitchFamily="2" charset="0"/>
              </a:rPr>
              <a:t>Genesis and a message through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E8D83-9758-44FF-9C1A-A68FB7EDFCEF}"/>
              </a:ext>
            </a:extLst>
          </p:cNvPr>
          <p:cNvSpPr txBox="1"/>
          <p:nvPr/>
        </p:nvSpPr>
        <p:spPr>
          <a:xfrm>
            <a:off x="609600" y="60153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https://www.mathcompiler3d.com/bible-study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33B830E-0701-25EF-E3BC-06FC687A0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1" y="1600200"/>
            <a:ext cx="7796818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6DC6B6-0C41-8077-7BBB-B558F376E1DC}"/>
              </a:ext>
            </a:extLst>
          </p:cNvPr>
          <p:cNvSpPr txBox="1"/>
          <p:nvPr/>
        </p:nvSpPr>
        <p:spPr>
          <a:xfrm>
            <a:off x="1905000" y="999490"/>
            <a:ext cx="6438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The adventures of Joe &amp; Fred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00521E-86B2-D85B-EB2C-0526253931E4}"/>
              </a:ext>
            </a:extLst>
          </p:cNvPr>
          <p:cNvSpPr txBox="1"/>
          <p:nvPr/>
        </p:nvSpPr>
        <p:spPr>
          <a:xfrm>
            <a:off x="304800" y="1219200"/>
            <a:ext cx="1828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solidFill>
                  <a:schemeClr val="accent1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Joe</a:t>
            </a:r>
          </a:p>
          <a:p>
            <a:pPr algn="l"/>
            <a:r>
              <a:rPr lang="en-US" sz="1400" b="1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</a:rPr>
              <a:t>Hey Fred,</a:t>
            </a:r>
          </a:p>
          <a:p>
            <a:pPr algn="l"/>
            <a:r>
              <a:rPr lang="en-US" sz="1400" b="1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</a:rPr>
              <a:t>I hear the spotted owl hangs out in this sanctuary! Have you seen any yet?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D75642-9AB6-795A-1024-0248AE791CE8}"/>
              </a:ext>
            </a:extLst>
          </p:cNvPr>
          <p:cNvSpPr txBox="1"/>
          <p:nvPr/>
        </p:nvSpPr>
        <p:spPr>
          <a:xfrm>
            <a:off x="304800" y="2823905"/>
            <a:ext cx="1752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solidFill>
                  <a:schemeClr val="accent1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Fred</a:t>
            </a:r>
          </a:p>
          <a:p>
            <a:pPr algn="l"/>
            <a:r>
              <a:rPr lang="en-US" sz="1400" b="1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</a:rPr>
              <a:t>Yes, as a matter of fact - </a:t>
            </a:r>
          </a:p>
          <a:p>
            <a:pPr algn="l"/>
            <a:r>
              <a:rPr lang="en-US" sz="1400" b="1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</a:rPr>
              <a:t>I spotted that owl,</a:t>
            </a:r>
          </a:p>
          <a:p>
            <a:pPr algn="l"/>
            <a:r>
              <a:rPr lang="en-US" sz="1400" b="1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</a:rPr>
              <a:t>and I spotted that owl,</a:t>
            </a:r>
          </a:p>
          <a:p>
            <a:pPr algn="l"/>
            <a:r>
              <a:rPr lang="en-US" sz="1400" b="1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</a:rPr>
              <a:t>and I spotted that owl over there too!</a:t>
            </a:r>
          </a:p>
        </p:txBody>
      </p:sp>
    </p:spTree>
    <p:extLst>
      <p:ext uri="{BB962C8B-B14F-4D97-AF65-F5344CB8AC3E}">
        <p14:creationId xmlns:p14="http://schemas.microsoft.com/office/powerpoint/2010/main" val="1510978630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6D7587-18AB-26F8-0725-04B5BF89231F}"/>
              </a:ext>
            </a:extLst>
          </p:cNvPr>
          <p:cNvSpPr txBox="1"/>
          <p:nvPr/>
        </p:nvSpPr>
        <p:spPr>
          <a:xfrm>
            <a:off x="381000" y="180707"/>
            <a:ext cx="8382000" cy="584775"/>
          </a:xfrm>
          <a:prstGeom prst="rect">
            <a:avLst/>
          </a:prstGeom>
          <a:gradFill flip="none" rotWithShape="1">
            <a:gsLst>
              <a:gs pos="0">
                <a:srgbClr val="000099"/>
              </a:gs>
              <a:gs pos="74000">
                <a:srgbClr val="3333FF"/>
              </a:gs>
              <a:gs pos="100000">
                <a:srgbClr val="0000CC"/>
              </a:gs>
            </a:gsLst>
            <a:path path="rect">
              <a:fillToRect l="100000" t="100000"/>
            </a:path>
            <a:tileRect r="-100000" b="-100000"/>
          </a:gradFill>
          <a:ln w="41275" cmpd="thickThin">
            <a:solidFill>
              <a:schemeClr val="tx2"/>
            </a:solidFill>
          </a:ln>
          <a:effectLst>
            <a:outerShdw blurRad="165100" dist="254000" dir="2700000" algn="tl" rotWithShape="0">
              <a:schemeClr val="accent1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685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gosContour" pitchFamily="2" charset="0"/>
              </a:rPr>
              <a:t>Precession</a:t>
            </a:r>
          </a:p>
        </p:txBody>
      </p:sp>
      <p:pic>
        <p:nvPicPr>
          <p:cNvPr id="2050" name="Picture 2" descr="Axial precession - Wikipedia">
            <a:extLst>
              <a:ext uri="{FF2B5EF4-FFF2-40B4-BE49-F238E27FC236}">
                <a16:creationId xmlns:a16="http://schemas.microsoft.com/office/drawing/2014/main" id="{CDEE0629-D839-F919-9532-A0CC8DEF5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87" y="1492601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8B5C72-312B-596B-5E69-743F04D9CB68}"/>
              </a:ext>
            </a:extLst>
          </p:cNvPr>
          <p:cNvSpPr txBox="1"/>
          <p:nvPr/>
        </p:nvSpPr>
        <p:spPr>
          <a:xfrm>
            <a:off x="387350" y="3886200"/>
            <a:ext cx="81924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Precession is the slow, gradual movement of the axis of a rotating object, such as a spinning top, a gyroscope, or a planet, as it wobbles in response to external forces.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This motion causes the orientation of the rotational axis to trace out a circular or elliptical path over time.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24A359-3FD1-CE37-DF0A-75E939DA843F}"/>
              </a:ext>
            </a:extLst>
          </p:cNvPr>
          <p:cNvSpPr txBox="1"/>
          <p:nvPr/>
        </p:nvSpPr>
        <p:spPr>
          <a:xfrm>
            <a:off x="335902" y="1408818"/>
            <a:ext cx="2819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There is a 29,520 year cycle for the earth to pass through all of the constellations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8C46E-4A8B-E80C-A2DD-A34EFE266D58}"/>
              </a:ext>
            </a:extLst>
          </p:cNvPr>
          <p:cNvSpPr txBox="1"/>
          <p:nvPr/>
        </p:nvSpPr>
        <p:spPr>
          <a:xfrm>
            <a:off x="2829703" y="893934"/>
            <a:ext cx="33742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Each cycle has ~ 2160 years</a:t>
            </a:r>
          </a:p>
        </p:txBody>
      </p:sp>
      <p:pic>
        <p:nvPicPr>
          <p:cNvPr id="1030" name="Picture 6" descr="What Are The 12 Zodiac Constellations?">
            <a:extLst>
              <a:ext uri="{FF2B5EF4-FFF2-40B4-BE49-F238E27FC236}">
                <a16:creationId xmlns:a16="http://schemas.microsoft.com/office/drawing/2014/main" id="{EB32C35C-AA6E-172E-DAA6-7D253D4CC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433820"/>
            <a:ext cx="2305050" cy="133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eat Sphinx could have been initially formed by nature, study says | CNN">
            <a:extLst>
              <a:ext uri="{FF2B5EF4-FFF2-40B4-BE49-F238E27FC236}">
                <a16:creationId xmlns:a16="http://schemas.microsoft.com/office/drawing/2014/main" id="{45660905-EBCC-C053-C61A-F44D85530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24" y="2323113"/>
            <a:ext cx="2606385" cy="146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4493B4-3C97-9F4F-0007-9B8B38290760}"/>
              </a:ext>
            </a:extLst>
          </p:cNvPr>
          <p:cNvSpPr txBox="1"/>
          <p:nvPr/>
        </p:nvSpPr>
        <p:spPr>
          <a:xfrm>
            <a:off x="5791200" y="1588771"/>
            <a:ext cx="2819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The Sphinx is the hour hand of the clock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196C24-D116-C932-968F-222C621B1CE8}"/>
              </a:ext>
            </a:extLst>
          </p:cNvPr>
          <p:cNvSpPr txBox="1"/>
          <p:nvPr/>
        </p:nvSpPr>
        <p:spPr>
          <a:xfrm>
            <a:off x="452582" y="5275579"/>
            <a:ext cx="81924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The Sphinx is a giant hand of a clock showing where we are in the procession of the 29,520 year cycle. The monuments were built to point to cycles of destruction / extinction events – like a pole shift.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46EC0-3155-9DC7-BE61-B41B0BC5F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A4DB6F-D238-8F2E-C208-223E4109C9CA}"/>
              </a:ext>
            </a:extLst>
          </p:cNvPr>
          <p:cNvSpPr txBox="1"/>
          <p:nvPr/>
        </p:nvSpPr>
        <p:spPr>
          <a:xfrm>
            <a:off x="381000" y="180707"/>
            <a:ext cx="8382000" cy="1077218"/>
          </a:xfrm>
          <a:prstGeom prst="rect">
            <a:avLst/>
          </a:prstGeom>
          <a:gradFill flip="none" rotWithShape="1">
            <a:gsLst>
              <a:gs pos="0">
                <a:srgbClr val="000099"/>
              </a:gs>
              <a:gs pos="74000">
                <a:srgbClr val="3333FF"/>
              </a:gs>
              <a:gs pos="100000">
                <a:srgbClr val="0000CC"/>
              </a:gs>
            </a:gsLst>
            <a:path path="rect">
              <a:fillToRect l="100000" t="100000"/>
            </a:path>
            <a:tileRect r="-100000" b="-100000"/>
          </a:gradFill>
          <a:ln w="41275" cmpd="thickThin">
            <a:solidFill>
              <a:schemeClr val="tx2"/>
            </a:solidFill>
          </a:ln>
          <a:effectLst>
            <a:outerShdw blurRad="165100" dist="254000" dir="2700000" algn="tl" rotWithShape="0">
              <a:schemeClr val="accent1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685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gosContour" pitchFamily="2" charset="0"/>
              </a:rPr>
              <a:t>The Great Pyramid</a:t>
            </a:r>
          </a:p>
          <a:p>
            <a:pPr algn="ctr"/>
            <a:r>
              <a:rPr lang="en-US" sz="3200" dirty="0">
                <a:latin typeface="ArgosContour" pitchFamily="2" charset="0"/>
              </a:rPr>
              <a:t>A scale model of the Earth</a:t>
            </a:r>
          </a:p>
        </p:txBody>
      </p:sp>
      <p:pic>
        <p:nvPicPr>
          <p:cNvPr id="1028" name="Picture 4" descr="GREAT PYRAMID OF CHEOPS HAS EIGHT SIDES ...">
            <a:extLst>
              <a:ext uri="{FF2B5EF4-FFF2-40B4-BE49-F238E27FC236}">
                <a16:creationId xmlns:a16="http://schemas.microsoft.com/office/drawing/2014/main" id="{F7AF0A05-7452-217F-0C07-4CF39142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18" y="2057400"/>
            <a:ext cx="3639416" cy="415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96ACF5-C98D-1BFC-AC04-3E68268A3741}"/>
              </a:ext>
            </a:extLst>
          </p:cNvPr>
          <p:cNvSpPr txBox="1"/>
          <p:nvPr/>
        </p:nvSpPr>
        <p:spPr>
          <a:xfrm>
            <a:off x="152400" y="1449836"/>
            <a:ext cx="4648200" cy="395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solidFill>
                  <a:schemeClr val="accent2">
                    <a:lumMod val="8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Original Specs:</a:t>
            </a:r>
          </a:p>
          <a:p>
            <a:pPr marR="0" lvl="0" algn="l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Volume =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91,155,780.93 [Cu Ft]</a:t>
            </a:r>
          </a:p>
          <a:p>
            <a:pPr marR="0" lvl="0" algn="l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 = 569,311.8608 [Sq Ft]</a:t>
            </a:r>
          </a:p>
          <a:p>
            <a:pPr marR="0" lvl="0" algn="l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Perimeter: 3,018.110298 [Ft]</a:t>
            </a:r>
          </a:p>
          <a:p>
            <a:pPr marR="0" lvl="0" algn="l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Side Length: 754.5275745 [Ft]</a:t>
            </a:r>
          </a:p>
          <a:p>
            <a:pPr marR="0" lvl="0" algn="l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C/H Ratio: 6.283185307 [2 PI]</a:t>
            </a:r>
          </a:p>
          <a:p>
            <a:pPr marR="0" lvl="0" algn="l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Slope: 51.85397361°</a:t>
            </a:r>
          </a:p>
          <a:p>
            <a:pPr marR="0" lvl="0" algn="l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Height = 480.3471728 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C57D7-7F40-3974-5EEA-7EC78445E7B3}"/>
              </a:ext>
            </a:extLst>
          </p:cNvPr>
          <p:cNvSpPr txBox="1"/>
          <p:nvPr/>
        </p:nvSpPr>
        <p:spPr>
          <a:xfrm>
            <a:off x="152400" y="5477042"/>
            <a:ext cx="4575174" cy="73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solidFill>
                  <a:schemeClr val="accent2">
                    <a:lumMod val="8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also encoded the speed of light &amp; the circumference of the equator</a:t>
            </a:r>
          </a:p>
        </p:txBody>
      </p:sp>
    </p:spTree>
    <p:extLst>
      <p:ext uri="{BB962C8B-B14F-4D97-AF65-F5344CB8AC3E}">
        <p14:creationId xmlns:p14="http://schemas.microsoft.com/office/powerpoint/2010/main" val="3521454304"/>
      </p:ext>
    </p:extLst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1F27E-FF45-B930-8A9E-E53E87C55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78A82E-C6B2-FBB3-1B74-F7F7776F437C}"/>
              </a:ext>
            </a:extLst>
          </p:cNvPr>
          <p:cNvSpPr txBox="1"/>
          <p:nvPr/>
        </p:nvSpPr>
        <p:spPr>
          <a:xfrm>
            <a:off x="381000" y="152400"/>
            <a:ext cx="8382000" cy="1077218"/>
          </a:xfrm>
          <a:prstGeom prst="rect">
            <a:avLst/>
          </a:prstGeom>
          <a:gradFill flip="none" rotWithShape="1">
            <a:gsLst>
              <a:gs pos="0">
                <a:srgbClr val="000099"/>
              </a:gs>
              <a:gs pos="74000">
                <a:srgbClr val="3333FF"/>
              </a:gs>
              <a:gs pos="100000">
                <a:srgbClr val="0000CC"/>
              </a:gs>
            </a:gsLst>
            <a:path path="rect">
              <a:fillToRect l="100000" t="100000"/>
            </a:path>
            <a:tileRect r="-100000" b="-100000"/>
          </a:gradFill>
          <a:ln w="41275" cmpd="thickThin">
            <a:solidFill>
              <a:schemeClr val="tx2"/>
            </a:solidFill>
          </a:ln>
          <a:effectLst>
            <a:outerShdw blurRad="165100" dist="254000" dir="2700000" algn="tl" rotWithShape="0">
              <a:schemeClr val="accent1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685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gosContour" pitchFamily="2" charset="0"/>
              </a:rPr>
              <a:t>The Great Pyramid</a:t>
            </a:r>
          </a:p>
          <a:p>
            <a:pPr algn="ctr"/>
            <a:r>
              <a:rPr lang="en-US" sz="3200" dirty="0">
                <a:latin typeface="ArgosContour" pitchFamily="2" charset="0"/>
              </a:rPr>
              <a:t>A scale model of the Earth – 3D</a:t>
            </a:r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03B42A8-38CB-2689-8693-7DC1FA4EC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63519"/>
            <a:ext cx="7924800" cy="551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05497"/>
      </p:ext>
    </p:extLst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E648C-74B4-5727-E9E7-D93E02F6A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6628DC-70B6-E7CB-7074-4328D01AA7C7}"/>
              </a:ext>
            </a:extLst>
          </p:cNvPr>
          <p:cNvSpPr txBox="1"/>
          <p:nvPr/>
        </p:nvSpPr>
        <p:spPr>
          <a:xfrm>
            <a:off x="353631" y="836649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I am God – there is none like me</a:t>
            </a:r>
          </a:p>
          <a:p>
            <a:pPr algn="l"/>
            <a:r>
              <a:rPr lang="en-US" sz="16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God declares the end from the beginning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96007-7D59-C371-18FD-DFE7129CBC75}"/>
              </a:ext>
            </a:extLst>
          </p:cNvPr>
          <p:cNvSpPr txBox="1"/>
          <p:nvPr/>
        </p:nvSpPr>
        <p:spPr>
          <a:xfrm>
            <a:off x="353631" y="4260151"/>
            <a:ext cx="1905000" cy="36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1800" b="1" kern="10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Isaiah 46:9 – 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1F46D2-95E0-1847-F31D-17F5DD441763}"/>
              </a:ext>
            </a:extLst>
          </p:cNvPr>
          <p:cNvSpPr txBox="1"/>
          <p:nvPr/>
        </p:nvSpPr>
        <p:spPr>
          <a:xfrm>
            <a:off x="693681" y="243871"/>
            <a:ext cx="7561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End Times &amp; Pre-Times: The Evening and the morning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D844C4-8521-2C7A-60BA-D002AC6F057D}"/>
              </a:ext>
            </a:extLst>
          </p:cNvPr>
          <p:cNvSpPr txBox="1"/>
          <p:nvPr/>
        </p:nvSpPr>
        <p:spPr>
          <a:xfrm>
            <a:off x="353631" y="4627303"/>
            <a:ext cx="8262257" cy="1817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baseline="300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9 </a:t>
            </a:r>
            <a:r>
              <a:rPr lang="en-US" sz="2000" kern="1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Remember the former things of old: for I am God, and there is none else; I am God, and there is none like me,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baseline="300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10 </a:t>
            </a:r>
            <a:r>
              <a:rPr lang="en-US" sz="2000" kern="1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Declaring the end from the beginning, and from ancient times the things that are not yet done, saying, My counsel shall stand, and I will do all my pleasure:</a:t>
            </a:r>
          </a:p>
        </p:txBody>
      </p:sp>
      <p:pic>
        <p:nvPicPr>
          <p:cNvPr id="8194" name="Picture 2" descr="Past, present and future | A Blind Man's Search For Enlightenment">
            <a:extLst>
              <a:ext uri="{FF2B5EF4-FFF2-40B4-BE49-F238E27FC236}">
                <a16:creationId xmlns:a16="http://schemas.microsoft.com/office/drawing/2014/main" id="{9337E29C-522B-BC3E-E2C1-F860F14AB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5648"/>
            <a:ext cx="4572000" cy="284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F19F97-64CE-76A1-6E71-24B36D8AD30E}"/>
              </a:ext>
            </a:extLst>
          </p:cNvPr>
          <p:cNvSpPr txBox="1"/>
          <p:nvPr/>
        </p:nvSpPr>
        <p:spPr>
          <a:xfrm>
            <a:off x="304800" y="1944712"/>
            <a:ext cx="3048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God didn’t have a creator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84110"/>
      </p:ext>
    </p:extLst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7EA81-04AF-0FFD-2DE1-CA5529C0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774A99-1ED5-CBE2-FC65-8120885467D4}"/>
              </a:ext>
            </a:extLst>
          </p:cNvPr>
          <p:cNvSpPr txBox="1"/>
          <p:nvPr/>
        </p:nvSpPr>
        <p:spPr>
          <a:xfrm>
            <a:off x="422565" y="3322144"/>
            <a:ext cx="7848600" cy="311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This second epistle, beloved, I now write unto you; in both which I stir up your pure minds by way of remembrance: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baseline="300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2 </a:t>
            </a:r>
            <a:r>
              <a:rPr lang="en-US" sz="1600" kern="1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That ye may be mindful of the words which were spoken before by the holy prophets, and of the commandment of us the apostles of the Lord and </a:t>
            </a:r>
            <a:r>
              <a:rPr lang="en-US" sz="1600" kern="100" dirty="0" err="1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Saviour</a:t>
            </a:r>
            <a:r>
              <a:rPr lang="en-US" sz="1600" kern="1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baseline="300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3 </a:t>
            </a:r>
            <a:r>
              <a:rPr lang="en-US" sz="1600" kern="1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Knowing this first, that there shall come in the last days scoffers, walking after their own lusts,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baseline="300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4 </a:t>
            </a:r>
            <a:r>
              <a:rPr lang="en-US" sz="1600" kern="1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And </a:t>
            </a:r>
            <a:r>
              <a:rPr lang="en-US" sz="1600" kern="1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saying, Where is the promise of his coming? </a:t>
            </a:r>
            <a:r>
              <a:rPr lang="en-US" sz="1600" kern="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 since the fa</a:t>
            </a:r>
            <a:r>
              <a:rPr lang="en-US" sz="1600" kern="1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thers fell asleep, all things continue as they were from the beginning of the creation</a:t>
            </a:r>
            <a:r>
              <a:rPr lang="en-US" sz="1600" kern="1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baseline="300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5 </a:t>
            </a:r>
            <a:r>
              <a:rPr lang="en-US" sz="1600" kern="1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 this they willingly are ignorant of, that by the word of God </a:t>
            </a:r>
            <a:r>
              <a:rPr lang="en-US" sz="1600" kern="1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heavens were of old, and the earth standing out of the water and in the water</a:t>
            </a:r>
            <a:r>
              <a:rPr lang="en-US" sz="1600" kern="1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E83CA-3979-7C1D-FCE8-6BEC4E9A492D}"/>
              </a:ext>
            </a:extLst>
          </p:cNvPr>
          <p:cNvSpPr txBox="1"/>
          <p:nvPr/>
        </p:nvSpPr>
        <p:spPr>
          <a:xfrm>
            <a:off x="457201" y="299873"/>
            <a:ext cx="2819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End Times &amp; Pre-Times: </a:t>
            </a:r>
          </a:p>
          <a:p>
            <a:pPr algn="l"/>
            <a:r>
              <a:rPr lang="en-US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Where is the promise </a:t>
            </a:r>
          </a:p>
          <a:p>
            <a:pPr algn="l"/>
            <a:r>
              <a:rPr lang="en-US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of his coming?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37B4C-E44E-9C6E-17F6-46B992C497D6}"/>
              </a:ext>
            </a:extLst>
          </p:cNvPr>
          <p:cNvSpPr txBox="1"/>
          <p:nvPr/>
        </p:nvSpPr>
        <p:spPr>
          <a:xfrm>
            <a:off x="466107" y="2954992"/>
            <a:ext cx="2371842" cy="36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1800" b="1" kern="100" dirty="0">
                <a:solidFill>
                  <a:schemeClr val="accent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Peter 3:1-5</a:t>
            </a:r>
            <a:endParaRPr lang="en-US" sz="1800" b="1" kern="100" dirty="0">
              <a:solidFill>
                <a:schemeClr val="accent2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F12E5-3BEE-4A55-BE0D-F88C067FD7B4}"/>
              </a:ext>
            </a:extLst>
          </p:cNvPr>
          <p:cNvSpPr txBox="1"/>
          <p:nvPr/>
        </p:nvSpPr>
        <p:spPr>
          <a:xfrm>
            <a:off x="3657600" y="298883"/>
            <a:ext cx="5410199" cy="137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12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Vs. 4 - Scoffers say, where is the Promise of his coming?</a:t>
            </a:r>
          </a:p>
          <a:p>
            <a:pPr marL="0" marR="0" algn="l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12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 5 - They are willing ignorant that the heavens were of old</a:t>
            </a:r>
          </a:p>
          <a:p>
            <a:pPr marL="0" marR="0" algn="l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12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 5 – The earth was standing out of the water and in the water</a:t>
            </a:r>
          </a:p>
          <a:p>
            <a:pPr marL="0" marR="0" algn="l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12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 8 - A day with the Lord is like a thousand years – be not ignorant of this!</a:t>
            </a:r>
          </a:p>
          <a:p>
            <a:pPr marL="0" marR="0" algn="l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1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 9 – The Lord is not slack concerning his promises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A1BBE-5CC5-7746-6080-2C31703DF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81079"/>
            <a:ext cx="2110539" cy="1629072"/>
          </a:xfrm>
          <a:prstGeom prst="rect">
            <a:avLst/>
          </a:prstGeom>
        </p:spPr>
      </p:pic>
      <p:pic>
        <p:nvPicPr>
          <p:cNvPr id="5122" name="Picture 2" descr="2 Peter 3:5">
            <a:extLst>
              <a:ext uri="{FF2B5EF4-FFF2-40B4-BE49-F238E27FC236}">
                <a16:creationId xmlns:a16="http://schemas.microsoft.com/office/drawing/2014/main" id="{29271B6C-A005-A144-2A8F-0A77978E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347111" cy="134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Scoffers Folly | The Heaton File">
            <a:extLst>
              <a:ext uri="{FF2B5EF4-FFF2-40B4-BE49-F238E27FC236}">
                <a16:creationId xmlns:a16="http://schemas.microsoft.com/office/drawing/2014/main" id="{CF97B263-80C5-8860-F3D8-6476C5D3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61" y="1865763"/>
            <a:ext cx="2349210" cy="13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934912"/>
      </p:ext>
    </p:extLst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5D648-E29E-0BBC-E3C1-7A64560FC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2470E5-D706-55AE-E854-6A2791D440FD}"/>
              </a:ext>
            </a:extLst>
          </p:cNvPr>
          <p:cNvSpPr txBox="1"/>
          <p:nvPr/>
        </p:nvSpPr>
        <p:spPr>
          <a:xfrm>
            <a:off x="647700" y="2268682"/>
            <a:ext cx="7848600" cy="2791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baseline="300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6 </a:t>
            </a:r>
            <a:r>
              <a:rPr lang="en-US" sz="1400" kern="1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Whereby the world that then was, being overflowed with water, perished: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baseline="300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7 </a:t>
            </a:r>
            <a:r>
              <a:rPr lang="en-US" sz="1400" kern="1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But the heavens and the earth, which are now, by the same word are kept in store, reserved unto fire against the day of judgment and perdition of ungodly men.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baseline="300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8 </a:t>
            </a:r>
            <a:r>
              <a:rPr lang="en-US" sz="1400" kern="1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But, beloved, be not ignorant of this one thing, that one day is with the Lord as a thousand years, and a thousand years as one day.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baseline="300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9 </a:t>
            </a:r>
            <a:r>
              <a:rPr lang="en-US" sz="1400" kern="1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Lord is not slack concerning his promise, as some men count slackness; but is longsuffering to us-ward, not willing that any should perish, but that all should come to repentance.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baseline="300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10 </a:t>
            </a:r>
            <a:r>
              <a:rPr lang="en-US" sz="1400" kern="1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But the day of the Lord will come as a thief in the night; in the which the heavens shall pass away with a great noise, and the elements shall melt with fervent heat, the earth also and the works that are therein shall be burned up.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AA264-6A7C-CB16-6BDD-FB9FB32F2439}"/>
              </a:ext>
            </a:extLst>
          </p:cNvPr>
          <p:cNvSpPr txBox="1"/>
          <p:nvPr/>
        </p:nvSpPr>
        <p:spPr>
          <a:xfrm>
            <a:off x="457201" y="299873"/>
            <a:ext cx="2819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End Times &amp; Pre-Times: </a:t>
            </a:r>
          </a:p>
          <a:p>
            <a:pPr algn="l"/>
            <a:r>
              <a:rPr lang="en-US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Where is the promise </a:t>
            </a:r>
          </a:p>
          <a:p>
            <a:pPr algn="l"/>
            <a:r>
              <a:rPr lang="en-US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of his coming?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296A24-1E32-3FA6-14DF-6C52AF0C6814}"/>
              </a:ext>
            </a:extLst>
          </p:cNvPr>
          <p:cNvSpPr txBox="1"/>
          <p:nvPr/>
        </p:nvSpPr>
        <p:spPr>
          <a:xfrm>
            <a:off x="609600" y="1901530"/>
            <a:ext cx="2371842" cy="36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1800" b="1" kern="100" dirty="0">
                <a:solidFill>
                  <a:schemeClr val="accent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Peter 3:6-13</a:t>
            </a:r>
            <a:endParaRPr lang="en-US" sz="1800" b="1" kern="100" dirty="0">
              <a:solidFill>
                <a:schemeClr val="accent2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B5A41-F077-4E14-A7C9-880C5C3656CE}"/>
              </a:ext>
            </a:extLst>
          </p:cNvPr>
          <p:cNvSpPr txBox="1"/>
          <p:nvPr/>
        </p:nvSpPr>
        <p:spPr>
          <a:xfrm>
            <a:off x="3276599" y="282539"/>
            <a:ext cx="5410199" cy="137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12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Vs. 6 – </a:t>
            </a:r>
            <a:r>
              <a:rPr lang="en-US" sz="1200" b="1" i="1" kern="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world that then was, perished</a:t>
            </a:r>
            <a:endParaRPr lang="en-US" sz="1200" b="1" i="1" kern="100" dirty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12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 7 – The world will last until its destroyed by fire</a:t>
            </a:r>
          </a:p>
          <a:p>
            <a:pPr marL="0" marR="0" algn="l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12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 8 - A day with the Lord is like a thousand years – be not ignorant of this!</a:t>
            </a:r>
          </a:p>
          <a:p>
            <a:pPr marL="0" marR="0" algn="l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1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 9 – The Lord is not slack concerning his promises</a:t>
            </a:r>
          </a:p>
          <a:p>
            <a:pPr marL="0" marR="0" algn="l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1200" b="1" kern="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 10 – The day of the Lord will come as a thief in the night</a:t>
            </a:r>
            <a:endParaRPr lang="en-US" sz="1200" b="1" kern="100" dirty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 Peter 3:6 Artwork | Bible Art">
            <a:extLst>
              <a:ext uri="{FF2B5EF4-FFF2-40B4-BE49-F238E27FC236}">
                <a16:creationId xmlns:a16="http://schemas.microsoft.com/office/drawing/2014/main" id="{EB813690-7E77-9F58-F5F9-D8181BF76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52600"/>
            <a:ext cx="864425" cy="86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A9F348-47D5-CBA8-F441-E8A3E6749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24" y="1156824"/>
            <a:ext cx="1066800" cy="722214"/>
          </a:xfrm>
          <a:prstGeom prst="rect">
            <a:avLst/>
          </a:prstGeom>
        </p:spPr>
      </p:pic>
      <p:pic>
        <p:nvPicPr>
          <p:cNvPr id="1028" name="Picture 4" descr="Bible Fun For Kids: The Lord Will Come ...">
            <a:extLst>
              <a:ext uri="{FF2B5EF4-FFF2-40B4-BE49-F238E27FC236}">
                <a16:creationId xmlns:a16="http://schemas.microsoft.com/office/drawing/2014/main" id="{5C4174D6-3C05-4026-B977-23355BA0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06" y="497207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F0E7D7-644D-4E62-FA89-A378AAE64435}"/>
              </a:ext>
            </a:extLst>
          </p:cNvPr>
          <p:cNvSpPr txBox="1"/>
          <p:nvPr/>
        </p:nvSpPr>
        <p:spPr>
          <a:xfrm>
            <a:off x="695442" y="5181600"/>
            <a:ext cx="4572000" cy="155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100" b="1" kern="100" baseline="300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11 </a:t>
            </a:r>
            <a:r>
              <a:rPr lang="en-US" sz="1100" kern="1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Seeing then that all these things shall be dissolved, what manner of persons ought ye to be in all holy conversation and godliness,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100" b="1" kern="100" baseline="300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12 </a:t>
            </a:r>
            <a:r>
              <a:rPr lang="en-US" sz="1100" kern="1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Looking for and hasting unto the coming of the day of God, wherein the heavens being on fire shall be dissolved, and the elements shall melt with fervent heat?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100" b="1" kern="100" baseline="300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13 </a:t>
            </a:r>
            <a:r>
              <a:rPr lang="en-US" sz="1100" kern="1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Nevertheless we, according to his promise, look for new heavens and a new earth, wherein dwelleth righteousness.</a:t>
            </a:r>
          </a:p>
        </p:txBody>
      </p:sp>
    </p:spTree>
    <p:extLst>
      <p:ext uri="{BB962C8B-B14F-4D97-AF65-F5344CB8AC3E}">
        <p14:creationId xmlns:p14="http://schemas.microsoft.com/office/powerpoint/2010/main" val="536387751"/>
      </p:ext>
    </p:extLst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Blue-Gradient.dep">
  <a:themeElements>
    <a:clrScheme name="Custom 1">
      <a:dk1>
        <a:srgbClr val="66FFFF"/>
      </a:dk1>
      <a:lt1>
        <a:srgbClr val="66FFFF"/>
      </a:lt1>
      <a:dk2>
        <a:srgbClr val="66FFFF"/>
      </a:dk2>
      <a:lt2>
        <a:srgbClr val="FFFF00"/>
      </a:lt2>
      <a:accent1>
        <a:srgbClr val="99FF99"/>
      </a:accent1>
      <a:accent2>
        <a:srgbClr val="FFFFFF"/>
      </a:accent2>
      <a:accent3>
        <a:srgbClr val="FFFF66"/>
      </a:accent3>
      <a:accent4>
        <a:srgbClr val="FFFF66"/>
      </a:accent4>
      <a:accent5>
        <a:srgbClr val="CC99FF"/>
      </a:accent5>
      <a:accent6>
        <a:srgbClr val="FFFF00"/>
      </a:accent6>
      <a:hlink>
        <a:srgbClr val="0042C7"/>
      </a:hlink>
      <a:folHlink>
        <a:srgbClr val="FFFF66"/>
      </a:folHlink>
    </a:clrScheme>
    <a:fontScheme name="Tahoma-Trebuchet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oper Black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oper Black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Blue-Gradient.dep</Template>
  <TotalTime>2741</TotalTime>
  <Words>956</Words>
  <Application>Microsoft Office PowerPoint</Application>
  <PresentationFormat>On-screen Show (4:3)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Cooper Black</vt:lpstr>
      <vt:lpstr>Bookman Old Style</vt:lpstr>
      <vt:lpstr>Calibri</vt:lpstr>
      <vt:lpstr>Trebuchet MS</vt:lpstr>
      <vt:lpstr>ArgosContour</vt:lpstr>
      <vt:lpstr>Aptos</vt:lpstr>
      <vt:lpstr>Cambria</vt:lpstr>
      <vt:lpstr>Source Sans Pro</vt:lpstr>
      <vt:lpstr>Tahoma</vt:lpstr>
      <vt:lpstr>Times New Roman</vt:lpstr>
      <vt:lpstr>Blue-Gradient.dep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Pratte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Hosea - Free Bible study commentary, notes, and comments available free at www.gospelway.com PowerPoint slides and charts</dc:title>
  <dc:subject>Free study notes on the Bible book of Hosea; commentary and comments on the Old Testament PowerPoint slides and charts</dc:subject>
  <dc:creator>David E. Pratte</dc:creator>
  <cp:keywords>Hosea book commentary study notes comments Bible religion Old Testament free church Christ prophecy prophet Israel Judah Jeroboam Gomer prostitute harlot adultery idolatry repentance sins wickedness,  - David E. Pratte; www.biblestudylessons.com</cp:keywords>
  <cp:lastModifiedBy>Doug Hagerman</cp:lastModifiedBy>
  <cp:revision>1024</cp:revision>
  <cp:lastPrinted>2016-03-16T15:34:38Z</cp:lastPrinted>
  <dcterms:created xsi:type="dcterms:W3CDTF">2013-07-15T18:37:31Z</dcterms:created>
  <dcterms:modified xsi:type="dcterms:W3CDTF">2025-02-07T03:09:06Z</dcterms:modified>
</cp:coreProperties>
</file>