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bookmarkIdSeed="4">
  <p:sldMasterIdLst>
    <p:sldMasterId id="2147483648" r:id="rId1"/>
  </p:sldMasterIdLst>
  <p:notesMasterIdLst>
    <p:notesMasterId r:id="rId11"/>
  </p:notesMasterIdLst>
  <p:sldIdLst>
    <p:sldId id="258" r:id="rId2"/>
    <p:sldId id="337" r:id="rId3"/>
    <p:sldId id="338" r:id="rId4"/>
    <p:sldId id="339" r:id="rId5"/>
    <p:sldId id="340" r:id="rId6"/>
    <p:sldId id="341" r:id="rId7"/>
    <p:sldId id="342" r:id="rId8"/>
    <p:sldId id="333" r:id="rId9"/>
    <p:sldId id="343" r:id="rId10"/>
  </p:sldIdLst>
  <p:sldSz cx="9144000" cy="6858000" type="screen4x3"/>
  <p:notesSz cx="7010400" cy="9296400"/>
  <p:embeddedFontLst>
    <p:embeddedFont>
      <p:font typeface="ArgosContour" panose="020B0604020202020204" charset="0"/>
      <p:regular r:id="rId12"/>
    </p:embeddedFont>
    <p:embeddedFont>
      <p:font typeface="Bookman Old Style" panose="02050604050505020204" pitchFamily="18" charset="0"/>
      <p:regular r:id="rId13"/>
      <p:bold r:id="rId14"/>
      <p:italic r:id="rId15"/>
      <p:boldItalic r:id="rId16"/>
    </p:embeddedFont>
    <p:embeddedFont>
      <p:font typeface="Cooper Black" panose="0208090404030B020404" pitchFamily="18" charset="0"/>
      <p:regular r:id="rId17"/>
    </p:embeddedFont>
    <p:embeddedFont>
      <p:font typeface="Tahoma" panose="020B0604030504040204" pitchFamily="34" charset="0"/>
      <p:regular r:id="rId18"/>
      <p:bold r:id="rId19"/>
    </p:embeddedFont>
    <p:embeddedFont>
      <p:font typeface="Trebuchet MS" panose="020B060302020202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99"/>
    <a:srgbClr val="3333FF"/>
    <a:srgbClr val="006600"/>
    <a:srgbClr val="0000CC"/>
    <a:srgbClr val="255997"/>
    <a:srgbClr val="3072C2"/>
    <a:srgbClr val="85A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042" autoAdjust="0"/>
    <p:restoredTop sz="92308" autoAdjust="0"/>
  </p:normalViewPr>
  <p:slideViewPr>
    <p:cSldViewPr showGuides="1">
      <p:cViewPr varScale="1">
        <p:scale>
          <a:sx n="161" d="100"/>
          <a:sy n="161" d="100"/>
        </p:scale>
        <p:origin x="150" y="22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font" Target="fonts/font12.fntdata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font" Target="fonts/font11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8AE7724-F89D-434E-875D-CE2B3B36F62C}" type="datetimeFigureOut">
              <a:rPr lang="en-US" smtClean="0"/>
              <a:pPr/>
              <a:t>1/25/2025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A791749-5BC2-43B7-B2AD-DDDAC45E0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279525"/>
            <a:ext cx="7773987" cy="5027613"/>
          </a:xfrm>
        </p:spPr>
        <p:txBody>
          <a:bodyPr/>
          <a:lstStyle>
            <a:lvl1pPr>
              <a:defRPr sz="2400" b="0"/>
            </a:lvl1pPr>
            <a:lvl2pPr marL="168275" lvl="1" indent="339725" algn="l">
              <a:defRPr sz="2200"/>
            </a:lvl2pPr>
            <a:lvl3pPr marL="906463" lvl="2" indent="-284163">
              <a:defRPr sz="2200"/>
            </a:lvl3pPr>
            <a:lvl4pPr marL="1477963" lvl="3" indent="-457200">
              <a:defRPr/>
            </a:lvl4pPr>
            <a:lvl5pPr marL="2049463" lvl="4" indent="-457200">
              <a:defRPr/>
            </a:lvl5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1F2048-3D42-407A-9D28-C83CBC387D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CDE35-B606-46E7-B573-8D32A650BC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47688"/>
            <a:ext cx="1943100" cy="5759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47688"/>
            <a:ext cx="5676900" cy="5759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CE27E-C1DD-47DD-8654-BD4CC06692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92636-9D43-48C2-9413-C1B4AECB7D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F7CAC6-6D5F-4690-8F3F-253CE573C9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79525"/>
            <a:ext cx="38100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9525"/>
            <a:ext cx="38100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DED69-2848-454A-A3E5-CA18CCA62A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474DC-4236-4098-A9FD-F54F53D0CA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C5AEBF-944A-4F68-9707-0F0B9747D7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272D9-EC81-4C08-AA85-7246CFBD00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B3E24-8372-419E-A57C-424937A783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63DB0-0B75-4BD8-9C8C-8CA2940363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50000">
              <a:srgbClr val="00007A"/>
            </a:gs>
            <a:gs pos="100000">
              <a:srgbClr val="0000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7688"/>
            <a:ext cx="7772400" cy="593725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79525"/>
            <a:ext cx="7772400" cy="502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97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762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7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fld id="{ADD9027C-462F-4D67-AD24-58FA963681B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9pPr>
    </p:titleStyle>
    <p:body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114300" algn="ct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n-lt"/>
        </a:defRPr>
      </a:lvl2pPr>
      <a:lvl3pPr marL="396875" indent="-168275" algn="l" rtl="0" eaLnBrk="1" fontAlgn="base" hangingPunct="1">
        <a:spcBef>
          <a:spcPct val="0"/>
        </a:spcBef>
        <a:spcAft>
          <a:spcPct val="0"/>
        </a:spcAft>
        <a:buChar char="•"/>
        <a:defRPr sz="2400" b="1" i="1">
          <a:solidFill>
            <a:schemeClr val="bg1"/>
          </a:solidFill>
          <a:latin typeface="+mn-lt"/>
        </a:defRPr>
      </a:lvl3pPr>
      <a:lvl4pPr marL="744538" indent="-233363" algn="l" rtl="0" eaLnBrk="1" fontAlgn="base" hangingPunct="1">
        <a:spcBef>
          <a:spcPct val="0"/>
        </a:spcBef>
        <a:spcAft>
          <a:spcPct val="0"/>
        </a:spcAft>
        <a:buChar char="–"/>
        <a:defRPr sz="2200">
          <a:solidFill>
            <a:schemeClr val="bg1"/>
          </a:solidFill>
          <a:latin typeface="+mn-lt"/>
        </a:defRPr>
      </a:lvl4pPr>
      <a:lvl5pPr marL="10890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5pPr>
      <a:lvl6pPr marL="15462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6pPr>
      <a:lvl7pPr marL="20034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7pPr>
      <a:lvl8pPr marL="24606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8pPr>
      <a:lvl9pPr marL="29178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youtube.com/watch?v=1em6MJp0zUc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7E058A-BE83-4555-A4E2-607B76F51D22}"/>
              </a:ext>
            </a:extLst>
          </p:cNvPr>
          <p:cNvSpPr txBox="1"/>
          <p:nvPr/>
        </p:nvSpPr>
        <p:spPr>
          <a:xfrm>
            <a:off x="4909878" y="848760"/>
            <a:ext cx="3167322" cy="400110"/>
          </a:xfrm>
          <a:prstGeom prst="rect">
            <a:avLst/>
          </a:prstGeom>
          <a:gradFill flip="none" rotWithShape="1">
            <a:gsLst>
              <a:gs pos="0">
                <a:srgbClr val="000099"/>
              </a:gs>
              <a:gs pos="74000">
                <a:srgbClr val="3333FF"/>
              </a:gs>
              <a:gs pos="100000">
                <a:srgbClr val="0000CC"/>
              </a:gs>
            </a:gsLst>
            <a:path path="rect">
              <a:fillToRect l="100000" t="100000"/>
            </a:path>
            <a:tileRect r="-100000" b="-100000"/>
          </a:gradFill>
          <a:ln w="41275" cmpd="thickThin">
            <a:solidFill>
              <a:schemeClr val="tx2"/>
            </a:solidFill>
          </a:ln>
          <a:effectLst>
            <a:outerShdw blurRad="165100" dist="254000" dir="2700000" algn="tl" rotWithShape="0">
              <a:schemeClr val="accent1">
                <a:lumMod val="10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 w="196850" h="190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gosContour" pitchFamily="2" charset="0"/>
              </a:rPr>
              <a:t>Hope Part #1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6E8D83-9758-44FF-9C1A-A68FB7EDFCEF}"/>
              </a:ext>
            </a:extLst>
          </p:cNvPr>
          <p:cNvSpPr txBox="1"/>
          <p:nvPr/>
        </p:nvSpPr>
        <p:spPr>
          <a:xfrm>
            <a:off x="697524" y="6248400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+mn-lt"/>
              </a:rPr>
              <a:t>https://www.mathcompiler3d.com/bible-study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67F2CC-B3E9-A389-CE2C-926868512300}"/>
              </a:ext>
            </a:extLst>
          </p:cNvPr>
          <p:cNvSpPr txBox="1"/>
          <p:nvPr/>
        </p:nvSpPr>
        <p:spPr>
          <a:xfrm>
            <a:off x="147112" y="304800"/>
            <a:ext cx="8158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Introduction to Hope – The Foundation of Faith</a:t>
            </a:r>
            <a:endParaRPr lang="en-US" sz="2800" b="1" dirty="0">
              <a:solidFill>
                <a:srgbClr val="FFFF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1A62D2-911C-7C77-7D0D-8739695AEE57}"/>
              </a:ext>
            </a:extLst>
          </p:cNvPr>
          <p:cNvSpPr txBox="1"/>
          <p:nvPr/>
        </p:nvSpPr>
        <p:spPr>
          <a:xfrm>
            <a:off x="295849" y="914400"/>
            <a:ext cx="4199951" cy="13702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first step of hope is to put God’s Word in your heart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119:11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11 </a:t>
            </a:r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Thy word have I hid in mine heart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FAE6670-EA0D-D025-0920-E2FCD0558ED5}"/>
              </a:ext>
            </a:extLst>
          </p:cNvPr>
          <p:cNvSpPr txBox="1"/>
          <p:nvPr/>
        </p:nvSpPr>
        <p:spPr>
          <a:xfrm>
            <a:off x="147112" y="2284647"/>
            <a:ext cx="4572000" cy="30146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6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result of putting Gods word in your heart introduces the light of revelation – If you have the revelation of what the word of God means (referring to specific scriptures that cover your situation) – the Devil will not be able to steel the word from your heart that was sown. Mark 4:15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119:130</a:t>
            </a:r>
          </a:p>
          <a:p>
            <a:pPr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130 The entrance of thy words giveth light; it giveth understanding unto the simple.</a:t>
            </a:r>
            <a:endParaRPr lang="en-US" sz="1800" b="1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endParaRPr lang="en-US" sz="1600" b="1" kern="100" dirty="0">
              <a:solidFill>
                <a:schemeClr val="accent2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0F1018-4474-CAD0-478D-2A25AD3E2DF7}"/>
              </a:ext>
            </a:extLst>
          </p:cNvPr>
          <p:cNvSpPr txBox="1"/>
          <p:nvPr/>
        </p:nvSpPr>
        <p:spPr>
          <a:xfrm>
            <a:off x="4909878" y="1445222"/>
            <a:ext cx="4009292" cy="44077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Habakkuk 2:2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2 </a:t>
            </a:r>
            <a:r>
              <a:rPr lang="en-US" sz="14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the Lord answered me, and said, Write the vision, and make it plain upon tables, that he may run that </a:t>
            </a:r>
            <a:r>
              <a:rPr lang="en-US" sz="1400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readeth</a:t>
            </a:r>
            <a:r>
              <a:rPr lang="en-US" sz="14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it.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endParaRPr lang="en-US" sz="14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4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is the very definition of Hope – God thinks thoughts towards you, thoughts up peace! God is on our side! Hope comes directly from God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endParaRPr lang="en-US" sz="1400" b="1" i="1" kern="100" dirty="0">
              <a:solidFill>
                <a:schemeClr val="accent1">
                  <a:lumMod val="75000"/>
                </a:schemeClr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endParaRPr lang="en-US" sz="1400" b="1" i="1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Jeremiah 29:11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baseline="300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11 </a:t>
            </a:r>
            <a:r>
              <a:rPr lang="en-US" sz="18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I know the thoughts that I think toward you, saith the Lord, thoughts of peace, and not of evil, to give you an expected end.</a:t>
            </a:r>
          </a:p>
        </p:txBody>
      </p:sp>
    </p:spTree>
    <p:extLst>
      <p:ext uri="{BB962C8B-B14F-4D97-AF65-F5344CB8AC3E}">
        <p14:creationId xmlns:p14="http://schemas.microsoft.com/office/powerpoint/2010/main" val="1510978630"/>
      </p:ext>
    </p:extLst>
  </p:cSld>
  <p:clrMapOvr>
    <a:masterClrMapping/>
  </p:clrMapOvr>
  <p:transition spd="slow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03B8982-4CC5-7F60-DD87-46412FB9DCB3}"/>
              </a:ext>
            </a:extLst>
          </p:cNvPr>
          <p:cNvSpPr txBox="1"/>
          <p:nvPr/>
        </p:nvSpPr>
        <p:spPr>
          <a:xfrm>
            <a:off x="147112" y="304800"/>
            <a:ext cx="8158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Introduction to Hope – The Foundation of Faith</a:t>
            </a:r>
            <a:endParaRPr lang="en-US" sz="2800" b="1" dirty="0">
              <a:solidFill>
                <a:srgbClr val="FFFF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5B0DFB-7F8F-FA18-B766-67BA227EF27D}"/>
              </a:ext>
            </a:extLst>
          </p:cNvPr>
          <p:cNvSpPr txBox="1"/>
          <p:nvPr/>
        </p:nvSpPr>
        <p:spPr>
          <a:xfrm>
            <a:off x="147112" y="801634"/>
            <a:ext cx="8158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How Hope Words – Patience to Experience – Experience to Hope and Hope To Faith – and Faith to the materialization in the natural world of your answer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939A4A-BC51-A151-E597-C4464540BF1B}"/>
              </a:ext>
            </a:extLst>
          </p:cNvPr>
          <p:cNvSpPr txBox="1"/>
          <p:nvPr/>
        </p:nvSpPr>
        <p:spPr>
          <a:xfrm>
            <a:off x="304800" y="1750667"/>
            <a:ext cx="4114800" cy="1666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are blessed when we put our hope in the Lord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Jeremiah 17:7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7 </a:t>
            </a:r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Blessed is the man that </a:t>
            </a:r>
            <a:r>
              <a:rPr lang="en-US" sz="1800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trusteth</a:t>
            </a:r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the Lord, and whose hope the Lord is.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C687E1F-A60C-2687-B487-E3CEF179EC69}"/>
              </a:ext>
            </a:extLst>
          </p:cNvPr>
          <p:cNvSpPr txBox="1"/>
          <p:nvPr/>
        </p:nvSpPr>
        <p:spPr>
          <a:xfrm>
            <a:off x="4572000" y="1777236"/>
            <a:ext cx="4572000" cy="22363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4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Lord’s compassions fail not – they renew every morning – therefore we hope in him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Lamentations 3:20-24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22 </a:t>
            </a:r>
            <a:r>
              <a:rPr lang="en-US" sz="14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 is of the Lord's mercies that we are not consumed, because his compassions fail not.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23 </a:t>
            </a:r>
            <a:r>
              <a:rPr lang="en-US" sz="14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They are new every morning: great is thy faithfulness.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24 </a:t>
            </a:r>
            <a:r>
              <a:rPr lang="en-US" sz="14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 Lord is my portion, saith my soul; therefore will I hope in him.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27A0BC2-8821-35BB-1712-838403514745}"/>
              </a:ext>
            </a:extLst>
          </p:cNvPr>
          <p:cNvSpPr txBox="1"/>
          <p:nvPr/>
        </p:nvSpPr>
        <p:spPr>
          <a:xfrm>
            <a:off x="381000" y="4343400"/>
            <a:ext cx="8615888" cy="2235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6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Both Patience and Experience produce hope – hope is required for faith, and faith becomes the substance of things hoped for, the evidence of things not seen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Romans 5:3-5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3 </a:t>
            </a:r>
            <a:r>
              <a:rPr lang="en-US" sz="16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not only so, but we glory in tribulations also: knowing that tribulation worketh patience;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4 </a:t>
            </a:r>
            <a:r>
              <a:rPr lang="en-US" sz="16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patience, experience; and experience, hope: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5 </a:t>
            </a:r>
            <a:r>
              <a:rPr lang="en-US" sz="16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hope maketh not ashamed; because the love of God is shed abroad in our hearts by the Holy Ghost which is given unto us.</a:t>
            </a:r>
          </a:p>
        </p:txBody>
      </p:sp>
    </p:spTree>
    <p:extLst>
      <p:ext uri="{BB962C8B-B14F-4D97-AF65-F5344CB8AC3E}">
        <p14:creationId xmlns:p14="http://schemas.microsoft.com/office/powerpoint/2010/main" val="434060294"/>
      </p:ext>
    </p:extLst>
  </p:cSld>
  <p:clrMapOvr>
    <a:masterClrMapping/>
  </p:clrMapOvr>
  <p:transition spd="slow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75FDA-895E-3203-D6B0-479366CC7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346B7CD-3802-D5CE-794F-F3B20AC518CE}"/>
              </a:ext>
            </a:extLst>
          </p:cNvPr>
          <p:cNvSpPr txBox="1"/>
          <p:nvPr/>
        </p:nvSpPr>
        <p:spPr>
          <a:xfrm>
            <a:off x="147112" y="304800"/>
            <a:ext cx="8158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Introduction to Hope – The Foundation of Faith</a:t>
            </a:r>
            <a:endParaRPr lang="en-US" sz="2800" b="1" dirty="0">
              <a:solidFill>
                <a:srgbClr val="FFFF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5F3E26-B653-8B38-1CF4-B9E1D2135DDA}"/>
              </a:ext>
            </a:extLst>
          </p:cNvPr>
          <p:cNvSpPr txBox="1"/>
          <p:nvPr/>
        </p:nvSpPr>
        <p:spPr>
          <a:xfrm>
            <a:off x="147112" y="801634"/>
            <a:ext cx="8158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The Issues of Life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96A9E5-6AD0-00E2-22D4-8B21D2B400A1}"/>
              </a:ext>
            </a:extLst>
          </p:cNvPr>
          <p:cNvSpPr txBox="1"/>
          <p:nvPr/>
        </p:nvSpPr>
        <p:spPr>
          <a:xfrm>
            <a:off x="375138" y="1295400"/>
            <a:ext cx="4114800" cy="28520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you have lost your issues of life – repair them by filling your heart with Godly hope (Proverbs 4:23: Keep thy heart with all diligence; for out of it are the issues of life.)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Proverbs 13:12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2 </a:t>
            </a:r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Hope deferred maketh the heart sick: but when the desire cometh, it is a tree of life.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783CF2B-C8A6-2E1E-76DE-99E47557DCDF}"/>
              </a:ext>
            </a:extLst>
          </p:cNvPr>
          <p:cNvSpPr txBox="1"/>
          <p:nvPr/>
        </p:nvSpPr>
        <p:spPr>
          <a:xfrm>
            <a:off x="4607169" y="1262076"/>
            <a:ext cx="4572000" cy="1962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Patience is required to be perfect and entire – wanting nothing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James 1:4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4 </a:t>
            </a:r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let patience have her perfect work, that ye may be perfect and entire, wanting nothing.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D0B515A-42F9-75F1-0A0D-744D1CD7D9C2}"/>
              </a:ext>
            </a:extLst>
          </p:cNvPr>
          <p:cNvSpPr txBox="1"/>
          <p:nvPr/>
        </p:nvSpPr>
        <p:spPr>
          <a:xfrm>
            <a:off x="299225" y="4648200"/>
            <a:ext cx="8615888" cy="13702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Without wavering – Abraham staggard not at the promise of God – he didn’t waver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Hebrews 10:23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23 </a:t>
            </a:r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Let us hold fast the profession of our faith without wavering; (for he is faithful that promised;)</a:t>
            </a:r>
          </a:p>
        </p:txBody>
      </p:sp>
    </p:spTree>
    <p:extLst>
      <p:ext uri="{BB962C8B-B14F-4D97-AF65-F5344CB8AC3E}">
        <p14:creationId xmlns:p14="http://schemas.microsoft.com/office/powerpoint/2010/main" val="543871666"/>
      </p:ext>
    </p:extLst>
  </p:cSld>
  <p:clrMapOvr>
    <a:masterClrMapping/>
  </p:clrMapOvr>
  <p:transition spd="slow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C4074-65AF-B872-2A25-AF835B899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016DBA0-6A19-3490-92CA-5354F5E03C83}"/>
              </a:ext>
            </a:extLst>
          </p:cNvPr>
          <p:cNvSpPr txBox="1"/>
          <p:nvPr/>
        </p:nvSpPr>
        <p:spPr>
          <a:xfrm>
            <a:off x="76200" y="0"/>
            <a:ext cx="8158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Introduction to Hope – The Foundation of Faith</a:t>
            </a:r>
            <a:endParaRPr lang="en-US" sz="2800" b="1" dirty="0">
              <a:solidFill>
                <a:srgbClr val="FFFF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EE1B0A-F245-5414-C853-B28FD43937B7}"/>
              </a:ext>
            </a:extLst>
          </p:cNvPr>
          <p:cNvSpPr txBox="1"/>
          <p:nvPr/>
        </p:nvSpPr>
        <p:spPr>
          <a:xfrm>
            <a:off x="381001" y="542533"/>
            <a:ext cx="50292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Let them not depart from thine eyes</a:t>
            </a:r>
          </a:p>
          <a:p>
            <a:pPr algn="l"/>
            <a:endParaRPr lang="en-US" sz="1600" b="1" dirty="0">
              <a:solidFill>
                <a:schemeClr val="accent1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algn="l"/>
            <a:r>
              <a:rPr lang="en-US" sz="16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Feed faith in through your eyes by reading the scripture – (preferably out loud) – its like eating fresh food in the natural, but it translates to eating fresh spiritual food.</a:t>
            </a:r>
          </a:p>
          <a:p>
            <a:pPr algn="ctr"/>
            <a:endParaRPr lang="en-US" sz="1800" b="1" dirty="0">
              <a:solidFill>
                <a:schemeClr val="accent1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7DC3A3-04EF-9FE9-988B-92525C6EF90D}"/>
              </a:ext>
            </a:extLst>
          </p:cNvPr>
          <p:cNvSpPr txBox="1"/>
          <p:nvPr/>
        </p:nvSpPr>
        <p:spPr>
          <a:xfrm>
            <a:off x="261619" y="2389192"/>
            <a:ext cx="3962400" cy="27880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Proverbs 4:20-23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20 </a:t>
            </a:r>
            <a:r>
              <a:rPr lang="en-US" sz="16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My son, attend to my words; incline thine ear unto my sayings.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21 </a:t>
            </a:r>
            <a:r>
              <a:rPr lang="en-US" sz="16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Let them not depart from thine eyes; keep them in the midst of thine heart.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22 </a:t>
            </a:r>
            <a:r>
              <a:rPr lang="en-US" sz="16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they are life unto those that find them, and health to all their flesh.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23 </a:t>
            </a:r>
            <a:r>
              <a:rPr lang="en-US" sz="16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Keep thy heart with all diligence; for out of it are the issues of life.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2B01E2-9D48-4943-9B5B-86CE2A39A62C}"/>
              </a:ext>
            </a:extLst>
          </p:cNvPr>
          <p:cNvSpPr txBox="1"/>
          <p:nvPr/>
        </p:nvSpPr>
        <p:spPr>
          <a:xfrm>
            <a:off x="4648200" y="2130002"/>
            <a:ext cx="4032738" cy="29476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24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Always look to the Lord for direction when praying about something you desire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2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Proverbs 16:9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24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9 </a:t>
            </a:r>
            <a:r>
              <a:rPr lang="en-US" sz="24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man's heart </a:t>
            </a:r>
            <a:r>
              <a:rPr lang="en-US" sz="2400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deviseth</a:t>
            </a:r>
            <a:r>
              <a:rPr lang="en-US" sz="24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his way: but the Lord </a:t>
            </a:r>
            <a:r>
              <a:rPr lang="en-US" sz="2400" kern="100" dirty="0" err="1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directeth</a:t>
            </a:r>
            <a:r>
              <a:rPr lang="en-US" sz="24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his steps.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66FE090-7203-E8D8-3CBF-5AA687FDB2F9}"/>
              </a:ext>
            </a:extLst>
          </p:cNvPr>
          <p:cNvSpPr txBox="1"/>
          <p:nvPr/>
        </p:nvSpPr>
        <p:spPr>
          <a:xfrm>
            <a:off x="299224" y="5334000"/>
            <a:ext cx="8692375" cy="1109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4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Always Partner with Jesus when you use your faith that your hope is based on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Hebrews 12:2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2 </a:t>
            </a:r>
            <a:r>
              <a:rPr lang="en-US" sz="14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Looking unto Jesus the author and finisher of our faith; who for the joy that was set before him endured the cross, despising the shame, and is set down at the right hand of the throne of God.</a:t>
            </a:r>
          </a:p>
        </p:txBody>
      </p:sp>
      <p:pic>
        <p:nvPicPr>
          <p:cNvPr id="2050" name="Picture 2" descr="How to Start Reading the Bible ...">
            <a:extLst>
              <a:ext uri="{FF2B5EF4-FFF2-40B4-BE49-F238E27FC236}">
                <a16:creationId xmlns:a16="http://schemas.microsoft.com/office/drawing/2014/main" id="{091F9CF6-E032-1473-BE8C-158A2DD26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188" y="568970"/>
            <a:ext cx="2952750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7808672"/>
      </p:ext>
    </p:extLst>
  </p:cSld>
  <p:clrMapOvr>
    <a:masterClrMapping/>
  </p:clrMapOvr>
  <p:transition spd="slow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F7C14-3BB0-04DB-0703-1C28C697F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B4B55A1-85FC-B8A9-C2CC-68C28F64F2A2}"/>
              </a:ext>
            </a:extLst>
          </p:cNvPr>
          <p:cNvSpPr txBox="1"/>
          <p:nvPr/>
        </p:nvSpPr>
        <p:spPr>
          <a:xfrm>
            <a:off x="76200" y="0"/>
            <a:ext cx="8158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Introduction to Hope – The Foundation of Faith</a:t>
            </a:r>
            <a:endParaRPr lang="en-US" sz="2800" b="1" dirty="0">
              <a:solidFill>
                <a:srgbClr val="FFFF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2B28D7-03DB-458A-2C28-9C1855DCC380}"/>
              </a:ext>
            </a:extLst>
          </p:cNvPr>
          <p:cNvSpPr txBox="1"/>
          <p:nvPr/>
        </p:nvSpPr>
        <p:spPr>
          <a:xfrm>
            <a:off x="322670" y="578078"/>
            <a:ext cx="8158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Commit thy works unto the Lord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B6AE35-B6E0-4B7F-444E-6AE0789A2FF0}"/>
              </a:ext>
            </a:extLst>
          </p:cNvPr>
          <p:cNvSpPr txBox="1"/>
          <p:nvPr/>
        </p:nvSpPr>
        <p:spPr>
          <a:xfrm>
            <a:off x="533400" y="1656419"/>
            <a:ext cx="8745129" cy="15261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6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Commit means to Pledge or to Bind a certain course or policy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Doubt starts in the mind – don’t speak it or think it – Peter beginning to doubt, started to sink – if your thoughts are established, your faith won’t leave in degrees. How are your thoughts established – by committing your works until the Lord. (Proverbs 3:5-6 </a:t>
            </a:r>
            <a:r>
              <a:rPr lang="en-US" sz="1400" b="1" kern="100" baseline="300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5 </a:t>
            </a:r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Trust in the Lord with all thine heart; and lean not unto thine own understanding.</a:t>
            </a:r>
            <a:r>
              <a:rPr lang="en-US" sz="1400" b="1" kern="100" baseline="300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6 </a:t>
            </a:r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all thy ways acknowledge him, and he shall direct thy paths.) – Don’t lose hope – keep speaking the word.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AD5554-AA60-5175-8F59-6D972EE10BEE}"/>
              </a:ext>
            </a:extLst>
          </p:cNvPr>
          <p:cNvSpPr txBox="1"/>
          <p:nvPr/>
        </p:nvSpPr>
        <p:spPr>
          <a:xfrm>
            <a:off x="486507" y="834817"/>
            <a:ext cx="8305800" cy="635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Proverbs 16:3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3 </a:t>
            </a:r>
            <a:r>
              <a:rPr lang="en-US" sz="16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Commit thy works unto the Lord, and thy thoughts shall be established.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86A6C0-E125-F743-2C77-FDBEF6B7A141}"/>
              </a:ext>
            </a:extLst>
          </p:cNvPr>
          <p:cNvSpPr txBox="1"/>
          <p:nvPr/>
        </p:nvSpPr>
        <p:spPr>
          <a:xfrm>
            <a:off x="533400" y="3174044"/>
            <a:ext cx="4677506" cy="2056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400" b="1" i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Our Hope is in the Lord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Strengthen your heart: this means to make your spirit strong (Ex. Jude 20 - </a:t>
            </a:r>
            <a:r>
              <a:rPr lang="en-US" sz="14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lang="en-US" sz="14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ye, beloved, building up yourselves on your most holy faith, praying in the Holy Ghost)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Courage is the willingness to face pain, danger, uncertainty, or intimidation, and to make good choices in the face of fear or obstacles.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CCE0057-35E2-6D0E-20C8-661EC306B7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3124200"/>
            <a:ext cx="3343742" cy="332468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F607A1D-FA30-D1A9-719A-3336F4DC52E6}"/>
              </a:ext>
            </a:extLst>
          </p:cNvPr>
          <p:cNvSpPr txBox="1"/>
          <p:nvPr/>
        </p:nvSpPr>
        <p:spPr>
          <a:xfrm>
            <a:off x="533400" y="5254335"/>
            <a:ext cx="4639406" cy="1339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4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will strength your heart – never be afraid to say, Lord I believe, help my unbelief.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31:24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24 </a:t>
            </a:r>
            <a:r>
              <a:rPr lang="en-US" sz="14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 of good courage, and he shall strengthen your heart, all ye that hope in the Lord.</a:t>
            </a:r>
          </a:p>
        </p:txBody>
      </p:sp>
    </p:spTree>
    <p:extLst>
      <p:ext uri="{BB962C8B-B14F-4D97-AF65-F5344CB8AC3E}">
        <p14:creationId xmlns:p14="http://schemas.microsoft.com/office/powerpoint/2010/main" val="872052328"/>
      </p:ext>
    </p:extLst>
  </p:cSld>
  <p:clrMapOvr>
    <a:masterClrMapping/>
  </p:clrMapOvr>
  <p:transition spd="slow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33501-232E-AC73-6BAB-53F79B1EA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2522DEF-FB34-24A4-E547-98E04F014EBC}"/>
              </a:ext>
            </a:extLst>
          </p:cNvPr>
          <p:cNvSpPr txBox="1"/>
          <p:nvPr/>
        </p:nvSpPr>
        <p:spPr>
          <a:xfrm>
            <a:off x="76200" y="0"/>
            <a:ext cx="8158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Introduction to Hope – The Foundation of Faith</a:t>
            </a:r>
            <a:endParaRPr lang="en-US" sz="2800" b="1" dirty="0">
              <a:solidFill>
                <a:srgbClr val="FFFF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73A922-F7B5-34EE-61F4-39108288B9A9}"/>
              </a:ext>
            </a:extLst>
          </p:cNvPr>
          <p:cNvSpPr txBox="1"/>
          <p:nvPr/>
        </p:nvSpPr>
        <p:spPr>
          <a:xfrm>
            <a:off x="322670" y="578078"/>
            <a:ext cx="8158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Don’t let your soul stay in a down cast state – or hope will leak out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6FAC72-4D44-7891-BCF0-20FAC8716DD9}"/>
              </a:ext>
            </a:extLst>
          </p:cNvPr>
          <p:cNvSpPr txBox="1"/>
          <p:nvPr/>
        </p:nvSpPr>
        <p:spPr>
          <a:xfrm>
            <a:off x="381000" y="926528"/>
            <a:ext cx="8534400" cy="7760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4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is a song we sing in church – praise will take your focus off of the problem, and turn your eyes to Jesus – when your eyes are on Jesus, you don’t sink when walking on water – and when your believing God for an answer to prayer, through praise it will keep you from sinking.</a:t>
            </a:r>
          </a:p>
        </p:txBody>
      </p:sp>
      <p:sp>
        <p:nvSpPr>
          <p:cNvPr id="7" name="Freeform: Shape 6">
            <a:hlinkClick r:id="rId2"/>
            <a:extLst>
              <a:ext uri="{FF2B5EF4-FFF2-40B4-BE49-F238E27FC236}">
                <a16:creationId xmlns:a16="http://schemas.microsoft.com/office/drawing/2014/main" id="{206BA9C1-EB7A-119B-E8D1-A43A6E59D181}"/>
              </a:ext>
            </a:extLst>
          </p:cNvPr>
          <p:cNvSpPr/>
          <p:nvPr/>
        </p:nvSpPr>
        <p:spPr bwMode="auto">
          <a:xfrm>
            <a:off x="3752612" y="2508349"/>
            <a:ext cx="674595" cy="545095"/>
          </a:xfrm>
          <a:custGeom>
            <a:avLst/>
            <a:gdLst>
              <a:gd name="connsiteX0" fmla="*/ 128330 w 674595"/>
              <a:gd name="connsiteY0" fmla="*/ 2999 h 545095"/>
              <a:gd name="connsiteX1" fmla="*/ 128330 w 674595"/>
              <a:gd name="connsiteY1" fmla="*/ 2999 h 545095"/>
              <a:gd name="connsiteX2" fmla="*/ 9577 w 674595"/>
              <a:gd name="connsiteY2" fmla="*/ 32687 h 545095"/>
              <a:gd name="connsiteX3" fmla="*/ 3639 w 674595"/>
              <a:gd name="connsiteY3" fmla="*/ 80188 h 545095"/>
              <a:gd name="connsiteX4" fmla="*/ 9577 w 674595"/>
              <a:gd name="connsiteY4" fmla="*/ 198942 h 545095"/>
              <a:gd name="connsiteX5" fmla="*/ 383649 w 674595"/>
              <a:gd name="connsiteY5" fmla="*/ 543326 h 545095"/>
              <a:gd name="connsiteX6" fmla="*/ 674595 w 674595"/>
              <a:gd name="connsiteY6" fmla="*/ 543326 h 545095"/>
              <a:gd name="connsiteX7" fmla="*/ 668657 w 674595"/>
              <a:gd name="connsiteY7" fmla="*/ 513638 h 545095"/>
              <a:gd name="connsiteX8" fmla="*/ 128330 w 674595"/>
              <a:gd name="connsiteY8" fmla="*/ 2999 h 545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4595" h="545095">
                <a:moveTo>
                  <a:pt x="128330" y="2999"/>
                </a:moveTo>
                <a:lnTo>
                  <a:pt x="128330" y="2999"/>
                </a:lnTo>
                <a:cubicBezTo>
                  <a:pt x="90917" y="5200"/>
                  <a:pt x="26060" y="-16760"/>
                  <a:pt x="9577" y="32687"/>
                </a:cubicBezTo>
                <a:cubicBezTo>
                  <a:pt x="4531" y="47825"/>
                  <a:pt x="5618" y="64354"/>
                  <a:pt x="3639" y="80188"/>
                </a:cubicBezTo>
                <a:cubicBezTo>
                  <a:pt x="5618" y="119773"/>
                  <a:pt x="-9074" y="163971"/>
                  <a:pt x="9577" y="198942"/>
                </a:cubicBezTo>
                <a:cubicBezTo>
                  <a:pt x="168071" y="496119"/>
                  <a:pt x="144876" y="533513"/>
                  <a:pt x="383649" y="543326"/>
                </a:cubicBezTo>
                <a:cubicBezTo>
                  <a:pt x="480549" y="547308"/>
                  <a:pt x="577613" y="543326"/>
                  <a:pt x="674595" y="543326"/>
                </a:cubicBezTo>
                <a:lnTo>
                  <a:pt x="668657" y="513638"/>
                </a:lnTo>
                <a:lnTo>
                  <a:pt x="128330" y="2999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Cooper Black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1DBFC82-9728-E060-A827-7AFF92B2DA79}"/>
              </a:ext>
            </a:extLst>
          </p:cNvPr>
          <p:cNvSpPr txBox="1"/>
          <p:nvPr/>
        </p:nvSpPr>
        <p:spPr>
          <a:xfrm>
            <a:off x="4648200" y="1981200"/>
            <a:ext cx="1676400" cy="1864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2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 come on, my soul</a:t>
            </a:r>
            <a:br>
              <a:rPr lang="en-US" sz="12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Oh, don't you get shy on me</a:t>
            </a:r>
            <a:br>
              <a:rPr lang="en-US" sz="12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Lift up your song</a:t>
            </a:r>
            <a:br>
              <a:rPr lang="en-US" sz="12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b="1" i="1" kern="100" dirty="0" err="1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'Cause</a:t>
            </a:r>
            <a:r>
              <a:rPr lang="en-US" sz="12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you've got a lion inside of those lungs</a:t>
            </a:r>
            <a:br>
              <a:rPr lang="en-US" sz="12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 up and praise the Lord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AAF5CBE-879C-BF7F-A1AC-D8A032826611}"/>
              </a:ext>
            </a:extLst>
          </p:cNvPr>
          <p:cNvSpPr txBox="1"/>
          <p:nvPr/>
        </p:nvSpPr>
        <p:spPr>
          <a:xfrm>
            <a:off x="4507675" y="4114800"/>
            <a:ext cx="4396839" cy="1927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 praising God is difficult – find a praise song that allows you to identify and connect to God. Start with a mind set of praise – let the Holy Spirit do the work as you listen to the song – it doesn’t have to be difficult – it can start as an act of obedience [the sacrifice of praise].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9454EC2-42BB-18F2-7995-CF42B5551B02}"/>
              </a:ext>
            </a:extLst>
          </p:cNvPr>
          <p:cNvSpPr txBox="1"/>
          <p:nvPr/>
        </p:nvSpPr>
        <p:spPr>
          <a:xfrm>
            <a:off x="152400" y="3886200"/>
            <a:ext cx="4038600" cy="2820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6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doesn’t want you to just hope, he wants you to abound in hope – abounding in hope is exciting – if you are abounding in hope – faith has a wider foundation to grow on.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Romans 15:13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13 </a:t>
            </a:r>
            <a:r>
              <a:rPr lang="en-US" sz="16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Now the God of hope fill you with all joy and peace in believing, that ye may abound in hope, through the power of the Holy Ghost.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06F4962-4140-3131-C605-1DA5FCC00D4F}"/>
              </a:ext>
            </a:extLst>
          </p:cNvPr>
          <p:cNvSpPr txBox="1"/>
          <p:nvPr/>
        </p:nvSpPr>
        <p:spPr>
          <a:xfrm>
            <a:off x="152400" y="1905849"/>
            <a:ext cx="3292377" cy="18006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400" b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choose to praise God regardless of our feelings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Hebrews 13:15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15 </a:t>
            </a:r>
            <a:r>
              <a:rPr lang="en-US" sz="14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By him therefore let us offer the sacrifice of praise to God continually, that is, the fruit of our lips giving thanks to his name.</a:t>
            </a:r>
          </a:p>
        </p:txBody>
      </p:sp>
      <p:pic>
        <p:nvPicPr>
          <p:cNvPr id="3074" name="Picture 2" descr="How do lions communicate? Lion Roaring ...">
            <a:extLst>
              <a:ext uri="{FF2B5EF4-FFF2-40B4-BE49-F238E27FC236}">
                <a16:creationId xmlns:a16="http://schemas.microsoft.com/office/drawing/2014/main" id="{BA03EA81-4E0C-B698-FAD0-D21BED897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076026"/>
            <a:ext cx="2245842" cy="1595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9610070"/>
      </p:ext>
    </p:extLst>
  </p:cSld>
  <p:clrMapOvr>
    <a:masterClrMapping/>
  </p:clrMapOvr>
  <p:transition spd="slow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77F7D3-65DA-EBF0-845D-6E1C1C5CB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A6779B6-B7F4-E73F-17C2-765FAA8D0AA0}"/>
              </a:ext>
            </a:extLst>
          </p:cNvPr>
          <p:cNvSpPr txBox="1"/>
          <p:nvPr/>
        </p:nvSpPr>
        <p:spPr>
          <a:xfrm>
            <a:off x="76200" y="0"/>
            <a:ext cx="8158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Introduction to Hope – The Foundation of Faith</a:t>
            </a:r>
            <a:endParaRPr lang="en-US" sz="2800" b="1" dirty="0">
              <a:solidFill>
                <a:srgbClr val="FFFF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01A223-FC4E-5D8F-B1E7-429450824493}"/>
              </a:ext>
            </a:extLst>
          </p:cNvPr>
          <p:cNvSpPr txBox="1"/>
          <p:nvPr/>
        </p:nvSpPr>
        <p:spPr>
          <a:xfrm>
            <a:off x="401782" y="524819"/>
            <a:ext cx="8158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Bookman Old Style" panose="02050604050505020204" pitchFamily="18" charset="0"/>
              </a:rPr>
              <a:t>It takes Strength to have both Hope and Faith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DF2D3A-285A-05DE-DF91-93E475D21E2E}"/>
              </a:ext>
            </a:extLst>
          </p:cNvPr>
          <p:cNvSpPr txBox="1"/>
          <p:nvPr/>
        </p:nvSpPr>
        <p:spPr>
          <a:xfrm>
            <a:off x="384959" y="1219200"/>
            <a:ext cx="8534400" cy="3148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takes strength to have both hope and faith – waiting on the Lord is not sitting still, its an active waiting – you keep professing the Word – When you’ve done all to stand, stand therefore – but keep the word flowing out of your mouth by speaking in faith the desired end result. You are not waiting on God – God is waiting on you to speak the Word in Faith that your hope is based on. If your strength is renewed, you won’t quit before the answer comes.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8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Isaiah 40:31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31 </a:t>
            </a:r>
            <a:r>
              <a:rPr lang="en-US" sz="1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But they that wait upon the Lord shall renew their strength; they shall mount up with wings as eagles; they shall run, and not be weary; and they shall walk, and not faint.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AD428E-D648-74D4-A377-421AE9DFB498}"/>
              </a:ext>
            </a:extLst>
          </p:cNvPr>
          <p:cNvSpPr txBox="1"/>
          <p:nvPr/>
        </p:nvSpPr>
        <p:spPr>
          <a:xfrm>
            <a:off x="2743200" y="4267200"/>
            <a:ext cx="3653641" cy="22617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4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Abraham had hope in the face of no natural evidence – but he choice to hope in the promise of God – giving a foundation for his faith – and he receive his promise</a:t>
            </a:r>
            <a:r>
              <a:rPr lang="en-US" sz="14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	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400" b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Romans 4:18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baseline="300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18 </a:t>
            </a:r>
            <a:r>
              <a:rPr lang="en-US" sz="1400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Who against hope believed in hope, that he might become the father of many nations, according to that which was spoken, So shall thy seed be.</a:t>
            </a:r>
          </a:p>
        </p:txBody>
      </p:sp>
      <p:pic>
        <p:nvPicPr>
          <p:cNvPr id="4098" name="Picture 2" descr="Where Does Beach Sand Come From ...">
            <a:extLst>
              <a:ext uri="{FF2B5EF4-FFF2-40B4-BE49-F238E27FC236}">
                <a16:creationId xmlns:a16="http://schemas.microsoft.com/office/drawing/2014/main" id="{190D47B5-5BD5-1A52-1729-3369E4F6F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75" y="5137913"/>
            <a:ext cx="1946639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Stars In Sky Stock Photos, Images and ...">
            <a:extLst>
              <a:ext uri="{FF2B5EF4-FFF2-40B4-BE49-F238E27FC236}">
                <a16:creationId xmlns:a16="http://schemas.microsoft.com/office/drawing/2014/main" id="{11AEF220-BC21-2522-683D-F4DA1DA1B7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3372" y="5144705"/>
            <a:ext cx="2324100" cy="1301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5678735"/>
      </p:ext>
    </p:extLst>
  </p:cSld>
  <p:clrMapOvr>
    <a:masterClrMapping/>
  </p:clrMapOvr>
  <p:transition spd="slow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0465B18-017F-28E8-C685-40A5964C1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Greatest Hope of All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DE3B7F-42F3-8339-FB7C-68FC49277E48}"/>
              </a:ext>
            </a:extLst>
          </p:cNvPr>
          <p:cNvSpPr txBox="1"/>
          <p:nvPr/>
        </p:nvSpPr>
        <p:spPr>
          <a:xfrm>
            <a:off x="457200" y="1371600"/>
            <a:ext cx="4038600" cy="23706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6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are preserved blameless unto the coming of our Lord Jesus Christ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endParaRPr lang="en-US" sz="1600" b="1" i="1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6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Thessalonians 5:23</a:t>
            </a:r>
          </a:p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600" b="1" kern="100" baseline="300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23 </a:t>
            </a:r>
            <a:r>
              <a:rPr lang="en-US" sz="16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the very God of peace sanctify you wholly; and I pray God your whole spirit and soul and body be preserved blameless unto the coming of our Lord Jesus Christ.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068164-E992-9AA3-32C8-9C4F09C79FA6}"/>
              </a:ext>
            </a:extLst>
          </p:cNvPr>
          <p:cNvSpPr txBox="1"/>
          <p:nvPr/>
        </p:nvSpPr>
        <p:spPr>
          <a:xfrm>
            <a:off x="381000" y="3917037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you find yourself low on hope go back to the beginning and restore your hope</a:t>
            </a:r>
            <a:endParaRPr lang="en-US" sz="1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6F074E4-9716-2D7A-280D-A8BDF13DBACC}"/>
              </a:ext>
            </a:extLst>
          </p:cNvPr>
          <p:cNvSpPr txBox="1"/>
          <p:nvPr/>
        </p:nvSpPr>
        <p:spPr>
          <a:xfrm>
            <a:off x="407748" y="4597402"/>
            <a:ext cx="6477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John 3:16 – </a:t>
            </a:r>
            <a:r>
              <a:rPr lang="en-US" sz="18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God so loved the World</a:t>
            </a:r>
            <a:endParaRPr lang="en-US" sz="1800" dirty="0">
              <a:solidFill>
                <a:schemeClr val="accent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35475F-F4F2-6237-06CA-9801B98F89BE}"/>
              </a:ext>
            </a:extLst>
          </p:cNvPr>
          <p:cNvSpPr txBox="1"/>
          <p:nvPr/>
        </p:nvSpPr>
        <p:spPr>
          <a:xfrm>
            <a:off x="381000" y="4966734"/>
            <a:ext cx="6477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John 10:10 – </a:t>
            </a:r>
            <a:r>
              <a:rPr lang="en-US" sz="18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have come that you might have life</a:t>
            </a:r>
            <a:endParaRPr lang="en-US" sz="1800" dirty="0">
              <a:solidFill>
                <a:schemeClr val="accent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2A6E892-C1E5-53D5-129A-14A377073ECE}"/>
              </a:ext>
            </a:extLst>
          </p:cNvPr>
          <p:cNvSpPr txBox="1"/>
          <p:nvPr/>
        </p:nvSpPr>
        <p:spPr>
          <a:xfrm>
            <a:off x="381000" y="5345668"/>
            <a:ext cx="6477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John 2 – </a:t>
            </a:r>
            <a:r>
              <a:rPr lang="en-US" sz="18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wish above all things</a:t>
            </a:r>
            <a:endParaRPr lang="en-US" sz="1800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7647861-9172-81F8-75A4-17DFF3ADCEE9}"/>
              </a:ext>
            </a:extLst>
          </p:cNvPr>
          <p:cNvSpPr txBox="1"/>
          <p:nvPr/>
        </p:nvSpPr>
        <p:spPr>
          <a:xfrm>
            <a:off x="381000" y="5715000"/>
            <a:ext cx="8077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John 1:12-13 – </a:t>
            </a:r>
            <a:r>
              <a:rPr lang="en-US" sz="18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them he gave the powe</a:t>
            </a:r>
            <a:r>
              <a:rPr lang="en-US" sz="1800" b="1" i="1" kern="100" dirty="0">
                <a:solidFill>
                  <a:schemeClr val="accent2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 to become the sons of God</a:t>
            </a:r>
            <a:endParaRPr lang="en-US" sz="1800" dirty="0">
              <a:solidFill>
                <a:schemeClr val="accent2"/>
              </a:solidFill>
            </a:endParaRPr>
          </a:p>
        </p:txBody>
      </p:sp>
      <p:pic>
        <p:nvPicPr>
          <p:cNvPr id="5124" name="Picture 4" descr="8 Attributes of God We Encounter at the ...">
            <a:extLst>
              <a:ext uri="{FF2B5EF4-FFF2-40B4-BE49-F238E27FC236}">
                <a16:creationId xmlns:a16="http://schemas.microsoft.com/office/drawing/2014/main" id="{B1E1B331-D878-9E1C-79E7-97A09E0908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674397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5EC65C7-F41D-F6C7-F968-21A65D4D98B2}"/>
              </a:ext>
            </a:extLst>
          </p:cNvPr>
          <p:cNvSpPr txBox="1"/>
          <p:nvPr/>
        </p:nvSpPr>
        <p:spPr>
          <a:xfrm>
            <a:off x="333375" y="6125646"/>
            <a:ext cx="8077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 9:24 – </a:t>
            </a:r>
            <a:r>
              <a:rPr lang="en-US" sz="1800" b="1" i="1" kern="100" dirty="0">
                <a:solidFill>
                  <a:schemeClr val="accent2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Lord I believe – Help my unbelief</a:t>
            </a:r>
            <a:endParaRPr lang="en-US" sz="1800" dirty="0">
              <a:solidFill>
                <a:schemeClr val="accent2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73DE66E-5D49-EE3B-D08E-856855861564}"/>
              </a:ext>
            </a:extLst>
          </p:cNvPr>
          <p:cNvSpPr txBox="1"/>
          <p:nvPr/>
        </p:nvSpPr>
        <p:spPr>
          <a:xfrm>
            <a:off x="6477000" y="3746683"/>
            <a:ext cx="2286000" cy="15576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1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 hope restored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100" b="1" i="1" kern="100" dirty="0">
                <a:solidFill>
                  <a:schemeClr val="accent1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raise my eyes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100" b="1" i="1" kern="100" dirty="0">
                <a:solidFill>
                  <a:schemeClr val="accent1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praise the Lord alone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100" b="1" i="1" kern="100" dirty="0">
                <a:solidFill>
                  <a:schemeClr val="accent1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give thanks to God almighty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r>
              <a:rPr lang="en-US" sz="1100" b="1" i="1" kern="100" dirty="0">
                <a:solidFill>
                  <a:schemeClr val="accent1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He’s not dead but on the throne</a:t>
            </a:r>
          </a:p>
          <a:p>
            <a:pPr marL="0" marR="0" algn="l">
              <a:lnSpc>
                <a:spcPct val="107000"/>
              </a:lnSpc>
              <a:spcBef>
                <a:spcPts val="400"/>
              </a:spcBef>
              <a:spcAft>
                <a:spcPts val="200"/>
              </a:spcAft>
            </a:pPr>
            <a:endParaRPr lang="en-US" sz="1100" b="1" i="1" kern="100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403253"/>
      </p:ext>
    </p:extLst>
  </p:cSld>
  <p:clrMapOvr>
    <a:masterClrMapping/>
  </p:clrMapOvr>
  <p:transition spd="slow"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03C686-3409-B702-9C0B-7FC677150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3D37F65-CEAD-9264-D729-C531B7E1F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87890C2-116C-9803-7045-E24D6B906883}"/>
              </a:ext>
            </a:extLst>
          </p:cNvPr>
          <p:cNvSpPr txBox="1"/>
          <p:nvPr/>
        </p:nvSpPr>
        <p:spPr>
          <a:xfrm>
            <a:off x="228600" y="1295400"/>
            <a:ext cx="3886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1" kern="100" dirty="0">
                <a:solidFill>
                  <a:schemeClr val="accent2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What is the first step of hope?</a:t>
            </a:r>
            <a:endParaRPr lang="en-US" sz="1800" dirty="0">
              <a:solidFill>
                <a:schemeClr val="accent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3D9AA9-9FB0-4763-DA9D-C9D022D39750}"/>
              </a:ext>
            </a:extLst>
          </p:cNvPr>
          <p:cNvSpPr txBox="1"/>
          <p:nvPr/>
        </p:nvSpPr>
        <p:spPr>
          <a:xfrm>
            <a:off x="228600" y="1664732"/>
            <a:ext cx="4191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1" kern="100" dirty="0">
                <a:solidFill>
                  <a:schemeClr val="accent6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What does the entrance of God’s word give? </a:t>
            </a:r>
            <a:endParaRPr lang="en-US" sz="1800" dirty="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FA2D26-919F-1274-78FD-C7544B496B92}"/>
              </a:ext>
            </a:extLst>
          </p:cNvPr>
          <p:cNvSpPr txBox="1"/>
          <p:nvPr/>
        </p:nvSpPr>
        <p:spPr>
          <a:xfrm>
            <a:off x="206829" y="2322271"/>
            <a:ext cx="4191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1" kern="100" dirty="0">
                <a:solidFill>
                  <a:schemeClr val="accent2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Complete the first part of the verse </a:t>
            </a:r>
            <a:r>
              <a:rPr lang="en-US" sz="1800" b="1" i="1" kern="100" dirty="0">
                <a:solidFill>
                  <a:schemeClr val="accent6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– that he may run that </a:t>
            </a:r>
            <a:r>
              <a:rPr lang="en-US" sz="1800" b="1" i="1" kern="100" dirty="0" err="1">
                <a:solidFill>
                  <a:schemeClr val="accent6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readeth</a:t>
            </a:r>
            <a:r>
              <a:rPr lang="en-US" sz="1800" b="1" i="1" kern="100" dirty="0">
                <a:solidFill>
                  <a:schemeClr val="accent6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it.</a:t>
            </a:r>
            <a:endParaRPr lang="en-US" sz="1800" dirty="0">
              <a:solidFill>
                <a:schemeClr val="accent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2CA1FE-371C-9ED4-FA6F-568365834F91}"/>
              </a:ext>
            </a:extLst>
          </p:cNvPr>
          <p:cNvSpPr txBox="1"/>
          <p:nvPr/>
        </p:nvSpPr>
        <p:spPr>
          <a:xfrm>
            <a:off x="228600" y="2992675"/>
            <a:ext cx="4191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1" kern="100" dirty="0">
                <a:solidFill>
                  <a:schemeClr val="accent2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What kinds of thoughts does the Lord think towards us?</a:t>
            </a:r>
            <a:endParaRPr lang="en-US" sz="1800" dirty="0">
              <a:solidFill>
                <a:schemeClr val="accent2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6761373-5EC5-7A60-9761-AA381B68B32B}"/>
              </a:ext>
            </a:extLst>
          </p:cNvPr>
          <p:cNvSpPr txBox="1"/>
          <p:nvPr/>
        </p:nvSpPr>
        <p:spPr>
          <a:xfrm>
            <a:off x="204850" y="3659788"/>
            <a:ext cx="4191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1" kern="100" dirty="0">
                <a:solidFill>
                  <a:schemeClr val="accent2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When we put our hope in the Lord - </a:t>
            </a:r>
            <a:r>
              <a:rPr lang="en-US" sz="1800" b="1" i="1" kern="100" dirty="0">
                <a:solidFill>
                  <a:schemeClr val="accent6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what happens?</a:t>
            </a:r>
            <a:endParaRPr lang="en-US" sz="1800" dirty="0">
              <a:solidFill>
                <a:schemeClr val="accent6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06202F-0A73-E715-A518-D5330A11FA04}"/>
              </a:ext>
            </a:extLst>
          </p:cNvPr>
          <p:cNvSpPr txBox="1"/>
          <p:nvPr/>
        </p:nvSpPr>
        <p:spPr>
          <a:xfrm>
            <a:off x="228600" y="4330192"/>
            <a:ext cx="4191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1" kern="100" dirty="0">
                <a:solidFill>
                  <a:schemeClr val="accent2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What do tribulation, patience, and experience produce?</a:t>
            </a:r>
            <a:endParaRPr lang="en-US" sz="1800" dirty="0">
              <a:solidFill>
                <a:schemeClr val="accent6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C4CA668-1A22-AFC2-E529-F432873CFDD8}"/>
              </a:ext>
            </a:extLst>
          </p:cNvPr>
          <p:cNvSpPr txBox="1"/>
          <p:nvPr/>
        </p:nvSpPr>
        <p:spPr>
          <a:xfrm>
            <a:off x="228600" y="4997305"/>
            <a:ext cx="4191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1" kern="100" dirty="0">
                <a:solidFill>
                  <a:schemeClr val="accent6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Why does hope make us not ashamed?</a:t>
            </a:r>
            <a:endParaRPr lang="en-US" sz="1800" dirty="0">
              <a:solidFill>
                <a:schemeClr val="accent6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EBFBB17-651B-5DB8-3D86-318EDEB82E51}"/>
              </a:ext>
            </a:extLst>
          </p:cNvPr>
          <p:cNvSpPr txBox="1"/>
          <p:nvPr/>
        </p:nvSpPr>
        <p:spPr>
          <a:xfrm>
            <a:off x="194953" y="5592288"/>
            <a:ext cx="4191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1" kern="100" dirty="0">
                <a:solidFill>
                  <a:schemeClr val="accent2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What makes the heart sick?</a:t>
            </a:r>
            <a:endParaRPr lang="en-US" sz="1800" dirty="0">
              <a:solidFill>
                <a:schemeClr val="accent6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B522B9D-0704-469A-7EC0-11202672B72F}"/>
              </a:ext>
            </a:extLst>
          </p:cNvPr>
          <p:cNvSpPr txBox="1"/>
          <p:nvPr/>
        </p:nvSpPr>
        <p:spPr>
          <a:xfrm>
            <a:off x="204850" y="5940980"/>
            <a:ext cx="4191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1" kern="100" dirty="0">
                <a:solidFill>
                  <a:schemeClr val="accent6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What is required to be perfect and entire, wanting nothing?</a:t>
            </a:r>
            <a:endParaRPr lang="en-US" sz="1800" dirty="0">
              <a:solidFill>
                <a:schemeClr val="accent6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ADE6052-7EC8-2E97-66FD-584582736054}"/>
              </a:ext>
            </a:extLst>
          </p:cNvPr>
          <p:cNvSpPr txBox="1"/>
          <p:nvPr/>
        </p:nvSpPr>
        <p:spPr>
          <a:xfrm>
            <a:off x="4997534" y="1295400"/>
            <a:ext cx="3657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1" kern="100" dirty="0">
                <a:solidFill>
                  <a:schemeClr val="accent2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What is should not depart from thine eyes?</a:t>
            </a:r>
            <a:endParaRPr lang="en-US" sz="1800" dirty="0">
              <a:solidFill>
                <a:schemeClr val="accent2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DD2FF64-4183-CF55-73B6-7476BFBB869D}"/>
              </a:ext>
            </a:extLst>
          </p:cNvPr>
          <p:cNvSpPr txBox="1"/>
          <p:nvPr/>
        </p:nvSpPr>
        <p:spPr>
          <a:xfrm>
            <a:off x="4975763" y="1987897"/>
            <a:ext cx="3657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1" kern="100" dirty="0">
                <a:solidFill>
                  <a:schemeClr val="accent6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Where do the issues of life come from?</a:t>
            </a:r>
            <a:endParaRPr lang="en-US" sz="1800" dirty="0">
              <a:solidFill>
                <a:schemeClr val="accent6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6C0FAFF-A5F2-452B-42D1-2C33A427A765}"/>
              </a:ext>
            </a:extLst>
          </p:cNvPr>
          <p:cNvSpPr txBox="1"/>
          <p:nvPr/>
        </p:nvSpPr>
        <p:spPr>
          <a:xfrm>
            <a:off x="4988628" y="2634228"/>
            <a:ext cx="3657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1" kern="100" dirty="0">
                <a:solidFill>
                  <a:schemeClr val="accent2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After a man’s heart devised his way: what does the Lord direct?</a:t>
            </a:r>
            <a:endParaRPr lang="en-US" sz="1800" dirty="0">
              <a:solidFill>
                <a:schemeClr val="accent2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E3F716E-DC57-B3B7-B622-31318B4FB113}"/>
              </a:ext>
            </a:extLst>
          </p:cNvPr>
          <p:cNvSpPr txBox="1"/>
          <p:nvPr/>
        </p:nvSpPr>
        <p:spPr>
          <a:xfrm>
            <a:off x="4975763" y="3254276"/>
            <a:ext cx="3657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1" kern="100" dirty="0">
                <a:solidFill>
                  <a:schemeClr val="accent6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Who is the author and the finisher of our faith?</a:t>
            </a:r>
            <a:endParaRPr lang="en-US" sz="1800" dirty="0">
              <a:solidFill>
                <a:schemeClr val="accent6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F1BB993-3EE2-E6DF-E347-3207867C1F86}"/>
              </a:ext>
            </a:extLst>
          </p:cNvPr>
          <p:cNvSpPr txBox="1"/>
          <p:nvPr/>
        </p:nvSpPr>
        <p:spPr>
          <a:xfrm>
            <a:off x="4960919" y="3916004"/>
            <a:ext cx="3657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1" kern="100" dirty="0">
                <a:solidFill>
                  <a:schemeClr val="accent2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What does it take for your thoughts to be established?</a:t>
            </a:r>
            <a:endParaRPr lang="en-US" sz="1800" dirty="0">
              <a:solidFill>
                <a:schemeClr val="accent2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08780BB-AA1A-4021-4741-1D8C48D97CEE}"/>
              </a:ext>
            </a:extLst>
          </p:cNvPr>
          <p:cNvSpPr txBox="1"/>
          <p:nvPr/>
        </p:nvSpPr>
        <p:spPr>
          <a:xfrm>
            <a:off x="4960919" y="4520057"/>
            <a:ext cx="3657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1" kern="100" dirty="0">
                <a:solidFill>
                  <a:schemeClr val="accent6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What are the results of waiting on the Lord?</a:t>
            </a:r>
            <a:endParaRPr lang="en-US" sz="1800" dirty="0">
              <a:solidFill>
                <a:schemeClr val="accent6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461812F-74E0-6444-FA0A-2E7AA0FB26BA}"/>
              </a:ext>
            </a:extLst>
          </p:cNvPr>
          <p:cNvSpPr txBox="1"/>
          <p:nvPr/>
        </p:nvSpPr>
        <p:spPr>
          <a:xfrm>
            <a:off x="4997534" y="5217572"/>
            <a:ext cx="36576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1" kern="100" dirty="0">
                <a:solidFill>
                  <a:schemeClr val="accent2"/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What 3 things are preserved blameless unto the coming of our Lord Jesus Christ?</a:t>
            </a:r>
            <a:endParaRPr lang="en-US" sz="1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766230"/>
      </p:ext>
    </p:extLst>
  </p:cSld>
  <p:clrMapOvr>
    <a:masterClrMapping/>
  </p:clrMapOvr>
  <p:transition spd="slow">
    <p:wedge/>
  </p:transition>
</p:sld>
</file>

<file path=ppt/theme/theme1.xml><?xml version="1.0" encoding="utf-8"?>
<a:theme xmlns:a="http://schemas.openxmlformats.org/drawingml/2006/main" name="Blue-Gradient.dep">
  <a:themeElements>
    <a:clrScheme name="Custom 1">
      <a:dk1>
        <a:srgbClr val="66FFFF"/>
      </a:dk1>
      <a:lt1>
        <a:srgbClr val="66FFFF"/>
      </a:lt1>
      <a:dk2>
        <a:srgbClr val="66FFFF"/>
      </a:dk2>
      <a:lt2>
        <a:srgbClr val="FFFF00"/>
      </a:lt2>
      <a:accent1>
        <a:srgbClr val="99FF99"/>
      </a:accent1>
      <a:accent2>
        <a:srgbClr val="FFFFFF"/>
      </a:accent2>
      <a:accent3>
        <a:srgbClr val="FFFF66"/>
      </a:accent3>
      <a:accent4>
        <a:srgbClr val="FFFF66"/>
      </a:accent4>
      <a:accent5>
        <a:srgbClr val="CC99FF"/>
      </a:accent5>
      <a:accent6>
        <a:srgbClr val="FFFF00"/>
      </a:accent6>
      <a:hlink>
        <a:srgbClr val="0042C7"/>
      </a:hlink>
      <a:folHlink>
        <a:srgbClr val="FFFF66"/>
      </a:folHlink>
    </a:clrScheme>
    <a:fontScheme name="Tahoma-Trebuchet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oper Black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oper Black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Blue-Gradient.dep</Template>
  <TotalTime>1645</TotalTime>
  <Words>1890</Words>
  <Application>Microsoft Office PowerPoint</Application>
  <PresentationFormat>On-screen Show (4:3)</PresentationFormat>
  <Paragraphs>122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Tahoma</vt:lpstr>
      <vt:lpstr>Times New Roman</vt:lpstr>
      <vt:lpstr>Cooper Black</vt:lpstr>
      <vt:lpstr>ArgosContour</vt:lpstr>
      <vt:lpstr>Calibri</vt:lpstr>
      <vt:lpstr>Trebuchet MS</vt:lpstr>
      <vt:lpstr>Bookman Old Style</vt:lpstr>
      <vt:lpstr>Aptos</vt:lpstr>
      <vt:lpstr>Blue-Gradient.dep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Greatest Hope of All</vt:lpstr>
      <vt:lpstr>Discussion Questions</vt:lpstr>
    </vt:vector>
  </TitlesOfParts>
  <Company>Pratte Publications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Hosea - Free Bible study commentary, notes, and comments available free at www.gospelway.com PowerPoint slides and charts</dc:title>
  <dc:subject>Free study notes on the Bible book of Hosea; commentary and comments on the Old Testament PowerPoint slides and charts</dc:subject>
  <dc:creator>David E. Pratte</dc:creator>
  <cp:keywords>Hosea book commentary study notes comments Bible religion Old Testament free church Christ prophecy prophet Israel Judah Jeroboam Gomer prostitute harlot adultery idolatry repentance sins wickedness,  - David E. Pratte; www.biblestudylessons.com</cp:keywords>
  <cp:lastModifiedBy>Doug Hagerman</cp:lastModifiedBy>
  <cp:revision>754</cp:revision>
  <cp:lastPrinted>2016-03-16T15:34:38Z</cp:lastPrinted>
  <dcterms:created xsi:type="dcterms:W3CDTF">2013-07-15T18:37:31Z</dcterms:created>
  <dcterms:modified xsi:type="dcterms:W3CDTF">2025-01-25T19:05:21Z</dcterms:modified>
</cp:coreProperties>
</file>