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4">
  <p:sldMasterIdLst>
    <p:sldMasterId id="2147483648" r:id="rId1"/>
  </p:sldMasterIdLst>
  <p:notesMasterIdLst>
    <p:notesMasterId r:id="rId10"/>
  </p:notesMasterIdLst>
  <p:sldIdLst>
    <p:sldId id="258" r:id="rId2"/>
    <p:sldId id="256" r:id="rId3"/>
    <p:sldId id="259" r:id="rId4"/>
    <p:sldId id="260" r:id="rId5"/>
    <p:sldId id="261" r:id="rId6"/>
    <p:sldId id="262" r:id="rId7"/>
    <p:sldId id="264" r:id="rId8"/>
    <p:sldId id="263" r:id="rId9"/>
  </p:sldIdLst>
  <p:sldSz cx="9144000" cy="6858000" type="screen4x3"/>
  <p:notesSz cx="7010400" cy="9296400"/>
  <p:embeddedFontLst>
    <p:embeddedFont>
      <p:font typeface="ArgosContour" panose="020B0604020202020204" charset="0"/>
      <p:regular r:id="rId11"/>
    </p:embeddedFont>
    <p:embeddedFont>
      <p:font typeface="Cooper Black" panose="0208090404030B020404" pitchFamily="18" charset="0"/>
      <p:regular r:id="rId12"/>
    </p:embeddedFont>
    <p:embeddedFont>
      <p:font typeface="Source Sans Pro" panose="020B0503030403020204" pitchFamily="34" charset="0"/>
      <p:regular r:id="rId13"/>
      <p:bold r:id="rId14"/>
      <p:italic r:id="rId15"/>
      <p:boldItalic r:id="rId16"/>
    </p:embeddedFont>
    <p:embeddedFont>
      <p:font typeface="Tahoma" panose="020B0604030504040204" pitchFamily="34" charset="0"/>
      <p:regular r:id="rId17"/>
      <p:bold r:id="rId18"/>
    </p:embeddedFont>
    <p:embeddedFont>
      <p:font typeface="Trebuchet MS" panose="020B0603020202020204" pitchFamily="34" charset="0"/>
      <p:regular r:id="rId19"/>
      <p:bold r:id="rId20"/>
      <p:italic r:id="rId21"/>
      <p:boldItalic r:id="rId22"/>
    </p:embeddedFont>
  </p:embeddedFontLst>
  <p:defaultTextStyle>
    <a:defPPr>
      <a:defRPr lang="en-US"/>
    </a:defPPr>
    <a:lvl1pPr algn="ctr" rtl="0" fontAlgn="base">
      <a:spcBef>
        <a:spcPct val="0"/>
      </a:spcBef>
      <a:spcAft>
        <a:spcPct val="0"/>
      </a:spcAft>
      <a:defRPr sz="3600" kern="1200">
        <a:solidFill>
          <a:schemeClr val="tx2"/>
        </a:solidFill>
        <a:latin typeface="Cooper Black" pitchFamily="2" charset="0"/>
        <a:ea typeface="+mn-ea"/>
        <a:cs typeface="+mn-cs"/>
      </a:defRPr>
    </a:lvl1pPr>
    <a:lvl2pPr marL="457200" algn="ctr" rtl="0" fontAlgn="base">
      <a:spcBef>
        <a:spcPct val="0"/>
      </a:spcBef>
      <a:spcAft>
        <a:spcPct val="0"/>
      </a:spcAft>
      <a:defRPr sz="3600" kern="1200">
        <a:solidFill>
          <a:schemeClr val="tx2"/>
        </a:solidFill>
        <a:latin typeface="Cooper Black" pitchFamily="2" charset="0"/>
        <a:ea typeface="+mn-ea"/>
        <a:cs typeface="+mn-cs"/>
      </a:defRPr>
    </a:lvl2pPr>
    <a:lvl3pPr marL="914400" algn="ctr" rtl="0" fontAlgn="base">
      <a:spcBef>
        <a:spcPct val="0"/>
      </a:spcBef>
      <a:spcAft>
        <a:spcPct val="0"/>
      </a:spcAft>
      <a:defRPr sz="3600" kern="1200">
        <a:solidFill>
          <a:schemeClr val="tx2"/>
        </a:solidFill>
        <a:latin typeface="Cooper Black" pitchFamily="2" charset="0"/>
        <a:ea typeface="+mn-ea"/>
        <a:cs typeface="+mn-cs"/>
      </a:defRPr>
    </a:lvl3pPr>
    <a:lvl4pPr marL="1371600" algn="ctr" rtl="0" fontAlgn="base">
      <a:spcBef>
        <a:spcPct val="0"/>
      </a:spcBef>
      <a:spcAft>
        <a:spcPct val="0"/>
      </a:spcAft>
      <a:defRPr sz="3600" kern="1200">
        <a:solidFill>
          <a:schemeClr val="tx2"/>
        </a:solidFill>
        <a:latin typeface="Cooper Black" pitchFamily="2" charset="0"/>
        <a:ea typeface="+mn-ea"/>
        <a:cs typeface="+mn-cs"/>
      </a:defRPr>
    </a:lvl4pPr>
    <a:lvl5pPr marL="1828800" algn="ctr" rtl="0" fontAlgn="base">
      <a:spcBef>
        <a:spcPct val="0"/>
      </a:spcBef>
      <a:spcAft>
        <a:spcPct val="0"/>
      </a:spcAft>
      <a:defRPr sz="3600" kern="1200">
        <a:solidFill>
          <a:schemeClr val="tx2"/>
        </a:solidFill>
        <a:latin typeface="Cooper Black" pitchFamily="2" charset="0"/>
        <a:ea typeface="+mn-ea"/>
        <a:cs typeface="+mn-cs"/>
      </a:defRPr>
    </a:lvl5pPr>
    <a:lvl6pPr marL="2286000" algn="l" defTabSz="914400" rtl="0" eaLnBrk="1" latinLnBrk="0" hangingPunct="1">
      <a:defRPr sz="3600" kern="1200">
        <a:solidFill>
          <a:schemeClr val="tx2"/>
        </a:solidFill>
        <a:latin typeface="Cooper Black" pitchFamily="2" charset="0"/>
        <a:ea typeface="+mn-ea"/>
        <a:cs typeface="+mn-cs"/>
      </a:defRPr>
    </a:lvl6pPr>
    <a:lvl7pPr marL="2743200" algn="l" defTabSz="914400" rtl="0" eaLnBrk="1" latinLnBrk="0" hangingPunct="1">
      <a:defRPr sz="3600" kern="1200">
        <a:solidFill>
          <a:schemeClr val="tx2"/>
        </a:solidFill>
        <a:latin typeface="Cooper Black" pitchFamily="2" charset="0"/>
        <a:ea typeface="+mn-ea"/>
        <a:cs typeface="+mn-cs"/>
      </a:defRPr>
    </a:lvl7pPr>
    <a:lvl8pPr marL="3200400" algn="l" defTabSz="914400" rtl="0" eaLnBrk="1" latinLnBrk="0" hangingPunct="1">
      <a:defRPr sz="3600" kern="1200">
        <a:solidFill>
          <a:schemeClr val="tx2"/>
        </a:solidFill>
        <a:latin typeface="Cooper Black" pitchFamily="2" charset="0"/>
        <a:ea typeface="+mn-ea"/>
        <a:cs typeface="+mn-cs"/>
      </a:defRPr>
    </a:lvl8pPr>
    <a:lvl9pPr marL="3657600" algn="l" defTabSz="914400" rtl="0" eaLnBrk="1" latinLnBrk="0" hangingPunct="1">
      <a:defRPr sz="3600" kern="1200">
        <a:solidFill>
          <a:schemeClr val="tx2"/>
        </a:solidFill>
        <a:latin typeface="Cooper Black"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99"/>
    <a:srgbClr val="3333FF"/>
    <a:srgbClr val="006600"/>
    <a:srgbClr val="0000CC"/>
    <a:srgbClr val="255997"/>
    <a:srgbClr val="3072C2"/>
    <a:srgbClr val="85A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042" autoAdjust="0"/>
    <p:restoredTop sz="92308" autoAdjust="0"/>
  </p:normalViewPr>
  <p:slideViewPr>
    <p:cSldViewPr showGuides="1">
      <p:cViewPr varScale="1">
        <p:scale>
          <a:sx n="256" d="100"/>
          <a:sy n="256" d="100"/>
        </p:scale>
        <p:origin x="3570"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8AE7724-F89D-434E-875D-CE2B3B36F62C}" type="datetimeFigureOut">
              <a:rPr lang="en-US" smtClean="0"/>
              <a:pPr/>
              <a:t>1/27/2025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A791749-5BC2-43B7-B2AD-DDDAC45E00F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684213" y="1279525"/>
            <a:ext cx="7773987" cy="5027613"/>
          </a:xfrm>
        </p:spPr>
        <p:txBody>
          <a:bodyPr/>
          <a:lstStyle>
            <a:lvl1pPr>
              <a:defRPr sz="2400" b="0"/>
            </a:lvl1pPr>
            <a:lvl2pPr marL="168275" lvl="1" indent="339725" algn="l">
              <a:defRPr sz="2200"/>
            </a:lvl2pPr>
            <a:lvl3pPr marL="906463" lvl="2" indent="-284163">
              <a:defRPr sz="2200"/>
            </a:lvl3pPr>
            <a:lvl4pPr marL="1477963" lvl="3" indent="-457200">
              <a:defRPr/>
            </a:lvl4pPr>
            <a:lvl5pPr marL="2049463" lvl="4" indent="-457200">
              <a:defRPr/>
            </a:lvl5pPr>
          </a:lstStyle>
          <a:p>
            <a:r>
              <a:rPr lang="en-US"/>
              <a:t>Click to edit Master subtitle style</a:t>
            </a:r>
          </a:p>
        </p:txBody>
      </p:sp>
      <p:sp>
        <p:nvSpPr>
          <p:cNvPr id="4100" name="Rectangle 4"/>
          <p:cNvSpPr>
            <a:spLocks noGrp="1" noChangeArrowheads="1"/>
          </p:cNvSpPr>
          <p:nvPr>
            <p:ph type="dt" sz="half" idx="2"/>
          </p:nvPr>
        </p:nvSpPr>
        <p:spPr/>
        <p:txBody>
          <a:bodyPr/>
          <a:lstStyle>
            <a:lvl1pPr>
              <a:defRPr>
                <a:solidFill>
                  <a:schemeClr val="tx1"/>
                </a:solidFill>
              </a:defRPr>
            </a:lvl1pPr>
          </a:lstStyle>
          <a:p>
            <a:endParaRPr lang="en-US"/>
          </a:p>
        </p:txBody>
      </p:sp>
      <p:sp>
        <p:nvSpPr>
          <p:cNvPr id="4101" name="Rectangle 5"/>
          <p:cNvSpPr>
            <a:spLocks noGrp="1" noChangeArrowheads="1"/>
          </p:cNvSpPr>
          <p:nvPr>
            <p:ph type="ftr" sz="quarter" idx="3"/>
          </p:nvPr>
        </p:nvSpPr>
        <p:spPr/>
        <p:txBody>
          <a:bodyPr/>
          <a:lstStyle>
            <a:lvl1pPr>
              <a:defRPr>
                <a:solidFill>
                  <a:schemeClr val="tx1"/>
                </a:solidFill>
              </a:defRPr>
            </a:lvl1pPr>
          </a:lstStyle>
          <a:p>
            <a:endParaRPr lang="en-US"/>
          </a:p>
        </p:txBody>
      </p:sp>
      <p:sp>
        <p:nvSpPr>
          <p:cNvPr id="4102" name="Rectangle 6"/>
          <p:cNvSpPr>
            <a:spLocks noGrp="1" noChangeArrowheads="1"/>
          </p:cNvSpPr>
          <p:nvPr>
            <p:ph type="sldNum" sz="quarter" idx="4"/>
          </p:nvPr>
        </p:nvSpPr>
        <p:spPr/>
        <p:txBody>
          <a:bodyPr/>
          <a:lstStyle>
            <a:lvl1pPr>
              <a:defRPr>
                <a:solidFill>
                  <a:schemeClr val="tx1"/>
                </a:solidFill>
              </a:defRPr>
            </a:lvl1pPr>
          </a:lstStyle>
          <a:p>
            <a:fld id="{8E1F2048-3D42-407A-9D28-C83CBC387D44}" type="slidenum">
              <a:rPr lang="en-US"/>
              <a:pPr/>
              <a:t>‹#›</a:t>
            </a:fld>
            <a:endParaRPr lang="en-US"/>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6CDE35-B606-46E7-B573-8D32A650BC57}" type="slidenum">
              <a:rPr lang="en-US"/>
              <a:pPr/>
              <a:t>‹#›</a:t>
            </a:fld>
            <a:endParaRPr lang="en-US"/>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47688"/>
            <a:ext cx="1943100" cy="5759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47688"/>
            <a:ext cx="5676900" cy="5759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ECE27E-C1DD-47DD-8654-BD4CC06692CE}" type="slidenum">
              <a:rPr lang="en-US"/>
              <a:pPr/>
              <a:t>‹#›</a:t>
            </a:fld>
            <a:endParaRPr lang="en-US"/>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F92636-9D43-48C2-9413-C1B4AECB7D8A}" type="slidenum">
              <a:rPr lang="en-US"/>
              <a:pPr/>
              <a:t>‹#›</a:t>
            </a:fld>
            <a:endParaRPr lang="en-US"/>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F7CAC6-6D5F-4690-8F3F-253CE573C944}" type="slidenum">
              <a:rPr lang="en-US"/>
              <a:pPr/>
              <a:t>‹#›</a:t>
            </a:fld>
            <a:endParaRPr lang="en-US"/>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79525"/>
            <a:ext cx="381000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79525"/>
            <a:ext cx="381000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6DED69-2848-454A-A3E5-CA18CCA62AA0}" type="slidenum">
              <a:rPr lang="en-US"/>
              <a:pPr/>
              <a:t>‹#›</a:t>
            </a:fld>
            <a:endParaRPr lang="en-US"/>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20474DC-4236-4098-A9FD-F54F53D0CAC9}" type="slidenum">
              <a:rPr lang="en-US"/>
              <a:pPr/>
              <a:t>‹#›</a:t>
            </a:fld>
            <a:endParaRPr lang="en-US"/>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3C5AEBF-944A-4F68-9707-0F0B9747D760}" type="slidenum">
              <a:rPr lang="en-US"/>
              <a:pPr/>
              <a:t>‹#›</a:t>
            </a:fld>
            <a:endParaRPr lang="en-US"/>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C6272D9-EC81-4C08-AA85-7246CFBD000E}" type="slidenum">
              <a:rPr lang="en-US"/>
              <a:pPr/>
              <a:t>‹#›</a:t>
            </a:fld>
            <a:endParaRPr lang="en-US"/>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BB3E24-8372-419E-A57C-424937A78349}" type="slidenum">
              <a:rPr lang="en-US"/>
              <a:pPr/>
              <a:t>‹#›</a:t>
            </a:fld>
            <a:endParaRPr lang="en-US"/>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363DB0-0B75-4BD8-9C8C-8CA294036356}" type="slidenum">
              <a:rPr lang="en-US"/>
              <a:pPr/>
              <a:t>‹#›</a:t>
            </a:fld>
            <a:endParaRPr lang="en-US"/>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CC"/>
            </a:gs>
            <a:gs pos="50000">
              <a:srgbClr val="00007A"/>
            </a:gs>
            <a:gs pos="100000">
              <a:srgbClr val="0000CC"/>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47688"/>
            <a:ext cx="7772400" cy="593725"/>
          </a:xfrm>
          <a:prstGeom prst="rect">
            <a:avLst/>
          </a:prstGeom>
          <a:noFill/>
          <a:ln w="9525">
            <a:solidFill>
              <a:srgbClr val="00FFFF"/>
            </a:solid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279525"/>
            <a:ext cx="7772400" cy="5027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3976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bg1"/>
                </a:solidFill>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3124200" y="639762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3976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Times New Roman" pitchFamily="18" charset="0"/>
              </a:defRPr>
            </a:lvl1pPr>
          </a:lstStyle>
          <a:p>
            <a:fld id="{ADD9027C-462F-4D67-AD24-58FA963681B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edge/>
  </p:transition>
  <p:txStyles>
    <p:titleStyle>
      <a:lvl1pPr algn="ctr" rtl="0" eaLnBrk="1" fontAlgn="base" hangingPunct="1">
        <a:spcBef>
          <a:spcPct val="0"/>
        </a:spcBef>
        <a:spcAft>
          <a:spcPct val="0"/>
        </a:spcAft>
        <a:defRPr sz="3300">
          <a:solidFill>
            <a:srgbClr val="FFFF00"/>
          </a:solidFill>
          <a:latin typeface="+mj-lt"/>
          <a:ea typeface="+mj-ea"/>
          <a:cs typeface="+mj-cs"/>
        </a:defRPr>
      </a:lvl1pPr>
      <a:lvl2pPr algn="ctr" rtl="0" eaLnBrk="1" fontAlgn="base" hangingPunct="1">
        <a:spcBef>
          <a:spcPct val="0"/>
        </a:spcBef>
        <a:spcAft>
          <a:spcPct val="0"/>
        </a:spcAft>
        <a:defRPr sz="3300">
          <a:solidFill>
            <a:srgbClr val="FFFF00"/>
          </a:solidFill>
          <a:latin typeface="Cooper Black" pitchFamily="2" charset="0"/>
        </a:defRPr>
      </a:lvl2pPr>
      <a:lvl3pPr algn="ctr" rtl="0" eaLnBrk="1" fontAlgn="base" hangingPunct="1">
        <a:spcBef>
          <a:spcPct val="0"/>
        </a:spcBef>
        <a:spcAft>
          <a:spcPct val="0"/>
        </a:spcAft>
        <a:defRPr sz="3300">
          <a:solidFill>
            <a:srgbClr val="FFFF00"/>
          </a:solidFill>
          <a:latin typeface="Cooper Black" pitchFamily="2" charset="0"/>
        </a:defRPr>
      </a:lvl3pPr>
      <a:lvl4pPr algn="ctr" rtl="0" eaLnBrk="1" fontAlgn="base" hangingPunct="1">
        <a:spcBef>
          <a:spcPct val="0"/>
        </a:spcBef>
        <a:spcAft>
          <a:spcPct val="0"/>
        </a:spcAft>
        <a:defRPr sz="3300">
          <a:solidFill>
            <a:srgbClr val="FFFF00"/>
          </a:solidFill>
          <a:latin typeface="Cooper Black" pitchFamily="2" charset="0"/>
        </a:defRPr>
      </a:lvl4pPr>
      <a:lvl5pPr algn="ctr" rtl="0" eaLnBrk="1" fontAlgn="base" hangingPunct="1">
        <a:spcBef>
          <a:spcPct val="0"/>
        </a:spcBef>
        <a:spcAft>
          <a:spcPct val="0"/>
        </a:spcAft>
        <a:defRPr sz="3300">
          <a:solidFill>
            <a:srgbClr val="FFFF00"/>
          </a:solidFill>
          <a:latin typeface="Cooper Black" pitchFamily="2" charset="0"/>
        </a:defRPr>
      </a:lvl5pPr>
      <a:lvl6pPr marL="457200" algn="ctr" rtl="0" eaLnBrk="1" fontAlgn="base" hangingPunct="1">
        <a:spcBef>
          <a:spcPct val="0"/>
        </a:spcBef>
        <a:spcAft>
          <a:spcPct val="0"/>
        </a:spcAft>
        <a:defRPr sz="3300">
          <a:solidFill>
            <a:srgbClr val="FFFF00"/>
          </a:solidFill>
          <a:latin typeface="Cooper Black" pitchFamily="2" charset="0"/>
        </a:defRPr>
      </a:lvl6pPr>
      <a:lvl7pPr marL="914400" algn="ctr" rtl="0" eaLnBrk="1" fontAlgn="base" hangingPunct="1">
        <a:spcBef>
          <a:spcPct val="0"/>
        </a:spcBef>
        <a:spcAft>
          <a:spcPct val="0"/>
        </a:spcAft>
        <a:defRPr sz="3300">
          <a:solidFill>
            <a:srgbClr val="FFFF00"/>
          </a:solidFill>
          <a:latin typeface="Cooper Black" pitchFamily="2" charset="0"/>
        </a:defRPr>
      </a:lvl7pPr>
      <a:lvl8pPr marL="1371600" algn="ctr" rtl="0" eaLnBrk="1" fontAlgn="base" hangingPunct="1">
        <a:spcBef>
          <a:spcPct val="0"/>
        </a:spcBef>
        <a:spcAft>
          <a:spcPct val="0"/>
        </a:spcAft>
        <a:defRPr sz="3300">
          <a:solidFill>
            <a:srgbClr val="FFFF00"/>
          </a:solidFill>
          <a:latin typeface="Cooper Black" pitchFamily="2" charset="0"/>
        </a:defRPr>
      </a:lvl8pPr>
      <a:lvl9pPr marL="1828800" algn="ctr" rtl="0" eaLnBrk="1" fontAlgn="base" hangingPunct="1">
        <a:spcBef>
          <a:spcPct val="0"/>
        </a:spcBef>
        <a:spcAft>
          <a:spcPct val="0"/>
        </a:spcAft>
        <a:defRPr sz="3300">
          <a:solidFill>
            <a:srgbClr val="FFFF00"/>
          </a:solidFill>
          <a:latin typeface="Cooper Black" pitchFamily="2" charset="0"/>
        </a:defRPr>
      </a:lvl9pPr>
    </p:titleStyle>
    <p:bodyStyle>
      <a:lvl1pPr algn="ctr" rtl="0" eaLnBrk="1" fontAlgn="base" hangingPunct="1">
        <a:spcBef>
          <a:spcPct val="0"/>
        </a:spcBef>
        <a:spcAft>
          <a:spcPct val="0"/>
        </a:spcAft>
        <a:defRPr sz="2800" b="1">
          <a:solidFill>
            <a:schemeClr val="bg1"/>
          </a:solidFill>
          <a:latin typeface="+mn-lt"/>
          <a:ea typeface="+mn-ea"/>
          <a:cs typeface="+mn-cs"/>
        </a:defRPr>
      </a:lvl1pPr>
      <a:lvl2pPr marL="114300" algn="ctr" rtl="0" eaLnBrk="1" fontAlgn="base" hangingPunct="1">
        <a:spcBef>
          <a:spcPct val="0"/>
        </a:spcBef>
        <a:spcAft>
          <a:spcPct val="0"/>
        </a:spcAft>
        <a:defRPr sz="2600">
          <a:solidFill>
            <a:schemeClr val="bg1"/>
          </a:solidFill>
          <a:latin typeface="+mn-lt"/>
        </a:defRPr>
      </a:lvl2pPr>
      <a:lvl3pPr marL="396875" indent="-168275" algn="l" rtl="0" eaLnBrk="1" fontAlgn="base" hangingPunct="1">
        <a:spcBef>
          <a:spcPct val="0"/>
        </a:spcBef>
        <a:spcAft>
          <a:spcPct val="0"/>
        </a:spcAft>
        <a:buChar char="•"/>
        <a:defRPr sz="2400" b="1" i="1">
          <a:solidFill>
            <a:schemeClr val="bg1"/>
          </a:solidFill>
          <a:latin typeface="+mn-lt"/>
        </a:defRPr>
      </a:lvl3pPr>
      <a:lvl4pPr marL="744538" indent="-233363" algn="l" rtl="0" eaLnBrk="1" fontAlgn="base" hangingPunct="1">
        <a:spcBef>
          <a:spcPct val="0"/>
        </a:spcBef>
        <a:spcAft>
          <a:spcPct val="0"/>
        </a:spcAft>
        <a:buChar char="–"/>
        <a:defRPr sz="2200">
          <a:solidFill>
            <a:schemeClr val="bg1"/>
          </a:solidFill>
          <a:latin typeface="+mn-lt"/>
        </a:defRPr>
      </a:lvl4pPr>
      <a:lvl5pPr marL="1089025" indent="-230188" algn="l" rtl="0" eaLnBrk="1" fontAlgn="base" hangingPunct="1">
        <a:spcBef>
          <a:spcPct val="0"/>
        </a:spcBef>
        <a:spcAft>
          <a:spcPct val="0"/>
        </a:spcAft>
        <a:buChar char="»"/>
        <a:defRPr sz="2200">
          <a:solidFill>
            <a:schemeClr val="bg1"/>
          </a:solidFill>
          <a:latin typeface="+mn-lt"/>
        </a:defRPr>
      </a:lvl5pPr>
      <a:lvl6pPr marL="1546225" indent="-230188" algn="l" rtl="0" eaLnBrk="1" fontAlgn="base" hangingPunct="1">
        <a:spcBef>
          <a:spcPct val="0"/>
        </a:spcBef>
        <a:spcAft>
          <a:spcPct val="0"/>
        </a:spcAft>
        <a:buChar char="»"/>
        <a:defRPr sz="2200">
          <a:solidFill>
            <a:schemeClr val="bg1"/>
          </a:solidFill>
          <a:latin typeface="+mn-lt"/>
        </a:defRPr>
      </a:lvl6pPr>
      <a:lvl7pPr marL="2003425" indent="-230188" algn="l" rtl="0" eaLnBrk="1" fontAlgn="base" hangingPunct="1">
        <a:spcBef>
          <a:spcPct val="0"/>
        </a:spcBef>
        <a:spcAft>
          <a:spcPct val="0"/>
        </a:spcAft>
        <a:buChar char="»"/>
        <a:defRPr sz="2200">
          <a:solidFill>
            <a:schemeClr val="bg1"/>
          </a:solidFill>
          <a:latin typeface="+mn-lt"/>
        </a:defRPr>
      </a:lvl7pPr>
      <a:lvl8pPr marL="2460625" indent="-230188" algn="l" rtl="0" eaLnBrk="1" fontAlgn="base" hangingPunct="1">
        <a:spcBef>
          <a:spcPct val="0"/>
        </a:spcBef>
        <a:spcAft>
          <a:spcPct val="0"/>
        </a:spcAft>
        <a:buChar char="»"/>
        <a:defRPr sz="2200">
          <a:solidFill>
            <a:schemeClr val="bg1"/>
          </a:solidFill>
          <a:latin typeface="+mn-lt"/>
        </a:defRPr>
      </a:lvl8pPr>
      <a:lvl9pPr marL="2917825" indent="-230188" algn="l" rtl="0" eaLnBrk="1" fontAlgn="base" hangingPunct="1">
        <a:spcBef>
          <a:spcPct val="0"/>
        </a:spcBef>
        <a:spcAft>
          <a:spcPct val="0"/>
        </a:spcAft>
        <a:buChar char="»"/>
        <a:defRPr sz="2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7E058A-BE83-4555-A4E2-607B76F51D22}"/>
              </a:ext>
            </a:extLst>
          </p:cNvPr>
          <p:cNvSpPr txBox="1"/>
          <p:nvPr/>
        </p:nvSpPr>
        <p:spPr>
          <a:xfrm>
            <a:off x="457200" y="239039"/>
            <a:ext cx="8382000" cy="584775"/>
          </a:xfrm>
          <a:prstGeom prst="rect">
            <a:avLst/>
          </a:prstGeom>
          <a:gradFill flip="none" rotWithShape="1">
            <a:gsLst>
              <a:gs pos="0">
                <a:srgbClr val="000099"/>
              </a:gs>
              <a:gs pos="74000">
                <a:srgbClr val="3333FF"/>
              </a:gs>
              <a:gs pos="100000">
                <a:srgbClr val="0000CC"/>
              </a:gs>
            </a:gsLst>
            <a:path path="rect">
              <a:fillToRect l="100000" t="100000"/>
            </a:path>
            <a:tileRect r="-100000" b="-100000"/>
          </a:gradFill>
          <a:ln w="41275" cmpd="thickThin">
            <a:solidFill>
              <a:schemeClr val="tx2"/>
            </a:solidFill>
          </a:ln>
          <a:effectLst>
            <a:outerShdw blurRad="165100" dist="254000" dir="2700000" algn="tl" rotWithShape="0">
              <a:schemeClr val="accent1">
                <a:lumMod val="10000"/>
                <a:alpha val="40000"/>
              </a:schemeClr>
            </a:outerShdw>
          </a:effectLst>
          <a:scene3d>
            <a:camera prst="orthographicFront"/>
            <a:lightRig rig="threePt" dir="t"/>
          </a:scene3d>
          <a:sp3d>
            <a:bevelT w="196850" h="190500"/>
          </a:sp3d>
        </p:spPr>
        <p:txBody>
          <a:bodyPr wrap="square" rtlCol="0">
            <a:spAutoFit/>
          </a:bodyPr>
          <a:lstStyle/>
          <a:p>
            <a:pPr algn="ctr"/>
            <a:r>
              <a:rPr lang="en-US" sz="3200" dirty="0">
                <a:latin typeface="ArgosContour" pitchFamily="2" charset="0"/>
              </a:rPr>
              <a:t>A MESSAGE THROUGH TIME</a:t>
            </a:r>
          </a:p>
        </p:txBody>
      </p:sp>
      <p:sp>
        <p:nvSpPr>
          <p:cNvPr id="4" name="TextBox 3">
            <a:extLst>
              <a:ext uri="{FF2B5EF4-FFF2-40B4-BE49-F238E27FC236}">
                <a16:creationId xmlns:a16="http://schemas.microsoft.com/office/drawing/2014/main" id="{B86E8D83-9758-44FF-9C1A-A68FB7EDFCEF}"/>
              </a:ext>
            </a:extLst>
          </p:cNvPr>
          <p:cNvSpPr txBox="1"/>
          <p:nvPr/>
        </p:nvSpPr>
        <p:spPr>
          <a:xfrm>
            <a:off x="609600" y="6015335"/>
            <a:ext cx="8305800" cy="461665"/>
          </a:xfrm>
          <a:prstGeom prst="rect">
            <a:avLst/>
          </a:prstGeom>
          <a:noFill/>
        </p:spPr>
        <p:txBody>
          <a:bodyPr wrap="square" rtlCol="0">
            <a:spAutoFit/>
          </a:bodyPr>
          <a:lstStyle/>
          <a:p>
            <a:pPr algn="ctr"/>
            <a:r>
              <a:rPr lang="en-US" sz="2400" b="1" dirty="0">
                <a:latin typeface="+mn-lt"/>
              </a:rPr>
              <a:t>https://www.mathcompiler3d.com/bible-study</a:t>
            </a:r>
          </a:p>
        </p:txBody>
      </p:sp>
      <p:pic>
        <p:nvPicPr>
          <p:cNvPr id="5" name="Picture 2">
            <a:extLst>
              <a:ext uri="{FF2B5EF4-FFF2-40B4-BE49-F238E27FC236}">
                <a16:creationId xmlns:a16="http://schemas.microsoft.com/office/drawing/2014/main" id="{333B830E-0701-25EF-E3BC-06FC687A06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591" y="1600200"/>
            <a:ext cx="7796818" cy="44100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16DC6B6-0C41-8077-7BBB-B558F376E1DC}"/>
              </a:ext>
            </a:extLst>
          </p:cNvPr>
          <p:cNvSpPr txBox="1"/>
          <p:nvPr/>
        </p:nvSpPr>
        <p:spPr>
          <a:xfrm>
            <a:off x="1905000" y="999490"/>
            <a:ext cx="6438122" cy="523220"/>
          </a:xfrm>
          <a:prstGeom prst="rect">
            <a:avLst/>
          </a:prstGeom>
          <a:noFill/>
        </p:spPr>
        <p:txBody>
          <a:bodyPr wrap="square">
            <a:spAutoFit/>
          </a:bodyPr>
          <a:lstStyle/>
          <a:p>
            <a:r>
              <a:rPr lang="en-US" sz="2800" b="1" i="0" dirty="0">
                <a:solidFill>
                  <a:schemeClr val="accent1">
                    <a:lumMod val="75000"/>
                  </a:schemeClr>
                </a:solidFill>
                <a:effectLst/>
                <a:latin typeface="Source Sans Pro" panose="020B0503030403020204" pitchFamily="34" charset="0"/>
              </a:rPr>
              <a:t>The adventures of Joe &amp; Fred</a:t>
            </a:r>
            <a:endParaRPr lang="en-US" sz="2800" b="1" dirty="0">
              <a:solidFill>
                <a:schemeClr val="accent1">
                  <a:lumMod val="75000"/>
                </a:schemeClr>
              </a:solidFill>
            </a:endParaRPr>
          </a:p>
        </p:txBody>
      </p:sp>
      <p:sp>
        <p:nvSpPr>
          <p:cNvPr id="7" name="TextBox 6">
            <a:extLst>
              <a:ext uri="{FF2B5EF4-FFF2-40B4-BE49-F238E27FC236}">
                <a16:creationId xmlns:a16="http://schemas.microsoft.com/office/drawing/2014/main" id="{8800521E-86B2-D85B-EB2C-0526253931E4}"/>
              </a:ext>
            </a:extLst>
          </p:cNvPr>
          <p:cNvSpPr txBox="1"/>
          <p:nvPr/>
        </p:nvSpPr>
        <p:spPr>
          <a:xfrm>
            <a:off x="304800" y="1219200"/>
            <a:ext cx="1828800" cy="1384995"/>
          </a:xfrm>
          <a:prstGeom prst="rect">
            <a:avLst/>
          </a:prstGeom>
          <a:noFill/>
        </p:spPr>
        <p:txBody>
          <a:bodyPr wrap="square">
            <a:spAutoFit/>
          </a:bodyPr>
          <a:lstStyle/>
          <a:p>
            <a:pPr algn="l"/>
            <a:r>
              <a:rPr lang="en-US" sz="1400" b="1" i="0" dirty="0">
                <a:solidFill>
                  <a:schemeClr val="accent1">
                    <a:lumMod val="75000"/>
                  </a:schemeClr>
                </a:solidFill>
                <a:effectLst/>
                <a:latin typeface="Source Sans Pro" panose="020B0503030403020204" pitchFamily="34" charset="0"/>
              </a:rPr>
              <a:t>Joe</a:t>
            </a:r>
          </a:p>
          <a:p>
            <a:pPr algn="l"/>
            <a:r>
              <a:rPr lang="en-US" sz="1400" b="1" i="0" dirty="0">
                <a:solidFill>
                  <a:schemeClr val="accent2"/>
                </a:solidFill>
                <a:effectLst/>
                <a:latin typeface="Source Sans Pro" panose="020B0503030403020204" pitchFamily="34" charset="0"/>
              </a:rPr>
              <a:t>Hey Fred,</a:t>
            </a:r>
          </a:p>
          <a:p>
            <a:pPr algn="l"/>
            <a:r>
              <a:rPr lang="en-US" sz="1400" b="1" i="0" dirty="0">
                <a:solidFill>
                  <a:schemeClr val="accent2"/>
                </a:solidFill>
                <a:effectLst/>
                <a:latin typeface="Source Sans Pro" panose="020B0503030403020204" pitchFamily="34" charset="0"/>
              </a:rPr>
              <a:t>I hear the spotted owl hangs out in this sanctuary! Have you seen any yet?</a:t>
            </a:r>
          </a:p>
        </p:txBody>
      </p:sp>
      <p:sp>
        <p:nvSpPr>
          <p:cNvPr id="9" name="TextBox 8">
            <a:extLst>
              <a:ext uri="{FF2B5EF4-FFF2-40B4-BE49-F238E27FC236}">
                <a16:creationId xmlns:a16="http://schemas.microsoft.com/office/drawing/2014/main" id="{13D75642-9AB6-795A-1024-0248AE791CE8}"/>
              </a:ext>
            </a:extLst>
          </p:cNvPr>
          <p:cNvSpPr txBox="1"/>
          <p:nvPr/>
        </p:nvSpPr>
        <p:spPr>
          <a:xfrm>
            <a:off x="304800" y="2823905"/>
            <a:ext cx="1752600" cy="1815882"/>
          </a:xfrm>
          <a:prstGeom prst="rect">
            <a:avLst/>
          </a:prstGeom>
          <a:noFill/>
        </p:spPr>
        <p:txBody>
          <a:bodyPr wrap="square">
            <a:spAutoFit/>
          </a:bodyPr>
          <a:lstStyle/>
          <a:p>
            <a:pPr algn="l"/>
            <a:r>
              <a:rPr lang="en-US" sz="1400" b="1" i="0" dirty="0">
                <a:solidFill>
                  <a:schemeClr val="accent1">
                    <a:lumMod val="75000"/>
                  </a:schemeClr>
                </a:solidFill>
                <a:effectLst/>
                <a:latin typeface="Source Sans Pro" panose="020B0503030403020204" pitchFamily="34" charset="0"/>
              </a:rPr>
              <a:t>Fred</a:t>
            </a:r>
          </a:p>
          <a:p>
            <a:pPr algn="l"/>
            <a:r>
              <a:rPr lang="en-US" sz="1400" b="1" i="0" dirty="0">
                <a:solidFill>
                  <a:schemeClr val="accent2"/>
                </a:solidFill>
                <a:effectLst/>
                <a:latin typeface="Source Sans Pro" panose="020B0503030403020204" pitchFamily="34" charset="0"/>
              </a:rPr>
              <a:t>Yes, as a matter of fact - </a:t>
            </a:r>
          </a:p>
          <a:p>
            <a:pPr algn="l"/>
            <a:r>
              <a:rPr lang="en-US" sz="1400" b="1" i="0" dirty="0">
                <a:solidFill>
                  <a:schemeClr val="accent2"/>
                </a:solidFill>
                <a:effectLst/>
                <a:latin typeface="Source Sans Pro" panose="020B0503030403020204" pitchFamily="34" charset="0"/>
              </a:rPr>
              <a:t>I spotted that owl,</a:t>
            </a:r>
          </a:p>
          <a:p>
            <a:pPr algn="l"/>
            <a:r>
              <a:rPr lang="en-US" sz="1400" b="1" i="0" dirty="0">
                <a:solidFill>
                  <a:schemeClr val="accent2"/>
                </a:solidFill>
                <a:effectLst/>
                <a:latin typeface="Source Sans Pro" panose="020B0503030403020204" pitchFamily="34" charset="0"/>
              </a:rPr>
              <a:t>and I spotted that owl,</a:t>
            </a:r>
          </a:p>
          <a:p>
            <a:pPr algn="l"/>
            <a:r>
              <a:rPr lang="en-US" sz="1400" b="1" i="0" dirty="0">
                <a:solidFill>
                  <a:schemeClr val="accent2"/>
                </a:solidFill>
                <a:effectLst/>
                <a:latin typeface="Source Sans Pro" panose="020B0503030403020204" pitchFamily="34" charset="0"/>
              </a:rPr>
              <a:t>and I spotted that owl over there too!</a:t>
            </a:r>
          </a:p>
        </p:txBody>
      </p:sp>
    </p:spTree>
    <p:extLst>
      <p:ext uri="{BB962C8B-B14F-4D97-AF65-F5344CB8AC3E}">
        <p14:creationId xmlns:p14="http://schemas.microsoft.com/office/powerpoint/2010/main" val="1510978630"/>
      </p:ext>
    </p:extLst>
  </p:cSld>
  <p:clrMapOvr>
    <a:masterClrMapping/>
  </p:clrMapOvr>
  <p:transition spd="slow">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6D7587-18AB-26F8-0725-04B5BF89231F}"/>
              </a:ext>
            </a:extLst>
          </p:cNvPr>
          <p:cNvSpPr txBox="1"/>
          <p:nvPr/>
        </p:nvSpPr>
        <p:spPr>
          <a:xfrm>
            <a:off x="381000" y="180707"/>
            <a:ext cx="8382000" cy="584775"/>
          </a:xfrm>
          <a:prstGeom prst="rect">
            <a:avLst/>
          </a:prstGeom>
          <a:gradFill flip="none" rotWithShape="1">
            <a:gsLst>
              <a:gs pos="0">
                <a:srgbClr val="000099"/>
              </a:gs>
              <a:gs pos="74000">
                <a:srgbClr val="3333FF"/>
              </a:gs>
              <a:gs pos="100000">
                <a:srgbClr val="0000CC"/>
              </a:gs>
            </a:gsLst>
            <a:path path="rect">
              <a:fillToRect l="100000" t="100000"/>
            </a:path>
            <a:tileRect r="-100000" b="-100000"/>
          </a:gradFill>
          <a:ln w="41275" cmpd="thickThin">
            <a:solidFill>
              <a:schemeClr val="tx2"/>
            </a:solidFill>
          </a:ln>
          <a:effectLst>
            <a:outerShdw blurRad="165100" dist="254000" dir="2700000" algn="tl" rotWithShape="0">
              <a:schemeClr val="accent1">
                <a:lumMod val="10000"/>
                <a:alpha val="40000"/>
              </a:schemeClr>
            </a:outerShdw>
          </a:effectLst>
          <a:scene3d>
            <a:camera prst="orthographicFront"/>
            <a:lightRig rig="threePt" dir="t"/>
          </a:scene3d>
          <a:sp3d>
            <a:bevelT w="196850" h="190500"/>
          </a:sp3d>
        </p:spPr>
        <p:txBody>
          <a:bodyPr wrap="square" rtlCol="0">
            <a:spAutoFit/>
          </a:bodyPr>
          <a:lstStyle/>
          <a:p>
            <a:pPr algn="ctr"/>
            <a:r>
              <a:rPr lang="en-US" sz="3200" dirty="0">
                <a:latin typeface="ArgosContour" pitchFamily="2" charset="0"/>
              </a:rPr>
              <a:t>Precession</a:t>
            </a:r>
          </a:p>
        </p:txBody>
      </p:sp>
      <p:pic>
        <p:nvPicPr>
          <p:cNvPr id="2050" name="Picture 2" descr="Axial precession - Wikipedia">
            <a:extLst>
              <a:ext uri="{FF2B5EF4-FFF2-40B4-BE49-F238E27FC236}">
                <a16:creationId xmlns:a16="http://schemas.microsoft.com/office/drawing/2014/main" id="{CDEE0629-D839-F919-9532-A0CC8DEF5B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8687" y="1492601"/>
            <a:ext cx="2000250"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A8B5C72-312B-596B-5E69-743F04D9CB68}"/>
              </a:ext>
            </a:extLst>
          </p:cNvPr>
          <p:cNvSpPr txBox="1"/>
          <p:nvPr/>
        </p:nvSpPr>
        <p:spPr>
          <a:xfrm>
            <a:off x="2133600" y="4179035"/>
            <a:ext cx="4572000" cy="1384995"/>
          </a:xfrm>
          <a:prstGeom prst="rect">
            <a:avLst/>
          </a:prstGeom>
          <a:noFill/>
        </p:spPr>
        <p:txBody>
          <a:bodyPr wrap="square">
            <a:spAutoFit/>
          </a:bodyPr>
          <a:lstStyle/>
          <a:p>
            <a:r>
              <a:rPr lang="en-US" sz="1400" dirty="0">
                <a:solidFill>
                  <a:schemeClr val="accent2"/>
                </a:solidFill>
              </a:rPr>
              <a:t>Precession is the slow, gradual movement of the axis of a rotating object, such as a spinning top, a gyroscope, or a planet, as it wobbles in response to external forces. </a:t>
            </a:r>
            <a:r>
              <a:rPr lang="en-US" sz="1400" dirty="0">
                <a:solidFill>
                  <a:schemeClr val="accent1">
                    <a:lumMod val="75000"/>
                  </a:schemeClr>
                </a:solidFill>
              </a:rPr>
              <a:t>This motion causes the orientation of the rotational axis to trace out a circular or elliptical path over time.</a:t>
            </a:r>
          </a:p>
        </p:txBody>
      </p:sp>
      <p:sp>
        <p:nvSpPr>
          <p:cNvPr id="5" name="TextBox 4">
            <a:extLst>
              <a:ext uri="{FF2B5EF4-FFF2-40B4-BE49-F238E27FC236}">
                <a16:creationId xmlns:a16="http://schemas.microsoft.com/office/drawing/2014/main" id="{9B24A359-3FD1-CE37-DF0A-75E939DA843F}"/>
              </a:ext>
            </a:extLst>
          </p:cNvPr>
          <p:cNvSpPr txBox="1"/>
          <p:nvPr/>
        </p:nvSpPr>
        <p:spPr>
          <a:xfrm>
            <a:off x="335902" y="1408818"/>
            <a:ext cx="2819400" cy="738664"/>
          </a:xfrm>
          <a:prstGeom prst="rect">
            <a:avLst/>
          </a:prstGeom>
          <a:noFill/>
        </p:spPr>
        <p:txBody>
          <a:bodyPr wrap="square">
            <a:spAutoFit/>
          </a:bodyPr>
          <a:lstStyle/>
          <a:p>
            <a:r>
              <a:rPr lang="en-US" sz="1400" dirty="0">
                <a:solidFill>
                  <a:schemeClr val="accent1">
                    <a:lumMod val="75000"/>
                  </a:schemeClr>
                </a:solidFill>
              </a:rPr>
              <a:t>There is a 26,000 year cycle for the earth to pass through all of the constellations</a:t>
            </a:r>
          </a:p>
        </p:txBody>
      </p:sp>
      <p:sp>
        <p:nvSpPr>
          <p:cNvPr id="6" name="TextBox 5">
            <a:extLst>
              <a:ext uri="{FF2B5EF4-FFF2-40B4-BE49-F238E27FC236}">
                <a16:creationId xmlns:a16="http://schemas.microsoft.com/office/drawing/2014/main" id="{A248C46E-4A8B-E80C-A2DD-A34EFE266D58}"/>
              </a:ext>
            </a:extLst>
          </p:cNvPr>
          <p:cNvSpPr txBox="1"/>
          <p:nvPr/>
        </p:nvSpPr>
        <p:spPr>
          <a:xfrm>
            <a:off x="2829703" y="893934"/>
            <a:ext cx="3374260" cy="307777"/>
          </a:xfrm>
          <a:prstGeom prst="rect">
            <a:avLst/>
          </a:prstGeom>
          <a:noFill/>
        </p:spPr>
        <p:txBody>
          <a:bodyPr wrap="square">
            <a:spAutoFit/>
          </a:bodyPr>
          <a:lstStyle/>
          <a:p>
            <a:r>
              <a:rPr lang="en-US" sz="1400" dirty="0">
                <a:solidFill>
                  <a:schemeClr val="accent1">
                    <a:lumMod val="75000"/>
                  </a:schemeClr>
                </a:solidFill>
              </a:rPr>
              <a:t>Each cycle has ~ 2160 years</a:t>
            </a:r>
          </a:p>
        </p:txBody>
      </p:sp>
      <p:pic>
        <p:nvPicPr>
          <p:cNvPr id="1030" name="Picture 6" descr="What Are The 12 Zodiac Constellations?">
            <a:extLst>
              <a:ext uri="{FF2B5EF4-FFF2-40B4-BE49-F238E27FC236}">
                <a16:creationId xmlns:a16="http://schemas.microsoft.com/office/drawing/2014/main" id="{EB32C35C-AA6E-172E-DAA6-7D253D4CCC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975" y="2433820"/>
            <a:ext cx="2305050" cy="13376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reat Sphinx could have been initially formed by nature, study says | CNN">
            <a:extLst>
              <a:ext uri="{FF2B5EF4-FFF2-40B4-BE49-F238E27FC236}">
                <a16:creationId xmlns:a16="http://schemas.microsoft.com/office/drawing/2014/main" id="{45660905-EBCC-C053-C61A-F44D855302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3424" y="2323113"/>
            <a:ext cx="2606385" cy="14669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14493B4-3C97-9F4F-0007-9B8B38290760}"/>
              </a:ext>
            </a:extLst>
          </p:cNvPr>
          <p:cNvSpPr txBox="1"/>
          <p:nvPr/>
        </p:nvSpPr>
        <p:spPr>
          <a:xfrm>
            <a:off x="5791200" y="1588771"/>
            <a:ext cx="2819400" cy="523220"/>
          </a:xfrm>
          <a:prstGeom prst="rect">
            <a:avLst/>
          </a:prstGeom>
          <a:noFill/>
        </p:spPr>
        <p:txBody>
          <a:bodyPr wrap="square">
            <a:spAutoFit/>
          </a:bodyPr>
          <a:lstStyle/>
          <a:p>
            <a:r>
              <a:rPr lang="en-US" sz="1400" dirty="0">
                <a:solidFill>
                  <a:schemeClr val="accent1">
                    <a:lumMod val="75000"/>
                  </a:schemeClr>
                </a:solidFill>
              </a:rPr>
              <a:t>The Sphinx is the hour hand of the clock</a:t>
            </a:r>
          </a:p>
        </p:txBody>
      </p:sp>
    </p:spTree>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436FF-04B9-2CD3-59EA-EBFCEE66D3F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0AEA636-4936-C8B2-17E4-CAD5FB1CD9E8}"/>
              </a:ext>
            </a:extLst>
          </p:cNvPr>
          <p:cNvSpPr txBox="1"/>
          <p:nvPr/>
        </p:nvSpPr>
        <p:spPr>
          <a:xfrm>
            <a:off x="381000" y="381000"/>
            <a:ext cx="8382000" cy="584775"/>
          </a:xfrm>
          <a:prstGeom prst="rect">
            <a:avLst/>
          </a:prstGeom>
          <a:gradFill flip="none" rotWithShape="1">
            <a:gsLst>
              <a:gs pos="0">
                <a:srgbClr val="000099"/>
              </a:gs>
              <a:gs pos="74000">
                <a:srgbClr val="3333FF"/>
              </a:gs>
              <a:gs pos="100000">
                <a:srgbClr val="0000CC"/>
              </a:gs>
            </a:gsLst>
            <a:path path="rect">
              <a:fillToRect l="100000" t="100000"/>
            </a:path>
            <a:tileRect r="-100000" b="-100000"/>
          </a:gradFill>
          <a:ln w="41275" cmpd="thickThin">
            <a:solidFill>
              <a:schemeClr val="tx2"/>
            </a:solidFill>
          </a:ln>
          <a:effectLst>
            <a:outerShdw blurRad="165100" dist="254000" dir="2700000" algn="tl" rotWithShape="0">
              <a:schemeClr val="accent1">
                <a:lumMod val="10000"/>
                <a:alpha val="40000"/>
              </a:schemeClr>
            </a:outerShdw>
          </a:effectLst>
          <a:scene3d>
            <a:camera prst="orthographicFront"/>
            <a:lightRig rig="threePt" dir="t"/>
          </a:scene3d>
          <a:sp3d>
            <a:bevelT w="196850" h="190500"/>
          </a:sp3d>
        </p:spPr>
        <p:txBody>
          <a:bodyPr wrap="square" rtlCol="0">
            <a:spAutoFit/>
          </a:bodyPr>
          <a:lstStyle/>
          <a:p>
            <a:pPr algn="ctr"/>
            <a:r>
              <a:rPr lang="en-US" sz="3200" dirty="0">
                <a:latin typeface="ArgosContour" pitchFamily="2" charset="0"/>
              </a:rPr>
              <a:t>The Message – Part 1</a:t>
            </a:r>
          </a:p>
        </p:txBody>
      </p:sp>
      <p:sp>
        <p:nvSpPr>
          <p:cNvPr id="3" name="TextBox 2">
            <a:extLst>
              <a:ext uri="{FF2B5EF4-FFF2-40B4-BE49-F238E27FC236}">
                <a16:creationId xmlns:a16="http://schemas.microsoft.com/office/drawing/2014/main" id="{3E13E275-93F3-2D66-CFA4-BDC462750F6F}"/>
              </a:ext>
            </a:extLst>
          </p:cNvPr>
          <p:cNvSpPr txBox="1"/>
          <p:nvPr/>
        </p:nvSpPr>
        <p:spPr>
          <a:xfrm>
            <a:off x="25400" y="2590800"/>
            <a:ext cx="8915400" cy="3785652"/>
          </a:xfrm>
          <a:prstGeom prst="rect">
            <a:avLst/>
          </a:prstGeom>
          <a:noFill/>
        </p:spPr>
        <p:txBody>
          <a:bodyPr wrap="square">
            <a:spAutoFit/>
          </a:bodyPr>
          <a:lstStyle/>
          <a:p>
            <a:pPr algn="l"/>
            <a:r>
              <a:rPr lang="en-US" sz="2000" b="1" i="0" dirty="0">
                <a:solidFill>
                  <a:schemeClr val="accent1">
                    <a:lumMod val="75000"/>
                  </a:schemeClr>
                </a:solidFill>
                <a:effectLst/>
                <a:latin typeface="Source Sans Pro" panose="020B0503030403020204" pitchFamily="34" charset="0"/>
              </a:rPr>
              <a:t>A Hidden Message</a:t>
            </a:r>
          </a:p>
          <a:p>
            <a:pPr algn="l"/>
            <a:r>
              <a:rPr lang="en-US" sz="2000" b="0" i="0" dirty="0">
                <a:solidFill>
                  <a:schemeClr val="accent2"/>
                </a:solidFill>
                <a:effectLst/>
                <a:latin typeface="Source Sans Pro" panose="020B0503030403020204" pitchFamily="34" charset="0"/>
              </a:rPr>
              <a:t>A message through time has been the hardest concept for me to wrap my head around. If you have seen the video revelation of the pyramids it talked about an ancient civilization sending a message in stone through time to warn us who are in the future. There are legends that say that either Adam or Enoch commissioned two monuments through time to warn people - one if the world was destroyed by water and another if by fire. The interesting thing is I have only heard of this legend once. It may be true but usually there are at least a fair amount of breadcrumbs you can follow on a subject as big as this. One possibility is that the story or the evidence was passed down by word of mouth instead of a written format. Noah's flood would have taken care of most of the evidence except for large stone monuments. </a:t>
            </a:r>
          </a:p>
        </p:txBody>
      </p:sp>
    </p:spTree>
    <p:extLst>
      <p:ext uri="{BB962C8B-B14F-4D97-AF65-F5344CB8AC3E}">
        <p14:creationId xmlns:p14="http://schemas.microsoft.com/office/powerpoint/2010/main" val="278964257"/>
      </p:ext>
    </p:extLst>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B7D86-A2D2-09F9-09EB-E162FCCC842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2AB9733-D2A4-84B7-9D86-11909F131B34}"/>
              </a:ext>
            </a:extLst>
          </p:cNvPr>
          <p:cNvSpPr txBox="1"/>
          <p:nvPr/>
        </p:nvSpPr>
        <p:spPr>
          <a:xfrm>
            <a:off x="381000" y="381000"/>
            <a:ext cx="8382000" cy="584775"/>
          </a:xfrm>
          <a:prstGeom prst="rect">
            <a:avLst/>
          </a:prstGeom>
          <a:gradFill flip="none" rotWithShape="1">
            <a:gsLst>
              <a:gs pos="0">
                <a:srgbClr val="000099"/>
              </a:gs>
              <a:gs pos="74000">
                <a:srgbClr val="3333FF"/>
              </a:gs>
              <a:gs pos="100000">
                <a:srgbClr val="0000CC"/>
              </a:gs>
            </a:gsLst>
            <a:path path="rect">
              <a:fillToRect l="100000" t="100000"/>
            </a:path>
            <a:tileRect r="-100000" b="-100000"/>
          </a:gradFill>
          <a:ln w="41275" cmpd="thickThin">
            <a:solidFill>
              <a:schemeClr val="tx2"/>
            </a:solidFill>
          </a:ln>
          <a:effectLst>
            <a:outerShdw blurRad="165100" dist="254000" dir="2700000" algn="tl" rotWithShape="0">
              <a:schemeClr val="accent1">
                <a:lumMod val="10000"/>
                <a:alpha val="40000"/>
              </a:schemeClr>
            </a:outerShdw>
          </a:effectLst>
          <a:scene3d>
            <a:camera prst="orthographicFront"/>
            <a:lightRig rig="threePt" dir="t"/>
          </a:scene3d>
          <a:sp3d>
            <a:bevelT w="196850" h="190500"/>
          </a:sp3d>
        </p:spPr>
        <p:txBody>
          <a:bodyPr wrap="square" rtlCol="0">
            <a:spAutoFit/>
          </a:bodyPr>
          <a:lstStyle/>
          <a:p>
            <a:pPr algn="ctr"/>
            <a:r>
              <a:rPr lang="en-US" sz="3200" dirty="0">
                <a:latin typeface="ArgosContour" pitchFamily="2" charset="0"/>
              </a:rPr>
              <a:t>The Message – Part 2</a:t>
            </a:r>
          </a:p>
        </p:txBody>
      </p:sp>
      <p:sp>
        <p:nvSpPr>
          <p:cNvPr id="5" name="TextBox 4">
            <a:extLst>
              <a:ext uri="{FF2B5EF4-FFF2-40B4-BE49-F238E27FC236}">
                <a16:creationId xmlns:a16="http://schemas.microsoft.com/office/drawing/2014/main" id="{71066F40-2891-B67D-2BF0-D655E388A843}"/>
              </a:ext>
            </a:extLst>
          </p:cNvPr>
          <p:cNvSpPr txBox="1"/>
          <p:nvPr/>
        </p:nvSpPr>
        <p:spPr>
          <a:xfrm>
            <a:off x="457200" y="2514600"/>
            <a:ext cx="8458200" cy="3416320"/>
          </a:xfrm>
          <a:prstGeom prst="rect">
            <a:avLst/>
          </a:prstGeom>
          <a:noFill/>
        </p:spPr>
        <p:txBody>
          <a:bodyPr wrap="square">
            <a:spAutoFit/>
          </a:bodyPr>
          <a:lstStyle/>
          <a:p>
            <a:pPr algn="l"/>
            <a:r>
              <a:rPr lang="en-US" sz="1800" b="0" i="0" dirty="0">
                <a:solidFill>
                  <a:schemeClr val="accent2"/>
                </a:solidFill>
                <a:effectLst/>
                <a:latin typeface="Source Sans Pro" panose="020B0503030403020204" pitchFamily="34" charset="0"/>
              </a:rPr>
              <a:t>We live in a world where good and evil are constantly at war. I have a hard time believing that the "dark" side would ever warn future humans of impending catastrophe. Evil is not always logical. Take the example in the Bible (Mark 9:14 - 29) where Jesus heals the boy possessed by a spirit who often would throw him into the fire or the water to kill him. To me, the action of the demon does not make logical spirit. The demon is a disembodied spirit of a giant from Genesis 6 which died in the flood. If this demon doesn't have a physical body, then we don't have power to operate in the earth unless a human gives it to him - then if I was a demon (and I assure you I am not), I would be thrilled to have a body where I could express myself in the natural 3D world. Now keep in mind that demon possession is awful, and I am not making light of it. I'm just trying to illustrate a point. Based on that concept, that's why I said that I have a hard time believing that the dark side would warn anybody - current or future. </a:t>
            </a:r>
          </a:p>
        </p:txBody>
      </p:sp>
    </p:spTree>
    <p:extLst>
      <p:ext uri="{BB962C8B-B14F-4D97-AF65-F5344CB8AC3E}">
        <p14:creationId xmlns:p14="http://schemas.microsoft.com/office/powerpoint/2010/main" val="1261519387"/>
      </p:ext>
    </p:extLst>
  </p:cSld>
  <p:clrMapOvr>
    <a:masterClrMapping/>
  </p:clrMapOvr>
  <p:transition spd="slow">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A4E64-10FC-CC13-6DE5-03DBAB54DD4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34C1F69-4815-AAEC-682A-376E806738A7}"/>
              </a:ext>
            </a:extLst>
          </p:cNvPr>
          <p:cNvSpPr txBox="1"/>
          <p:nvPr/>
        </p:nvSpPr>
        <p:spPr>
          <a:xfrm>
            <a:off x="381000" y="381000"/>
            <a:ext cx="8382000" cy="584775"/>
          </a:xfrm>
          <a:prstGeom prst="rect">
            <a:avLst/>
          </a:prstGeom>
          <a:gradFill flip="none" rotWithShape="1">
            <a:gsLst>
              <a:gs pos="0">
                <a:srgbClr val="000099"/>
              </a:gs>
              <a:gs pos="74000">
                <a:srgbClr val="3333FF"/>
              </a:gs>
              <a:gs pos="100000">
                <a:srgbClr val="0000CC"/>
              </a:gs>
            </a:gsLst>
            <a:path path="rect">
              <a:fillToRect l="100000" t="100000"/>
            </a:path>
            <a:tileRect r="-100000" b="-100000"/>
          </a:gradFill>
          <a:ln w="41275" cmpd="thickThin">
            <a:solidFill>
              <a:schemeClr val="tx2"/>
            </a:solidFill>
          </a:ln>
          <a:effectLst>
            <a:outerShdw blurRad="165100" dist="254000" dir="2700000" algn="tl" rotWithShape="0">
              <a:schemeClr val="accent1">
                <a:lumMod val="10000"/>
                <a:alpha val="40000"/>
              </a:schemeClr>
            </a:outerShdw>
          </a:effectLst>
          <a:scene3d>
            <a:camera prst="orthographicFront"/>
            <a:lightRig rig="threePt" dir="t"/>
          </a:scene3d>
          <a:sp3d>
            <a:bevelT w="196850" h="190500"/>
          </a:sp3d>
        </p:spPr>
        <p:txBody>
          <a:bodyPr wrap="square" rtlCol="0">
            <a:spAutoFit/>
          </a:bodyPr>
          <a:lstStyle/>
          <a:p>
            <a:pPr algn="ctr"/>
            <a:r>
              <a:rPr lang="en-US" sz="3200" dirty="0">
                <a:latin typeface="ArgosContour" pitchFamily="2" charset="0"/>
              </a:rPr>
              <a:t>The Message – Part 3</a:t>
            </a:r>
          </a:p>
        </p:txBody>
      </p:sp>
      <p:sp>
        <p:nvSpPr>
          <p:cNvPr id="5" name="TextBox 4">
            <a:extLst>
              <a:ext uri="{FF2B5EF4-FFF2-40B4-BE49-F238E27FC236}">
                <a16:creationId xmlns:a16="http://schemas.microsoft.com/office/drawing/2014/main" id="{647D063A-C46E-C603-CE78-2EECF081FC83}"/>
              </a:ext>
            </a:extLst>
          </p:cNvPr>
          <p:cNvSpPr txBox="1"/>
          <p:nvPr/>
        </p:nvSpPr>
        <p:spPr>
          <a:xfrm>
            <a:off x="381000" y="1752600"/>
            <a:ext cx="8458200" cy="3970318"/>
          </a:xfrm>
          <a:prstGeom prst="rect">
            <a:avLst/>
          </a:prstGeom>
          <a:noFill/>
        </p:spPr>
        <p:txBody>
          <a:bodyPr wrap="square">
            <a:spAutoFit/>
          </a:bodyPr>
          <a:lstStyle/>
          <a:p>
            <a:pPr algn="l"/>
            <a:r>
              <a:rPr lang="en-US" sz="1800" b="0" i="0" dirty="0">
                <a:solidFill>
                  <a:schemeClr val="accent2"/>
                </a:solidFill>
                <a:effectLst/>
                <a:latin typeface="Source Sans Pro" panose="020B0503030403020204" pitchFamily="34" charset="0"/>
              </a:rPr>
              <a:t>There might be one exception. If I was a master of deception I might construct and elaborate scheme to deceive you. If the stakes were high enough, then I might go to extraordinary lengths to consider to secure my own interest. In the world of software development there is a description of the stake holders on a team / project. If you are a chicken, then all you are contributing is an egg, but if you are a pig, then it's your bacon that's on the line. While those us who have read the back of the book (meaning the Bible) we know that the devil's bacon is on the line.</a:t>
            </a:r>
          </a:p>
          <a:p>
            <a:pPr algn="l"/>
            <a:r>
              <a:rPr lang="en-US" sz="1800" b="0" i="0" dirty="0">
                <a:solidFill>
                  <a:schemeClr val="accent2"/>
                </a:solidFill>
                <a:effectLst/>
                <a:latin typeface="Source Sans Pro" panose="020B0503030403020204" pitchFamily="34" charset="0"/>
              </a:rPr>
              <a:t> </a:t>
            </a:r>
          </a:p>
          <a:p>
            <a:pPr algn="l"/>
            <a:r>
              <a:rPr lang="en-US" sz="1800" b="0" i="0" dirty="0">
                <a:solidFill>
                  <a:schemeClr val="accent2"/>
                </a:solidFill>
                <a:effectLst/>
                <a:latin typeface="Source Sans Pro" panose="020B0503030403020204" pitchFamily="34" charset="0"/>
              </a:rPr>
              <a:t>Let me back up for a minute. The message sent through time is that the earth goes through cycles of destruction over a 26,000-year period. The heart of the Sphinx (the bump on its chest) points to regular in the Leo constellation which shows where the 26,000-year cycle of the </a:t>
            </a:r>
            <a:r>
              <a:rPr lang="en-US" sz="1800" b="0" i="0" dirty="0" err="1">
                <a:solidFill>
                  <a:schemeClr val="accent2"/>
                </a:solidFill>
                <a:effectLst/>
                <a:latin typeface="Source Sans Pro" panose="020B0503030403020204" pitchFamily="34" charset="0"/>
              </a:rPr>
              <a:t>Mazzaroth</a:t>
            </a:r>
            <a:r>
              <a:rPr lang="en-US" sz="1800" b="0" i="0" dirty="0">
                <a:solidFill>
                  <a:schemeClr val="accent2"/>
                </a:solidFill>
                <a:effectLst/>
                <a:latin typeface="Source Sans Pro" panose="020B0503030403020204" pitchFamily="34" charset="0"/>
              </a:rPr>
              <a:t> that the earth goes through due to procession. This message is encoded in the layout of the pyramids and there is a substantial amount of evidence embedded in the archeology.</a:t>
            </a:r>
          </a:p>
        </p:txBody>
      </p:sp>
    </p:spTree>
    <p:extLst>
      <p:ext uri="{BB962C8B-B14F-4D97-AF65-F5344CB8AC3E}">
        <p14:creationId xmlns:p14="http://schemas.microsoft.com/office/powerpoint/2010/main" val="2281247469"/>
      </p:ext>
    </p:extLst>
  </p:cSld>
  <p:clrMapOvr>
    <a:masterClrMapping/>
  </p:clrMapOvr>
  <p:transition spd="slow">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59AA0-1BC3-1041-6CB0-C048CCCAD90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2BA4F6C-4CA9-B113-757E-154663129281}"/>
              </a:ext>
            </a:extLst>
          </p:cNvPr>
          <p:cNvSpPr txBox="1"/>
          <p:nvPr/>
        </p:nvSpPr>
        <p:spPr>
          <a:xfrm>
            <a:off x="381000" y="381000"/>
            <a:ext cx="8382000" cy="584775"/>
          </a:xfrm>
          <a:prstGeom prst="rect">
            <a:avLst/>
          </a:prstGeom>
          <a:gradFill flip="none" rotWithShape="1">
            <a:gsLst>
              <a:gs pos="0">
                <a:srgbClr val="000099"/>
              </a:gs>
              <a:gs pos="74000">
                <a:srgbClr val="3333FF"/>
              </a:gs>
              <a:gs pos="100000">
                <a:srgbClr val="0000CC"/>
              </a:gs>
            </a:gsLst>
            <a:path path="rect">
              <a:fillToRect l="100000" t="100000"/>
            </a:path>
            <a:tileRect r="-100000" b="-100000"/>
          </a:gradFill>
          <a:ln w="41275" cmpd="thickThin">
            <a:solidFill>
              <a:schemeClr val="tx2"/>
            </a:solidFill>
          </a:ln>
          <a:effectLst>
            <a:outerShdw blurRad="165100" dist="254000" dir="2700000" algn="tl" rotWithShape="0">
              <a:schemeClr val="accent1">
                <a:lumMod val="10000"/>
                <a:alpha val="40000"/>
              </a:schemeClr>
            </a:outerShdw>
          </a:effectLst>
          <a:scene3d>
            <a:camera prst="orthographicFront"/>
            <a:lightRig rig="threePt" dir="t"/>
          </a:scene3d>
          <a:sp3d>
            <a:bevelT w="196850" h="190500"/>
          </a:sp3d>
        </p:spPr>
        <p:txBody>
          <a:bodyPr wrap="square" rtlCol="0">
            <a:spAutoFit/>
          </a:bodyPr>
          <a:lstStyle/>
          <a:p>
            <a:pPr algn="ctr"/>
            <a:r>
              <a:rPr lang="en-US" sz="3200" dirty="0">
                <a:latin typeface="ArgosContour" pitchFamily="2" charset="0"/>
              </a:rPr>
              <a:t>The End Game - 1</a:t>
            </a:r>
          </a:p>
        </p:txBody>
      </p:sp>
      <p:sp>
        <p:nvSpPr>
          <p:cNvPr id="5" name="TextBox 4">
            <a:extLst>
              <a:ext uri="{FF2B5EF4-FFF2-40B4-BE49-F238E27FC236}">
                <a16:creationId xmlns:a16="http://schemas.microsoft.com/office/drawing/2014/main" id="{86F3244B-6980-7C72-889E-624B72253B74}"/>
              </a:ext>
            </a:extLst>
          </p:cNvPr>
          <p:cNvSpPr txBox="1"/>
          <p:nvPr/>
        </p:nvSpPr>
        <p:spPr>
          <a:xfrm>
            <a:off x="381000" y="1295400"/>
            <a:ext cx="8458200" cy="4154984"/>
          </a:xfrm>
          <a:prstGeom prst="rect">
            <a:avLst/>
          </a:prstGeom>
          <a:noFill/>
        </p:spPr>
        <p:txBody>
          <a:bodyPr wrap="square">
            <a:spAutoFit/>
          </a:bodyPr>
          <a:lstStyle/>
          <a:p>
            <a:pPr algn="l"/>
            <a:r>
              <a:rPr lang="en-US" sz="1200" dirty="0">
                <a:solidFill>
                  <a:schemeClr val="accent2"/>
                </a:solidFill>
              </a:rPr>
              <a:t>What is the end game? If the Jews don't petition Jesus to come back at the end of the tribulation period, then he won't return in the second coming - so in a sense, the devil still has a chance. Lets take a moment an look at one of his first attempts to prevent mankind from being redeemable. Right before Noah's flood there were only 8 humans left on earth that had pure human DNA that wasn't mixed with fallen angels, animals, or plants.</a:t>
            </a:r>
          </a:p>
          <a:p>
            <a:pPr algn="l"/>
            <a:endParaRPr lang="en-US" sz="1200" dirty="0">
              <a:solidFill>
                <a:schemeClr val="accent2"/>
              </a:solidFill>
            </a:endParaRPr>
          </a:p>
          <a:p>
            <a:pPr algn="l"/>
            <a:r>
              <a:rPr lang="en-US" sz="1200" dirty="0">
                <a:solidFill>
                  <a:schemeClr val="accent1">
                    <a:lumMod val="75000"/>
                  </a:schemeClr>
                </a:solidFill>
              </a:rPr>
              <a:t>The devil had almost succeeded in preventing Jesus from coming to redeem us. If he had of managed to corrupt the final 8 people, there would have been no line of David, and no savior to pay for our sins. Step forward in time again back to the end game. During the tribulation the Jewish people will go through a worse time than even with Hitler. </a:t>
            </a:r>
          </a:p>
          <a:p>
            <a:pPr algn="l"/>
            <a:endParaRPr lang="en-US" sz="1200" dirty="0">
              <a:solidFill>
                <a:schemeClr val="accent2"/>
              </a:solidFill>
            </a:endParaRPr>
          </a:p>
          <a:p>
            <a:pPr algn="l"/>
            <a:r>
              <a:rPr lang="en-US" sz="1200" dirty="0">
                <a:solidFill>
                  <a:schemeClr val="accent2"/>
                </a:solidFill>
              </a:rPr>
              <a:t>If the devil can keep them from petitioning Jesus to return the second time (even though those of us who have made Jesus Lord of our lives are in heaven during this time), then the millennial reign of Jesus won't take place while the devil is bound for a 1000 years in the bottomless pit, and he won't be loosed for a season after the 1000 years, he won't be thrown in the lake of fire...you get the picture. </a:t>
            </a:r>
          </a:p>
          <a:p>
            <a:pPr algn="l"/>
            <a:endParaRPr lang="en-US" sz="1200" dirty="0">
              <a:solidFill>
                <a:schemeClr val="accent2"/>
              </a:solidFill>
            </a:endParaRPr>
          </a:p>
          <a:p>
            <a:pPr algn="l"/>
            <a:r>
              <a:rPr lang="en-US" sz="1200" dirty="0">
                <a:solidFill>
                  <a:schemeClr val="accent1">
                    <a:lumMod val="75000"/>
                  </a:schemeClr>
                </a:solidFill>
              </a:rPr>
              <a:t>So the devil would get to stay on the earth and not be subject to eternal death. Weren't we talking about bacon being on the line just a bit ago? I think this scenario qualifies. Ok, now before everyone gets too excited or worried, as I mentioned, we have already read the back of the book, and the dark side doesn't win, although they do create a lot of havoc in the process. The premise I have been try to late out is would the devil go to any length to convince humans that God didn't create them? I think the answer to that is a strong yes (evolution as an example). </a:t>
            </a:r>
            <a:endParaRPr lang="en-US" sz="2400" i="0" dirty="0">
              <a:solidFill>
                <a:schemeClr val="accent1">
                  <a:lumMod val="75000"/>
                </a:schemeClr>
              </a:solidFill>
              <a:effectLst/>
              <a:latin typeface="Source Sans Pro" panose="020B0503030403020204" pitchFamily="34" charset="0"/>
            </a:endParaRPr>
          </a:p>
        </p:txBody>
      </p:sp>
    </p:spTree>
    <p:extLst>
      <p:ext uri="{BB962C8B-B14F-4D97-AF65-F5344CB8AC3E}">
        <p14:creationId xmlns:p14="http://schemas.microsoft.com/office/powerpoint/2010/main" val="1621235021"/>
      </p:ext>
    </p:extLst>
  </p:cSld>
  <p:clrMapOvr>
    <a:masterClrMapping/>
  </p:clrMapOvr>
  <p:transition spd="slow">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58AF9-AFED-B814-6351-A5EFE3713F9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F2627D6-4426-B459-1F38-EE90DECE4301}"/>
              </a:ext>
            </a:extLst>
          </p:cNvPr>
          <p:cNvSpPr txBox="1"/>
          <p:nvPr/>
        </p:nvSpPr>
        <p:spPr>
          <a:xfrm>
            <a:off x="381000" y="381000"/>
            <a:ext cx="8382000" cy="584775"/>
          </a:xfrm>
          <a:prstGeom prst="rect">
            <a:avLst/>
          </a:prstGeom>
          <a:gradFill flip="none" rotWithShape="1">
            <a:gsLst>
              <a:gs pos="0">
                <a:srgbClr val="000099"/>
              </a:gs>
              <a:gs pos="74000">
                <a:srgbClr val="3333FF"/>
              </a:gs>
              <a:gs pos="100000">
                <a:srgbClr val="0000CC"/>
              </a:gs>
            </a:gsLst>
            <a:path path="rect">
              <a:fillToRect l="100000" t="100000"/>
            </a:path>
            <a:tileRect r="-100000" b="-100000"/>
          </a:gradFill>
          <a:ln w="41275" cmpd="thickThin">
            <a:solidFill>
              <a:schemeClr val="tx2"/>
            </a:solidFill>
          </a:ln>
          <a:effectLst>
            <a:outerShdw blurRad="165100" dist="254000" dir="2700000" algn="tl" rotWithShape="0">
              <a:schemeClr val="accent1">
                <a:lumMod val="10000"/>
                <a:alpha val="40000"/>
              </a:schemeClr>
            </a:outerShdw>
          </a:effectLst>
          <a:scene3d>
            <a:camera prst="orthographicFront"/>
            <a:lightRig rig="threePt" dir="t"/>
          </a:scene3d>
          <a:sp3d>
            <a:bevelT w="196850" h="190500"/>
          </a:sp3d>
        </p:spPr>
        <p:txBody>
          <a:bodyPr wrap="square" rtlCol="0">
            <a:spAutoFit/>
          </a:bodyPr>
          <a:lstStyle/>
          <a:p>
            <a:pPr algn="ctr"/>
            <a:r>
              <a:rPr lang="en-US" sz="3200" dirty="0">
                <a:latin typeface="ArgosContour" pitchFamily="2" charset="0"/>
              </a:rPr>
              <a:t>The End Game - 2</a:t>
            </a:r>
          </a:p>
        </p:txBody>
      </p:sp>
      <p:sp>
        <p:nvSpPr>
          <p:cNvPr id="5" name="TextBox 4">
            <a:extLst>
              <a:ext uri="{FF2B5EF4-FFF2-40B4-BE49-F238E27FC236}">
                <a16:creationId xmlns:a16="http://schemas.microsoft.com/office/drawing/2014/main" id="{7F0A25B7-B9FB-C5C3-D176-6E80D2929612}"/>
              </a:ext>
            </a:extLst>
          </p:cNvPr>
          <p:cNvSpPr txBox="1"/>
          <p:nvPr/>
        </p:nvSpPr>
        <p:spPr>
          <a:xfrm>
            <a:off x="381000" y="1295400"/>
            <a:ext cx="8458200" cy="830997"/>
          </a:xfrm>
          <a:prstGeom prst="rect">
            <a:avLst/>
          </a:prstGeom>
          <a:noFill/>
        </p:spPr>
        <p:txBody>
          <a:bodyPr wrap="square">
            <a:spAutoFit/>
          </a:bodyPr>
          <a:lstStyle/>
          <a:p>
            <a:pPr algn="l"/>
            <a:r>
              <a:rPr lang="en-US" sz="1600" dirty="0">
                <a:solidFill>
                  <a:schemeClr val="accent1">
                    <a:lumMod val="75000"/>
                  </a:schemeClr>
                </a:solidFill>
                <a:effectLst/>
              </a:rPr>
              <a:t>So is it possible that the fallen angles before the Noah’s flood put this warning into place to deceive mankind during the tribulation? At this point I have to say "maybe." </a:t>
            </a:r>
          </a:p>
        </p:txBody>
      </p:sp>
      <p:sp>
        <p:nvSpPr>
          <p:cNvPr id="3" name="TextBox 2">
            <a:extLst>
              <a:ext uri="{FF2B5EF4-FFF2-40B4-BE49-F238E27FC236}">
                <a16:creationId xmlns:a16="http://schemas.microsoft.com/office/drawing/2014/main" id="{DF4C9DFA-154D-9CAB-8334-CF33CEF2A76A}"/>
              </a:ext>
            </a:extLst>
          </p:cNvPr>
          <p:cNvSpPr txBox="1"/>
          <p:nvPr/>
        </p:nvSpPr>
        <p:spPr>
          <a:xfrm>
            <a:off x="404327" y="2286000"/>
            <a:ext cx="8153400" cy="3539430"/>
          </a:xfrm>
          <a:prstGeom prst="rect">
            <a:avLst/>
          </a:prstGeom>
          <a:noFill/>
        </p:spPr>
        <p:txBody>
          <a:bodyPr wrap="square">
            <a:spAutoFit/>
          </a:bodyPr>
          <a:lstStyle/>
          <a:p>
            <a:pPr algn="l"/>
            <a:r>
              <a:rPr lang="en-US" sz="1400" dirty="0">
                <a:solidFill>
                  <a:schemeClr val="accent2"/>
                </a:solidFill>
                <a:effectLst/>
              </a:rPr>
              <a:t>Let summarize our list of candidates for this message through time: fallen angles, Adam, Enoch, Noah, Solomon - I'm not sure there is anyone else who would have the heart or on the flip side, the dark intentions to deceive. Enoch took a journey around all of the planets and other places with angels so he had a mass amount of knowledge that very few people were exposed to outside of reading the book of Enoch - but he experienced it first hand. </a:t>
            </a:r>
          </a:p>
          <a:p>
            <a:pPr algn="l"/>
            <a:endParaRPr lang="en-US" sz="1400" dirty="0">
              <a:solidFill>
                <a:schemeClr val="accent2"/>
              </a:solidFill>
            </a:endParaRPr>
          </a:p>
          <a:p>
            <a:pPr algn="l"/>
            <a:r>
              <a:rPr lang="en-US" sz="1400" dirty="0">
                <a:solidFill>
                  <a:schemeClr val="accent1">
                    <a:lumMod val="75000"/>
                  </a:schemeClr>
                </a:solidFill>
                <a:effectLst/>
              </a:rPr>
              <a:t>Enoch only lived 350 years and then God translated with him, because he had this testimony, He walked with God and was not for God took him (this is took in a good way, not a bad way). </a:t>
            </a:r>
          </a:p>
          <a:p>
            <a:pPr algn="l"/>
            <a:endParaRPr lang="en-US" sz="1400" dirty="0">
              <a:solidFill>
                <a:schemeClr val="accent2"/>
              </a:solidFill>
            </a:endParaRPr>
          </a:p>
          <a:p>
            <a:pPr algn="l"/>
            <a:r>
              <a:rPr lang="en-US" sz="1400" dirty="0">
                <a:solidFill>
                  <a:schemeClr val="accent2"/>
                </a:solidFill>
                <a:effectLst/>
              </a:rPr>
              <a:t>Adam was extremely smart and had the best genetics of the human race outside of Jesus, so he was operating at a level well beyond what we experience in modern times today. Plus, he named all the animals so that proves he was smart - and after being ejected from the garden - as people began to multiply on the face of the earth, future mankind would have been on his heart.</a:t>
            </a:r>
          </a:p>
        </p:txBody>
      </p:sp>
    </p:spTree>
    <p:extLst>
      <p:ext uri="{BB962C8B-B14F-4D97-AF65-F5344CB8AC3E}">
        <p14:creationId xmlns:p14="http://schemas.microsoft.com/office/powerpoint/2010/main" val="1167463977"/>
      </p:ext>
    </p:extLst>
  </p:cSld>
  <p:clrMapOvr>
    <a:masterClrMapping/>
  </p:clrMapOvr>
  <p:transition spd="slow">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D9E8C-1150-6A22-DE13-510A89D4A87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05A7AF2-C3C0-2EF3-BF9B-B00FC02B6178}"/>
              </a:ext>
            </a:extLst>
          </p:cNvPr>
          <p:cNvSpPr txBox="1"/>
          <p:nvPr/>
        </p:nvSpPr>
        <p:spPr>
          <a:xfrm>
            <a:off x="381000" y="381000"/>
            <a:ext cx="8382000" cy="584775"/>
          </a:xfrm>
          <a:prstGeom prst="rect">
            <a:avLst/>
          </a:prstGeom>
          <a:gradFill flip="none" rotWithShape="1">
            <a:gsLst>
              <a:gs pos="0">
                <a:srgbClr val="000099"/>
              </a:gs>
              <a:gs pos="74000">
                <a:srgbClr val="3333FF"/>
              </a:gs>
              <a:gs pos="100000">
                <a:srgbClr val="0000CC"/>
              </a:gs>
            </a:gsLst>
            <a:path path="rect">
              <a:fillToRect l="100000" t="100000"/>
            </a:path>
            <a:tileRect r="-100000" b="-100000"/>
          </a:gradFill>
          <a:ln w="41275" cmpd="thickThin">
            <a:solidFill>
              <a:schemeClr val="tx2"/>
            </a:solidFill>
          </a:ln>
          <a:effectLst>
            <a:outerShdw blurRad="165100" dist="254000" dir="2700000" algn="tl" rotWithShape="0">
              <a:schemeClr val="accent1">
                <a:lumMod val="10000"/>
                <a:alpha val="40000"/>
              </a:schemeClr>
            </a:outerShdw>
          </a:effectLst>
          <a:scene3d>
            <a:camera prst="orthographicFront"/>
            <a:lightRig rig="threePt" dir="t"/>
          </a:scene3d>
          <a:sp3d>
            <a:bevelT w="196850" h="190500"/>
          </a:sp3d>
        </p:spPr>
        <p:txBody>
          <a:bodyPr wrap="square" rtlCol="0">
            <a:spAutoFit/>
          </a:bodyPr>
          <a:lstStyle/>
          <a:p>
            <a:pPr algn="ctr"/>
            <a:r>
              <a:rPr lang="en-US" sz="3200" dirty="0">
                <a:latin typeface="ArgosContour" pitchFamily="2" charset="0"/>
              </a:rPr>
              <a:t>The </a:t>
            </a:r>
            <a:r>
              <a:rPr lang="en-US" sz="3200" dirty="0" err="1">
                <a:latin typeface="ArgosContour" pitchFamily="2" charset="0"/>
              </a:rPr>
              <a:t>Mazzaroth</a:t>
            </a:r>
            <a:r>
              <a:rPr lang="en-US" sz="3200" dirty="0">
                <a:latin typeface="ArgosContour" pitchFamily="2" charset="0"/>
              </a:rPr>
              <a:t> – Populating the Universe</a:t>
            </a:r>
          </a:p>
        </p:txBody>
      </p:sp>
      <p:pic>
        <p:nvPicPr>
          <p:cNvPr id="3074" name="Picture 2" descr="Twelve Tribes, Twelve Constellations - Called to Learn">
            <a:extLst>
              <a:ext uri="{FF2B5EF4-FFF2-40B4-BE49-F238E27FC236}">
                <a16:creationId xmlns:a16="http://schemas.microsoft.com/office/drawing/2014/main" id="{7B89AC50-2E1B-75C1-758D-7CF85E62E0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0950" y="1143000"/>
            <a:ext cx="1562100" cy="8786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DC9D3F7-D056-56DD-1A82-A673578EB13A}"/>
              </a:ext>
            </a:extLst>
          </p:cNvPr>
          <p:cNvSpPr txBox="1"/>
          <p:nvPr/>
        </p:nvSpPr>
        <p:spPr>
          <a:xfrm>
            <a:off x="342900" y="2057400"/>
            <a:ext cx="8458200" cy="3539430"/>
          </a:xfrm>
          <a:prstGeom prst="rect">
            <a:avLst/>
          </a:prstGeom>
          <a:noFill/>
        </p:spPr>
        <p:txBody>
          <a:bodyPr wrap="square">
            <a:spAutoFit/>
          </a:bodyPr>
          <a:lstStyle/>
          <a:p>
            <a:pPr algn="l"/>
            <a:r>
              <a:rPr lang="en-US" sz="1400" b="1" i="0" dirty="0">
                <a:solidFill>
                  <a:schemeClr val="accent1">
                    <a:lumMod val="75000"/>
                  </a:schemeClr>
                </a:solidFill>
                <a:effectLst/>
                <a:latin typeface="Source Sans Pro" panose="020B0503030403020204" pitchFamily="34" charset="0"/>
              </a:rPr>
              <a:t>When looking at the </a:t>
            </a:r>
            <a:r>
              <a:rPr lang="en-US" sz="1400" b="1" i="0" dirty="0" err="1">
                <a:solidFill>
                  <a:schemeClr val="accent1">
                    <a:lumMod val="75000"/>
                  </a:schemeClr>
                </a:solidFill>
                <a:effectLst/>
                <a:latin typeface="Source Sans Pro" panose="020B0503030403020204" pitchFamily="34" charset="0"/>
              </a:rPr>
              <a:t>Mazzaroth</a:t>
            </a:r>
            <a:r>
              <a:rPr lang="en-US" sz="1400" b="1" i="0" dirty="0">
                <a:solidFill>
                  <a:schemeClr val="accent1">
                    <a:lumMod val="75000"/>
                  </a:schemeClr>
                </a:solidFill>
                <a:effectLst/>
                <a:latin typeface="Source Sans Pro" panose="020B0503030403020204" pitchFamily="34" charset="0"/>
              </a:rPr>
              <a:t> each of the constellations represent a tribe of Israel. </a:t>
            </a:r>
            <a:r>
              <a:rPr lang="en-US" sz="1400" b="0" i="0" dirty="0">
                <a:solidFill>
                  <a:schemeClr val="accent2"/>
                </a:solidFill>
                <a:effectLst/>
                <a:latin typeface="Source Sans Pro" panose="020B0503030403020204" pitchFamily="34" charset="0"/>
              </a:rPr>
              <a:t>My theory is, that if Adam hadn't of fallen by eating from the tree, as men began to multiply on the face of the earth, and the earth reached capacity, then once we were able to make use of the rest of the planets in our solar system (maybe terraform Mars, cook hot lunch on Mercury or Venus, and store ice cream on Pluto) then the migration plan may have been for each of the 12 tribes of Israel to head out to their corresponding constellation as a Migration plan throughout the universe. </a:t>
            </a:r>
            <a:r>
              <a:rPr lang="en-US" sz="1400" b="1" i="0" dirty="0">
                <a:solidFill>
                  <a:schemeClr val="accent1">
                    <a:lumMod val="75000"/>
                  </a:schemeClr>
                </a:solidFill>
                <a:effectLst/>
                <a:latin typeface="Source Sans Pro" panose="020B0503030403020204" pitchFamily="34" charset="0"/>
              </a:rPr>
              <a:t>If the </a:t>
            </a:r>
            <a:r>
              <a:rPr lang="en-US" sz="1400" b="1" i="0" dirty="0" err="1">
                <a:solidFill>
                  <a:schemeClr val="accent1">
                    <a:lumMod val="75000"/>
                  </a:schemeClr>
                </a:solidFill>
                <a:effectLst/>
                <a:latin typeface="Source Sans Pro" panose="020B0503030403020204" pitchFamily="34" charset="0"/>
              </a:rPr>
              <a:t>Mazzaroth</a:t>
            </a:r>
            <a:r>
              <a:rPr lang="en-US" sz="1400" b="1" i="0" dirty="0">
                <a:solidFill>
                  <a:schemeClr val="accent1">
                    <a:lumMod val="75000"/>
                  </a:schemeClr>
                </a:solidFill>
                <a:effectLst/>
                <a:latin typeface="Source Sans Pro" panose="020B0503030403020204" pitchFamily="34" charset="0"/>
              </a:rPr>
              <a:t> tells the story of the planet earth then maybe the other inhabitable planets out their have their story written by their own constellations.</a:t>
            </a:r>
            <a:r>
              <a:rPr lang="en-US" sz="1400" b="0" i="0" dirty="0">
                <a:solidFill>
                  <a:schemeClr val="accent1">
                    <a:lumMod val="75000"/>
                  </a:schemeClr>
                </a:solidFill>
                <a:effectLst/>
                <a:latin typeface="Source Sans Pro" panose="020B0503030403020204" pitchFamily="34" charset="0"/>
              </a:rPr>
              <a:t> </a:t>
            </a:r>
            <a:r>
              <a:rPr lang="en-US" sz="1400" b="0" i="0" dirty="0">
                <a:solidFill>
                  <a:schemeClr val="accent2"/>
                </a:solidFill>
                <a:effectLst/>
                <a:latin typeface="Source Sans Pro" panose="020B0503030403020204" pitchFamily="34" charset="0"/>
              </a:rPr>
              <a:t>If we had the technology we might be able to look into the future and see what is to come and who is going to be where. </a:t>
            </a:r>
            <a:r>
              <a:rPr lang="en-US" sz="1400" b="1" i="0" dirty="0">
                <a:solidFill>
                  <a:schemeClr val="accent1">
                    <a:lumMod val="75000"/>
                  </a:schemeClr>
                </a:solidFill>
                <a:effectLst/>
                <a:latin typeface="Source Sans Pro" panose="020B0503030403020204" pitchFamily="34" charset="0"/>
              </a:rPr>
              <a:t>What would be even more interesting is to find out if any planets shared a constellation story such as one of the end of the spokes of the wheel being a member of more than one planet. It could be the case where there is a few like that but most are isolated.</a:t>
            </a:r>
            <a:r>
              <a:rPr lang="en-US" sz="1400" b="1" i="0" dirty="0">
                <a:solidFill>
                  <a:schemeClr val="accent2"/>
                </a:solidFill>
                <a:effectLst/>
                <a:latin typeface="Source Sans Pro" panose="020B0503030403020204" pitchFamily="34" charset="0"/>
              </a:rPr>
              <a:t> </a:t>
            </a:r>
            <a:r>
              <a:rPr lang="en-US" sz="1400" b="0" i="0" dirty="0">
                <a:solidFill>
                  <a:schemeClr val="accent2"/>
                </a:solidFill>
                <a:effectLst/>
                <a:latin typeface="Source Sans Pro" panose="020B0503030403020204" pitchFamily="34" charset="0"/>
              </a:rPr>
              <a:t>Since we haven't been able to study every star in our galaxy we have no idea at this point whether there would be a correlation along the same line from galaxy to galaxy - there may be a story there but on a much larger scale. Keep in mind that every star has a name. </a:t>
            </a:r>
            <a:r>
              <a:rPr lang="en-US" sz="1400" b="1" i="0" dirty="0">
                <a:solidFill>
                  <a:schemeClr val="accent1">
                    <a:lumMod val="75000"/>
                  </a:schemeClr>
                </a:solidFill>
                <a:effectLst/>
                <a:latin typeface="Source Sans Pro" panose="020B0503030403020204" pitchFamily="34" charset="0"/>
              </a:rPr>
              <a:t>I'm not talking about just Ursa Major or some other star that you read about in science but of all the millions, and billions and probably trillions of stars in the universe, they all have names.</a:t>
            </a:r>
            <a:r>
              <a:rPr lang="en-US" sz="1400" b="0" i="0" dirty="0">
                <a:solidFill>
                  <a:schemeClr val="accent2"/>
                </a:solidFill>
                <a:effectLst/>
                <a:latin typeface="Source Sans Pro" panose="020B0503030403020204" pitchFamily="34" charset="0"/>
              </a:rPr>
              <a:t> Which means they are very important. Their name may be embedded somewhere in either the structure or the layout of the universe.</a:t>
            </a:r>
            <a:endParaRPr lang="en-US" sz="2800" b="0" i="0" dirty="0">
              <a:solidFill>
                <a:schemeClr val="accent2"/>
              </a:solidFill>
              <a:effectLst/>
              <a:latin typeface="Source Sans Pro" panose="020B0503030403020204" pitchFamily="34" charset="0"/>
            </a:endParaRPr>
          </a:p>
        </p:txBody>
      </p:sp>
    </p:spTree>
    <p:extLst>
      <p:ext uri="{BB962C8B-B14F-4D97-AF65-F5344CB8AC3E}">
        <p14:creationId xmlns:p14="http://schemas.microsoft.com/office/powerpoint/2010/main" val="4027062728"/>
      </p:ext>
    </p:extLst>
  </p:cSld>
  <p:clrMapOvr>
    <a:masterClrMapping/>
  </p:clrMapOvr>
  <p:transition spd="slow">
    <p:wedge/>
  </p:transition>
</p:sld>
</file>

<file path=ppt/theme/theme1.xml><?xml version="1.0" encoding="utf-8"?>
<a:theme xmlns:a="http://schemas.openxmlformats.org/drawingml/2006/main" name="Blue-Gradient.dep">
  <a:themeElements>
    <a:clrScheme name="Custom 1">
      <a:dk1>
        <a:srgbClr val="66FFFF"/>
      </a:dk1>
      <a:lt1>
        <a:srgbClr val="66FFFF"/>
      </a:lt1>
      <a:dk2>
        <a:srgbClr val="66FFFF"/>
      </a:dk2>
      <a:lt2>
        <a:srgbClr val="FFFF00"/>
      </a:lt2>
      <a:accent1>
        <a:srgbClr val="99FF99"/>
      </a:accent1>
      <a:accent2>
        <a:srgbClr val="FFFFFF"/>
      </a:accent2>
      <a:accent3>
        <a:srgbClr val="FFFF66"/>
      </a:accent3>
      <a:accent4>
        <a:srgbClr val="FFFF66"/>
      </a:accent4>
      <a:accent5>
        <a:srgbClr val="CC99FF"/>
      </a:accent5>
      <a:accent6>
        <a:srgbClr val="FFFF00"/>
      </a:accent6>
      <a:hlink>
        <a:srgbClr val="0042C7"/>
      </a:hlink>
      <a:folHlink>
        <a:srgbClr val="FFFF66"/>
      </a:folHlink>
    </a:clrScheme>
    <a:fontScheme name="Tahoma-Trebuchet">
      <a:majorFont>
        <a:latin typeface="Tahom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Cooper Black"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Cooper Black" pitchFamily="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Blue-Gradient.dep</Template>
  <TotalTime>1609</TotalTime>
  <Words>1754</Words>
  <Application>Microsoft Office PowerPoint</Application>
  <PresentationFormat>On-screen Show (4:3)</PresentationFormat>
  <Paragraphs>42</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Source Sans Pro</vt:lpstr>
      <vt:lpstr>Tahoma</vt:lpstr>
      <vt:lpstr>Times New Roman</vt:lpstr>
      <vt:lpstr>Cooper Black</vt:lpstr>
      <vt:lpstr>ArgosContour</vt:lpstr>
      <vt:lpstr>Calibri</vt:lpstr>
      <vt:lpstr>Trebuchet MS</vt:lpstr>
      <vt:lpstr>Blue-Gradient.dep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Pratte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Hosea - Free Bible study commentary, notes, and comments available free at www.gospelway.com PowerPoint slides and charts</dc:title>
  <dc:subject>Free study notes on the Bible book of Hosea; commentary and comments on the Old Testament PowerPoint slides and charts</dc:subject>
  <dc:creator>David E. Pratte</dc:creator>
  <cp:keywords>Hosea book commentary study notes comments Bible religion Old Testament free church Christ prophecy prophet Israel Judah Jeroboam Gomer prostitute harlot adultery idolatry repentance sins wickedness,  - David E. Pratte; www.biblestudylessons.com</cp:keywords>
  <cp:lastModifiedBy>Doug Hagerman</cp:lastModifiedBy>
  <cp:revision>731</cp:revision>
  <cp:lastPrinted>2016-03-16T15:34:38Z</cp:lastPrinted>
  <dcterms:created xsi:type="dcterms:W3CDTF">2013-07-15T18:37:31Z</dcterms:created>
  <dcterms:modified xsi:type="dcterms:W3CDTF">2025-01-27T22:51:45Z</dcterms:modified>
</cp:coreProperties>
</file>