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bookmarkIdSeed="4">
  <p:sldMasterIdLst>
    <p:sldMasterId id="2147483648" r:id="rId1"/>
  </p:sldMasterIdLst>
  <p:notesMasterIdLst>
    <p:notesMasterId r:id="rId5"/>
  </p:notesMasterIdLst>
  <p:sldIdLst>
    <p:sldId id="258" r:id="rId2"/>
    <p:sldId id="256" r:id="rId3"/>
    <p:sldId id="373" r:id="rId4"/>
  </p:sldIdLst>
  <p:sldSz cx="9144000" cy="6858000" type="screen4x3"/>
  <p:notesSz cx="7010400" cy="9296400"/>
  <p:embeddedFontLst>
    <p:embeddedFont>
      <p:font typeface="Algerian" panose="04020705040A02060702" pitchFamily="82" charset="0"/>
      <p:regular r:id="rId6"/>
    </p:embeddedFont>
    <p:embeddedFont>
      <p:font typeface="Bookman Old Style" panose="02050604050505020204" pitchFamily="18" charset="0"/>
      <p:regular r:id="rId7"/>
      <p:bold r:id="rId8"/>
      <p:italic r:id="rId9"/>
      <p:boldItalic r:id="rId10"/>
    </p:embeddedFont>
    <p:embeddedFont>
      <p:font typeface="Cambria" panose="02040503050406030204" pitchFamily="18" charset="0"/>
      <p:regular r:id="rId11"/>
      <p:bold r:id="rId12"/>
      <p:italic r:id="rId13"/>
      <p:boldItalic r:id="rId14"/>
    </p:embeddedFont>
    <p:embeddedFont>
      <p:font typeface="Cooper Black" panose="0208090404030B020404" pitchFamily="18" charset="0"/>
      <p:regular r:id="rId15"/>
    </p:embeddedFont>
    <p:embeddedFont>
      <p:font typeface="Tahoma" panose="020B0604030504040204" pitchFamily="34" charset="0"/>
      <p:regular r:id="rId16"/>
      <p:bold r:id="rId17"/>
    </p:embeddedFont>
    <p:embeddedFont>
      <p:font typeface="Trebuchet MS" panose="020B060302020202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600" kern="1200">
        <a:solidFill>
          <a:schemeClr val="tx2"/>
        </a:solidFill>
        <a:latin typeface="Cooper Black" pitchFamily="2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600" kern="1200">
        <a:solidFill>
          <a:schemeClr val="tx2"/>
        </a:solidFill>
        <a:latin typeface="Cooper Black" pitchFamily="2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600" kern="1200">
        <a:solidFill>
          <a:schemeClr val="tx2"/>
        </a:solidFill>
        <a:latin typeface="Cooper Black" pitchFamily="2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600" kern="1200">
        <a:solidFill>
          <a:schemeClr val="tx2"/>
        </a:solidFill>
        <a:latin typeface="Cooper Black" pitchFamily="2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600" kern="1200">
        <a:solidFill>
          <a:schemeClr val="tx2"/>
        </a:solidFill>
        <a:latin typeface="Cooper Black" pitchFamily="2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2"/>
        </a:solidFill>
        <a:latin typeface="Cooper Black" pitchFamily="2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2"/>
        </a:solidFill>
        <a:latin typeface="Cooper Black" pitchFamily="2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2"/>
        </a:solidFill>
        <a:latin typeface="Cooper Black" pitchFamily="2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2"/>
        </a:solidFill>
        <a:latin typeface="Cooper Black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0099"/>
    <a:srgbClr val="3333FF"/>
    <a:srgbClr val="006600"/>
    <a:srgbClr val="0000CC"/>
    <a:srgbClr val="255997"/>
    <a:srgbClr val="3072C2"/>
    <a:srgbClr val="85AF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042" autoAdjust="0"/>
    <p:restoredTop sz="92308" autoAdjust="0"/>
  </p:normalViewPr>
  <p:slideViewPr>
    <p:cSldViewPr showGuides="1">
      <p:cViewPr varScale="1">
        <p:scale>
          <a:sx n="113" d="100"/>
          <a:sy n="113" d="100"/>
        </p:scale>
        <p:origin x="153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font" Target="fonts/font16.fntdata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24" Type="http://schemas.openxmlformats.org/officeDocument/2006/relationships/theme" Target="theme/theme1.xml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23" Type="http://schemas.openxmlformats.org/officeDocument/2006/relationships/viewProps" Target="viewProps.xml"/><Relationship Id="rId10" Type="http://schemas.openxmlformats.org/officeDocument/2006/relationships/font" Target="fonts/font5.fntdata"/><Relationship Id="rId19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ug Hagerman" userId="4644590a0568e52e" providerId="LiveId" clId="{4D2F7E29-63EF-4694-BE41-6D721E58AD52}"/>
    <pc:docChg chg="undo custSel addSld delSld">
      <pc:chgData name="Doug Hagerman" userId="4644590a0568e52e" providerId="LiveId" clId="{4D2F7E29-63EF-4694-BE41-6D721E58AD52}" dt="2025-02-11T22:19:09.156" v="10" actId="47"/>
      <pc:docMkLst>
        <pc:docMk/>
      </pc:docMkLst>
      <pc:sldChg chg="add del">
        <pc:chgData name="Doug Hagerman" userId="4644590a0568e52e" providerId="LiveId" clId="{4D2F7E29-63EF-4694-BE41-6D721E58AD52}" dt="2025-02-11T22:18:39.792" v="2" actId="47"/>
        <pc:sldMkLst>
          <pc:docMk/>
          <pc:sldMk cId="0" sldId="256"/>
        </pc:sldMkLst>
      </pc:sldChg>
      <pc:sldChg chg="del">
        <pc:chgData name="Doug Hagerman" userId="4644590a0568e52e" providerId="LiveId" clId="{4D2F7E29-63EF-4694-BE41-6D721E58AD52}" dt="2025-02-11T22:19:09.156" v="10" actId="47"/>
        <pc:sldMkLst>
          <pc:docMk/>
          <pc:sldMk cId="961898996" sldId="354"/>
        </pc:sldMkLst>
      </pc:sldChg>
      <pc:sldChg chg="del">
        <pc:chgData name="Doug Hagerman" userId="4644590a0568e52e" providerId="LiveId" clId="{4D2F7E29-63EF-4694-BE41-6D721E58AD52}" dt="2025-02-11T22:18:55.825" v="6" actId="47"/>
        <pc:sldMkLst>
          <pc:docMk/>
          <pc:sldMk cId="2783855048" sldId="358"/>
        </pc:sldMkLst>
      </pc:sldChg>
      <pc:sldChg chg="del">
        <pc:chgData name="Doug Hagerman" userId="4644590a0568e52e" providerId="LiveId" clId="{4D2F7E29-63EF-4694-BE41-6D721E58AD52}" dt="2025-02-11T22:19:01.435" v="9" actId="47"/>
        <pc:sldMkLst>
          <pc:docMk/>
          <pc:sldMk cId="1035315976" sldId="359"/>
        </pc:sldMkLst>
      </pc:sldChg>
      <pc:sldChg chg="del">
        <pc:chgData name="Doug Hagerman" userId="4644590a0568e52e" providerId="LiveId" clId="{4D2F7E29-63EF-4694-BE41-6D721E58AD52}" dt="2025-02-11T22:18:57.418" v="8" actId="47"/>
        <pc:sldMkLst>
          <pc:docMk/>
          <pc:sldMk cId="3107103733" sldId="360"/>
        </pc:sldMkLst>
      </pc:sldChg>
      <pc:sldChg chg="del">
        <pc:chgData name="Doug Hagerman" userId="4644590a0568e52e" providerId="LiveId" clId="{4D2F7E29-63EF-4694-BE41-6D721E58AD52}" dt="2025-02-11T22:18:54.995" v="5" actId="47"/>
        <pc:sldMkLst>
          <pc:docMk/>
          <pc:sldMk cId="1580646281" sldId="362"/>
        </pc:sldMkLst>
      </pc:sldChg>
      <pc:sldChg chg="del">
        <pc:chgData name="Doug Hagerman" userId="4644590a0568e52e" providerId="LiveId" clId="{4D2F7E29-63EF-4694-BE41-6D721E58AD52}" dt="2025-02-11T22:18:56.616" v="7" actId="47"/>
        <pc:sldMkLst>
          <pc:docMk/>
          <pc:sldMk cId="2558375940" sldId="364"/>
        </pc:sldMkLst>
      </pc:sldChg>
      <pc:sldChg chg="del">
        <pc:chgData name="Doug Hagerman" userId="4644590a0568e52e" providerId="LiveId" clId="{4D2F7E29-63EF-4694-BE41-6D721E58AD52}" dt="2025-02-11T22:18:51.141" v="4" actId="47"/>
        <pc:sldMkLst>
          <pc:docMk/>
          <pc:sldMk cId="4139798860" sldId="368"/>
        </pc:sldMkLst>
      </pc:sldChg>
      <pc:sldChg chg="add del">
        <pc:chgData name="Doug Hagerman" userId="4644590a0568e52e" providerId="LiveId" clId="{4D2F7E29-63EF-4694-BE41-6D721E58AD52}" dt="2025-02-11T22:18:41.842" v="3" actId="47"/>
        <pc:sldMkLst>
          <pc:docMk/>
          <pc:sldMk cId="1826987192" sldId="37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8AE7724-F89D-434E-875D-CE2B3B36F62C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A791749-5BC2-43B7-B2AD-DDDAC45E00F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279525"/>
            <a:ext cx="7773987" cy="5027613"/>
          </a:xfrm>
        </p:spPr>
        <p:txBody>
          <a:bodyPr/>
          <a:lstStyle>
            <a:lvl1pPr>
              <a:defRPr sz="2400" b="0"/>
            </a:lvl1pPr>
            <a:lvl2pPr marL="168275" lvl="1" indent="339725" algn="l">
              <a:defRPr sz="2200"/>
            </a:lvl2pPr>
            <a:lvl3pPr marL="906463" lvl="2" indent="-284163">
              <a:defRPr sz="2200"/>
            </a:lvl3pPr>
            <a:lvl4pPr marL="1477963" lvl="3" indent="-457200">
              <a:defRPr/>
            </a:lvl4pPr>
            <a:lvl5pPr marL="2049463" lvl="4" indent="-457200">
              <a:defRPr/>
            </a:lvl5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E1F2048-3D42-407A-9D28-C83CBC387D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6CDE35-B606-46E7-B573-8D32A650BC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47688"/>
            <a:ext cx="1943100" cy="57594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47688"/>
            <a:ext cx="5676900" cy="5759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ECE27E-C1DD-47DD-8654-BD4CC06692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F92636-9D43-48C2-9413-C1B4AECB7D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F7CAC6-6D5F-4690-8F3F-253CE573C9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79525"/>
            <a:ext cx="3810000" cy="5027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79525"/>
            <a:ext cx="3810000" cy="5027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6DED69-2848-454A-A3E5-CA18CCA62A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0474DC-4236-4098-A9FD-F54F53D0CA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C5AEBF-944A-4F68-9707-0F0B9747D7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6272D9-EC81-4C08-AA85-7246CFBD00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BB3E24-8372-419E-A57C-424937A783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363DB0-0B75-4BD8-9C8C-8CA2940363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CC"/>
            </a:gs>
            <a:gs pos="50000">
              <a:srgbClr val="00007A"/>
            </a:gs>
            <a:gs pos="100000">
              <a:srgbClr val="0000C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47688"/>
            <a:ext cx="7772400" cy="593725"/>
          </a:xfrm>
          <a:prstGeom prst="rect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79525"/>
            <a:ext cx="7772400" cy="502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9762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9762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9762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fld id="{ADD9027C-462F-4D67-AD24-58FA963681B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edg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FFFF00"/>
          </a:solidFill>
          <a:latin typeface="Cooper Black" pitchFamily="2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FFFF00"/>
          </a:solidFill>
          <a:latin typeface="Cooper Black" pitchFamily="2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FFFF00"/>
          </a:solidFill>
          <a:latin typeface="Cooper Black" pitchFamily="2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FFFF00"/>
          </a:solidFill>
          <a:latin typeface="Cooper Black" pitchFamily="2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FFFF00"/>
          </a:solidFill>
          <a:latin typeface="Cooper Black" pitchFamily="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FFFF00"/>
          </a:solidFill>
          <a:latin typeface="Cooper Black" pitchFamily="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FFFF00"/>
          </a:solidFill>
          <a:latin typeface="Cooper Black" pitchFamily="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FFFF00"/>
          </a:solidFill>
          <a:latin typeface="Cooper Black" pitchFamily="2" charset="0"/>
        </a:defRPr>
      </a:lvl9pPr>
    </p:titleStyle>
    <p:body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n-lt"/>
          <a:ea typeface="+mn-ea"/>
          <a:cs typeface="+mn-cs"/>
        </a:defRPr>
      </a:lvl1pPr>
      <a:lvl2pPr marL="114300" algn="ctr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n-lt"/>
        </a:defRPr>
      </a:lvl2pPr>
      <a:lvl3pPr marL="396875" indent="-168275" algn="l" rtl="0" eaLnBrk="1" fontAlgn="base" hangingPunct="1">
        <a:spcBef>
          <a:spcPct val="0"/>
        </a:spcBef>
        <a:spcAft>
          <a:spcPct val="0"/>
        </a:spcAft>
        <a:buChar char="•"/>
        <a:defRPr sz="2400" b="1" i="1">
          <a:solidFill>
            <a:schemeClr val="bg1"/>
          </a:solidFill>
          <a:latin typeface="+mn-lt"/>
        </a:defRPr>
      </a:lvl3pPr>
      <a:lvl4pPr marL="744538" indent="-233363" algn="l" rtl="0" eaLnBrk="1" fontAlgn="base" hangingPunct="1">
        <a:spcBef>
          <a:spcPct val="0"/>
        </a:spcBef>
        <a:spcAft>
          <a:spcPct val="0"/>
        </a:spcAft>
        <a:buChar char="–"/>
        <a:defRPr sz="2200">
          <a:solidFill>
            <a:schemeClr val="bg1"/>
          </a:solidFill>
          <a:latin typeface="+mn-lt"/>
        </a:defRPr>
      </a:lvl4pPr>
      <a:lvl5pPr marL="1089025" indent="-230188" algn="l" rtl="0" eaLnBrk="1" fontAlgn="base" hangingPunct="1">
        <a:spcBef>
          <a:spcPct val="0"/>
        </a:spcBef>
        <a:spcAft>
          <a:spcPct val="0"/>
        </a:spcAft>
        <a:buChar char="»"/>
        <a:defRPr sz="2200">
          <a:solidFill>
            <a:schemeClr val="bg1"/>
          </a:solidFill>
          <a:latin typeface="+mn-lt"/>
        </a:defRPr>
      </a:lvl5pPr>
      <a:lvl6pPr marL="1546225" indent="-230188" algn="l" rtl="0" eaLnBrk="1" fontAlgn="base" hangingPunct="1">
        <a:spcBef>
          <a:spcPct val="0"/>
        </a:spcBef>
        <a:spcAft>
          <a:spcPct val="0"/>
        </a:spcAft>
        <a:buChar char="»"/>
        <a:defRPr sz="2200">
          <a:solidFill>
            <a:schemeClr val="bg1"/>
          </a:solidFill>
          <a:latin typeface="+mn-lt"/>
        </a:defRPr>
      </a:lvl6pPr>
      <a:lvl7pPr marL="2003425" indent="-230188" algn="l" rtl="0" eaLnBrk="1" fontAlgn="base" hangingPunct="1">
        <a:spcBef>
          <a:spcPct val="0"/>
        </a:spcBef>
        <a:spcAft>
          <a:spcPct val="0"/>
        </a:spcAft>
        <a:buChar char="»"/>
        <a:defRPr sz="2200">
          <a:solidFill>
            <a:schemeClr val="bg1"/>
          </a:solidFill>
          <a:latin typeface="+mn-lt"/>
        </a:defRPr>
      </a:lvl7pPr>
      <a:lvl8pPr marL="2460625" indent="-230188" algn="l" rtl="0" eaLnBrk="1" fontAlgn="base" hangingPunct="1">
        <a:spcBef>
          <a:spcPct val="0"/>
        </a:spcBef>
        <a:spcAft>
          <a:spcPct val="0"/>
        </a:spcAft>
        <a:buChar char="»"/>
        <a:defRPr sz="2200">
          <a:solidFill>
            <a:schemeClr val="bg1"/>
          </a:solidFill>
          <a:latin typeface="+mn-lt"/>
        </a:defRPr>
      </a:lvl8pPr>
      <a:lvl9pPr marL="2917825" indent="-230188" algn="l" rtl="0" eaLnBrk="1" fontAlgn="base" hangingPunct="1">
        <a:spcBef>
          <a:spcPct val="0"/>
        </a:spcBef>
        <a:spcAft>
          <a:spcPct val="0"/>
        </a:spcAft>
        <a:buChar char="»"/>
        <a:defRPr sz="22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A75C452-5393-348B-9356-EDA8FEA1C2C8}"/>
              </a:ext>
            </a:extLst>
          </p:cNvPr>
          <p:cNvSpPr txBox="1"/>
          <p:nvPr/>
        </p:nvSpPr>
        <p:spPr>
          <a:xfrm>
            <a:off x="571500" y="2286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lgerian" panose="04020705040A02060702" pitchFamily="82" charset="0"/>
              </a:rPr>
              <a:t>End Times &amp; Pre Times: The Earth Lease – Part 4</a:t>
            </a:r>
          </a:p>
        </p:txBody>
      </p:sp>
      <p:pic>
        <p:nvPicPr>
          <p:cNvPr id="5" name="Picture 4" descr="A boat in the water&#10;&#10;Description automatically generated">
            <a:extLst>
              <a:ext uri="{FF2B5EF4-FFF2-40B4-BE49-F238E27FC236}">
                <a16:creationId xmlns:a16="http://schemas.microsoft.com/office/drawing/2014/main" id="{843A0A50-E0F8-AF79-891D-27132431FF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838200"/>
            <a:ext cx="6430594" cy="563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978630"/>
      </p:ext>
    </p:extLst>
  </p:cSld>
  <p:clrMapOvr>
    <a:masterClrMapping/>
  </p:clrMapOvr>
  <p:transition spd="slow"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1EB501B9-1620-4D41-BEAB-5D62324E8F19}"/>
              </a:ext>
            </a:extLst>
          </p:cNvPr>
          <p:cNvSpPr txBox="1"/>
          <p:nvPr/>
        </p:nvSpPr>
        <p:spPr>
          <a:xfrm>
            <a:off x="685800" y="228600"/>
            <a:ext cx="75613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End Times &amp; Pre-Times: The Earth is Leased to man – for 6000 years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1EC510-7C35-4287-BA51-03B81A035968}"/>
              </a:ext>
            </a:extLst>
          </p:cNvPr>
          <p:cNvSpPr txBox="1"/>
          <p:nvPr/>
        </p:nvSpPr>
        <p:spPr>
          <a:xfrm>
            <a:off x="457200" y="964710"/>
            <a:ext cx="8077200" cy="702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>
              <a:lnSpc>
                <a:spcPct val="107000"/>
              </a:lnSpc>
              <a:spcAft>
                <a:spcPts val="800"/>
              </a:spcAft>
            </a:pPr>
            <a:r>
              <a:rPr lang="en-US" sz="1600" kern="100" dirty="0">
                <a:solidFill>
                  <a:schemeClr val="accent1">
                    <a:lumMod val="7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Lease – a contract by which one part conveys land, </a:t>
            </a:r>
          </a:p>
          <a:p>
            <a:pPr marR="0">
              <a:lnSpc>
                <a:spcPct val="107000"/>
              </a:lnSpc>
              <a:spcAft>
                <a:spcPts val="800"/>
              </a:spcAft>
            </a:pPr>
            <a:r>
              <a:rPr lang="en-US" sz="1600" kern="100" dirty="0">
                <a:solidFill>
                  <a:schemeClr val="accent1">
                    <a:lumMod val="7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property, services, etc. to another for a specified time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58B4C9-05F9-DCD3-D3A1-DCF867D4381A}"/>
              </a:ext>
            </a:extLst>
          </p:cNvPr>
          <p:cNvSpPr txBox="1"/>
          <p:nvPr/>
        </p:nvSpPr>
        <p:spPr>
          <a:xfrm>
            <a:off x="681757" y="1929442"/>
            <a:ext cx="358544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100" kern="100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16 The heaven, even the heavens, are the Lord's: but the earth hath he given to the children of men.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9B5111-3577-6B73-01F8-BE53C63FAC26}"/>
              </a:ext>
            </a:extLst>
          </p:cNvPr>
          <p:cNvSpPr txBox="1"/>
          <p:nvPr/>
        </p:nvSpPr>
        <p:spPr>
          <a:xfrm>
            <a:off x="692642" y="1724209"/>
            <a:ext cx="1295400" cy="295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kern="100" baseline="30000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Psalm 115:16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880067-795C-20C3-4C2D-5E3B66F79B9B}"/>
              </a:ext>
            </a:extLst>
          </p:cNvPr>
          <p:cNvSpPr txBox="1"/>
          <p:nvPr/>
        </p:nvSpPr>
        <p:spPr>
          <a:xfrm>
            <a:off x="533400" y="3918680"/>
            <a:ext cx="457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100" kern="100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 And the Lord said, My spirit shall not always strive with man, for that he also is flesh: yet his days shall be an hundred and twenty years.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B7CCCD-9D92-27A1-D8D4-A8159CDC980D}"/>
              </a:ext>
            </a:extLst>
          </p:cNvPr>
          <p:cNvSpPr txBox="1"/>
          <p:nvPr/>
        </p:nvSpPr>
        <p:spPr>
          <a:xfrm>
            <a:off x="496855" y="3719473"/>
            <a:ext cx="1143000" cy="295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kern="100" baseline="30000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Genesis 6:3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DD3508-18A7-D747-AFB7-31893BDD918B}"/>
              </a:ext>
            </a:extLst>
          </p:cNvPr>
          <p:cNvSpPr txBox="1"/>
          <p:nvPr/>
        </p:nvSpPr>
        <p:spPr>
          <a:xfrm>
            <a:off x="531067" y="4600024"/>
            <a:ext cx="4572000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100" kern="100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 And thou shalt number seven sabbaths of years unto thee, seven times seven years; and the space of the seven sabbaths of years shall be unto thee forty and nine years.</a:t>
            </a:r>
          </a:p>
          <a:p>
            <a:pPr algn="l"/>
            <a:r>
              <a:rPr lang="en-US" sz="1100" kern="100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9 Then shalt thou cause the trumpet of the </a:t>
            </a:r>
            <a:r>
              <a:rPr lang="en-US" sz="1100" kern="100" dirty="0" err="1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jubile</a:t>
            </a:r>
            <a:r>
              <a:rPr lang="en-US" sz="1100" kern="100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to sound on the tenth day of the seventh month, in the day of atonement shall ye make the trumpet sound throughout all your land.</a:t>
            </a:r>
          </a:p>
          <a:p>
            <a:pPr algn="l"/>
            <a:r>
              <a:rPr lang="en-US" sz="1100" kern="100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10 And ye shall hallow the fiftieth year, and proclaim liberty throughout all the land unto all the inhabitants thereof: it shall be a </a:t>
            </a:r>
            <a:r>
              <a:rPr lang="en-US" sz="1100" kern="100" dirty="0" err="1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jubile</a:t>
            </a:r>
            <a:r>
              <a:rPr lang="en-US" sz="1100" kern="100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unto you; and ye shall return every man unto his possession, and ye shall return every man unto his family.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4B5FAC-27E1-17A9-0C8F-822C3C97C192}"/>
              </a:ext>
            </a:extLst>
          </p:cNvPr>
          <p:cNvSpPr txBox="1"/>
          <p:nvPr/>
        </p:nvSpPr>
        <p:spPr>
          <a:xfrm>
            <a:off x="479904" y="4452066"/>
            <a:ext cx="1600200" cy="295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kern="100" baseline="30000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Leviticus 25:8-10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A4A2535-D34A-210D-EF67-A8381FF5C20F}"/>
              </a:ext>
            </a:extLst>
          </p:cNvPr>
          <p:cNvSpPr txBox="1"/>
          <p:nvPr/>
        </p:nvSpPr>
        <p:spPr>
          <a:xfrm>
            <a:off x="5898191" y="1992540"/>
            <a:ext cx="28956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100" kern="100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17 but of the tree of the knowledge of good and evil, thou shalt not eat of it. For in the day that thou </a:t>
            </a:r>
            <a:r>
              <a:rPr lang="en-US" sz="1100" kern="100" dirty="0" err="1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eatest</a:t>
            </a:r>
            <a:r>
              <a:rPr lang="en-US" sz="1100" kern="100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thereof, thou shalt surely die.”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BEB298-B0A8-EFFB-D311-72C0DA00F6D0}"/>
              </a:ext>
            </a:extLst>
          </p:cNvPr>
          <p:cNvSpPr txBox="1"/>
          <p:nvPr/>
        </p:nvSpPr>
        <p:spPr>
          <a:xfrm>
            <a:off x="5833188" y="1789219"/>
            <a:ext cx="1560389" cy="295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kern="100" baseline="30000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Genesis 2:16-18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A7CA10-B9C4-2A4B-B24B-85C4A227FCE8}"/>
              </a:ext>
            </a:extLst>
          </p:cNvPr>
          <p:cNvSpPr txBox="1"/>
          <p:nvPr/>
        </p:nvSpPr>
        <p:spPr>
          <a:xfrm>
            <a:off x="5890571" y="2986508"/>
            <a:ext cx="274320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100" kern="100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 And all the days that Adam lived were nine hundred and thirty years: and he died.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661B040-5F13-E60A-7601-9658405251BA}"/>
              </a:ext>
            </a:extLst>
          </p:cNvPr>
          <p:cNvSpPr txBox="1"/>
          <p:nvPr/>
        </p:nvSpPr>
        <p:spPr>
          <a:xfrm>
            <a:off x="5866466" y="2783567"/>
            <a:ext cx="1560389" cy="295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sz="2000" b="1" kern="100" baseline="30000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Genesis 5:5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E1616A8-FAF2-1D76-62C3-DB26797B67D2}"/>
              </a:ext>
            </a:extLst>
          </p:cNvPr>
          <p:cNvSpPr txBox="1"/>
          <p:nvPr/>
        </p:nvSpPr>
        <p:spPr>
          <a:xfrm>
            <a:off x="990600" y="716657"/>
            <a:ext cx="7315200" cy="3773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kern="100" baseline="30000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50 Jubilee years x 120 Genesis 6:3 years = 6000 years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B0B1E0C-71AE-6B65-EB84-9F45397DA57C}"/>
              </a:ext>
            </a:extLst>
          </p:cNvPr>
          <p:cNvSpPr txBox="1"/>
          <p:nvPr/>
        </p:nvSpPr>
        <p:spPr>
          <a:xfrm>
            <a:off x="5866156" y="3886200"/>
            <a:ext cx="277399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100" kern="100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 But, beloved, be not ignorant of this one thing: that with the Lord one day is as a thousand years, and a thousand years as one day.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08DD61D-C22E-5944-F432-ABE4B467D3D4}"/>
              </a:ext>
            </a:extLst>
          </p:cNvPr>
          <p:cNvSpPr txBox="1"/>
          <p:nvPr/>
        </p:nvSpPr>
        <p:spPr>
          <a:xfrm>
            <a:off x="5866466" y="3660311"/>
            <a:ext cx="1560389" cy="295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sz="2000" b="1" kern="100" baseline="30000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Peter 3:7-9</a:t>
            </a:r>
          </a:p>
        </p:txBody>
      </p:sp>
      <p:pic>
        <p:nvPicPr>
          <p:cNvPr id="1026" name="Picture 2" descr="6 Things to Include in Every Construction Contract | For Construction Pros">
            <a:extLst>
              <a:ext uri="{FF2B5EF4-FFF2-40B4-BE49-F238E27FC236}">
                <a16:creationId xmlns:a16="http://schemas.microsoft.com/office/drawing/2014/main" id="{4F9F0BDE-C528-FE50-5A7B-BCC83D4C1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874950"/>
            <a:ext cx="2690171" cy="151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ist of 10 Tropical Fruits You Need To ...">
            <a:extLst>
              <a:ext uri="{FF2B5EF4-FFF2-40B4-BE49-F238E27FC236}">
                <a16:creationId xmlns:a16="http://schemas.microsoft.com/office/drawing/2014/main" id="{FE1A005D-FFD2-4D2C-F65C-554389F7F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855" y="1371600"/>
            <a:ext cx="628599" cy="628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od's glory | Even More Beautiful">
            <a:extLst>
              <a:ext uri="{FF2B5EF4-FFF2-40B4-BE49-F238E27FC236}">
                <a16:creationId xmlns:a16="http://schemas.microsoft.com/office/drawing/2014/main" id="{BE70528D-3506-B547-2E5A-1C8B8AAE1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008" y="2325749"/>
            <a:ext cx="1502320" cy="1507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E9EF9BC-761B-4BB3-FA19-0B2648EF16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3232" y="2337547"/>
            <a:ext cx="1359706" cy="120443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4AF9D4C-8876-AD25-0C0A-99E2198CF9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7097" y="3526185"/>
            <a:ext cx="1078030" cy="42050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6EDEA62-3375-68EE-C8FA-31FF7AFEDF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19595" y="6270900"/>
            <a:ext cx="1233146" cy="5243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193260-F273-292A-387A-8E3F387D8A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66549" y="1738159"/>
            <a:ext cx="815874" cy="3034708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5DDE93D-F0D4-030A-5D36-D64006F17644}"/>
              </a:ext>
            </a:extLst>
          </p:cNvPr>
          <p:cNvSpPr txBox="1"/>
          <p:nvPr/>
        </p:nvSpPr>
        <p:spPr>
          <a:xfrm>
            <a:off x="693681" y="243871"/>
            <a:ext cx="75613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End Times &amp; Pre-Times: Noah’s Flood vs. Lucifers Flood (Jeremiah 4)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D739A7-0759-C70C-41DE-50B6997DC1DB}"/>
              </a:ext>
            </a:extLst>
          </p:cNvPr>
          <p:cNvSpPr txBox="1"/>
          <p:nvPr/>
        </p:nvSpPr>
        <p:spPr>
          <a:xfrm>
            <a:off x="359540" y="3686620"/>
            <a:ext cx="4114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Lucifers Flood</a:t>
            </a:r>
          </a:p>
          <a:p>
            <a:pPr algn="l"/>
            <a:endParaRPr lang="en-US" sz="1600" b="1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 algn="l"/>
            <a:r>
              <a:rPr lang="en-US" sz="1600" b="1" dirty="0">
                <a:solidFill>
                  <a:schemeClr val="accent2">
                    <a:lumMod val="85000"/>
                  </a:schemeClr>
                </a:solidFill>
                <a:latin typeface="Bookman Old Style" panose="02050604050505020204" pitchFamily="18" charset="0"/>
              </a:rPr>
              <a:t>Total Darkness</a:t>
            </a:r>
          </a:p>
          <a:p>
            <a:pPr algn="l"/>
            <a:r>
              <a:rPr lang="en-US" sz="1600" b="1" dirty="0">
                <a:solidFill>
                  <a:schemeClr val="accent2">
                    <a:lumMod val="85000"/>
                  </a:schemeClr>
                </a:solidFill>
                <a:latin typeface="Bookman Old Style" panose="02050604050505020204" pitchFamily="18" charset="0"/>
              </a:rPr>
              <a:t>Extreme Cold</a:t>
            </a:r>
          </a:p>
          <a:p>
            <a:pPr algn="l"/>
            <a:r>
              <a:rPr lang="en-US" sz="1600" b="1" dirty="0">
                <a:solidFill>
                  <a:schemeClr val="accent2">
                    <a:lumMod val="85000"/>
                  </a:schemeClr>
                </a:solidFill>
                <a:latin typeface="Bookman Old Style" panose="02050604050505020204" pitchFamily="18" charset="0"/>
              </a:rPr>
              <a:t>No visible stars</a:t>
            </a:r>
          </a:p>
          <a:p>
            <a:pPr algn="l"/>
            <a:r>
              <a:rPr lang="en-US" sz="1600" b="1" dirty="0">
                <a:solidFill>
                  <a:schemeClr val="accent2">
                    <a:lumMod val="85000"/>
                  </a:schemeClr>
                </a:solidFill>
                <a:latin typeface="Bookman Old Style" panose="02050604050505020204" pitchFamily="18" charset="0"/>
              </a:rPr>
              <a:t>Water took less than a day to abate</a:t>
            </a:r>
          </a:p>
          <a:p>
            <a:pPr algn="l"/>
            <a:r>
              <a:rPr lang="en-US" sz="1600" b="1" dirty="0">
                <a:solidFill>
                  <a:schemeClr val="accent2">
                    <a:lumMod val="85000"/>
                  </a:schemeClr>
                </a:solidFill>
                <a:latin typeface="Bookman Old Style" panose="02050604050505020204" pitchFamily="18" charset="0"/>
              </a:rPr>
              <a:t>The earth was without form and void</a:t>
            </a:r>
          </a:p>
          <a:p>
            <a:pPr algn="l"/>
            <a:r>
              <a:rPr lang="en-US" sz="1600" b="1" dirty="0">
                <a:solidFill>
                  <a:schemeClr val="accent2">
                    <a:lumMod val="85000"/>
                  </a:schemeClr>
                </a:solidFill>
                <a:latin typeface="Bookman Old Style" panose="02050604050505020204" pitchFamily="18" charset="0"/>
              </a:rPr>
              <a:t>No life was saved – no animals</a:t>
            </a:r>
          </a:p>
          <a:p>
            <a:pPr algn="l"/>
            <a:r>
              <a:rPr lang="en-US" sz="1600" b="1" dirty="0">
                <a:solidFill>
                  <a:schemeClr val="accent2">
                    <a:lumMod val="85000"/>
                  </a:schemeClr>
                </a:solidFill>
                <a:latin typeface="Bookman Old Style" panose="02050604050505020204" pitchFamily="18" charset="0"/>
              </a:rPr>
              <a:t>An Ice age preceded this flood</a:t>
            </a:r>
          </a:p>
          <a:p>
            <a:pPr algn="l"/>
            <a:r>
              <a:rPr lang="en-US" sz="1600" b="1" dirty="0">
                <a:solidFill>
                  <a:schemeClr val="accent2">
                    <a:lumMod val="85000"/>
                  </a:schemeClr>
                </a:solidFill>
                <a:latin typeface="Bookman Old Style" panose="02050604050505020204" pitchFamily="18" charset="0"/>
              </a:rPr>
              <a:t>There was no promise not to destroy the earth by water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7073A6-CFBB-5D0D-BC42-BBF944B2C21D}"/>
              </a:ext>
            </a:extLst>
          </p:cNvPr>
          <p:cNvSpPr txBox="1"/>
          <p:nvPr/>
        </p:nvSpPr>
        <p:spPr>
          <a:xfrm>
            <a:off x="4800600" y="3686619"/>
            <a:ext cx="4191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Noah’s Flood</a:t>
            </a:r>
          </a:p>
          <a:p>
            <a:pPr algn="l"/>
            <a:endParaRPr lang="en-US" sz="1600" b="1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 algn="l"/>
            <a:r>
              <a:rPr lang="en-US" sz="1600" b="1" dirty="0">
                <a:solidFill>
                  <a:schemeClr val="accent2">
                    <a:lumMod val="85000"/>
                  </a:schemeClr>
                </a:solidFill>
                <a:latin typeface="Bookman Old Style" panose="02050604050505020204" pitchFamily="18" charset="0"/>
              </a:rPr>
              <a:t>Night &amp; Day were present</a:t>
            </a:r>
          </a:p>
          <a:p>
            <a:pPr algn="l"/>
            <a:r>
              <a:rPr lang="en-US" sz="1600" b="1" dirty="0">
                <a:solidFill>
                  <a:schemeClr val="accent2">
                    <a:lumMod val="85000"/>
                  </a:schemeClr>
                </a:solidFill>
                <a:latin typeface="Bookman Old Style" panose="02050604050505020204" pitchFamily="18" charset="0"/>
              </a:rPr>
              <a:t>Regular flood based temperatures</a:t>
            </a:r>
          </a:p>
          <a:p>
            <a:pPr algn="l"/>
            <a:r>
              <a:rPr lang="en-US" sz="1600" b="1" dirty="0">
                <a:solidFill>
                  <a:schemeClr val="accent2">
                    <a:lumMod val="85000"/>
                  </a:schemeClr>
                </a:solidFill>
                <a:latin typeface="Bookman Old Style" panose="02050604050505020204" pitchFamily="18" charset="0"/>
              </a:rPr>
              <a:t>Stars</a:t>
            </a:r>
          </a:p>
          <a:p>
            <a:pPr algn="l"/>
            <a:r>
              <a:rPr lang="en-US" sz="1600" b="1" dirty="0">
                <a:solidFill>
                  <a:schemeClr val="accent2">
                    <a:lumMod val="85000"/>
                  </a:schemeClr>
                </a:solidFill>
                <a:latin typeface="Bookman Old Style" panose="02050604050505020204" pitchFamily="18" charset="0"/>
              </a:rPr>
              <a:t>Waters took 150 days to abate</a:t>
            </a:r>
          </a:p>
          <a:p>
            <a:pPr algn="l"/>
            <a:r>
              <a:rPr lang="en-US" sz="1600" b="1" dirty="0">
                <a:solidFill>
                  <a:schemeClr val="accent2">
                    <a:lumMod val="85000"/>
                  </a:schemeClr>
                </a:solidFill>
                <a:latin typeface="Bookman Old Style" panose="02050604050505020204" pitchFamily="18" charset="0"/>
              </a:rPr>
              <a:t>Earth was just covered with water</a:t>
            </a:r>
          </a:p>
          <a:p>
            <a:pPr algn="l"/>
            <a:r>
              <a:rPr lang="en-US" sz="1600" b="1" dirty="0">
                <a:solidFill>
                  <a:schemeClr val="accent2">
                    <a:lumMod val="85000"/>
                  </a:schemeClr>
                </a:solidFill>
                <a:latin typeface="Bookman Old Style" panose="02050604050505020204" pitchFamily="18" charset="0"/>
              </a:rPr>
              <a:t>8 people were saved &amp; animals</a:t>
            </a:r>
          </a:p>
          <a:p>
            <a:pPr algn="l"/>
            <a:r>
              <a:rPr lang="en-US" sz="1600" b="1" dirty="0">
                <a:solidFill>
                  <a:schemeClr val="accent2">
                    <a:lumMod val="85000"/>
                  </a:schemeClr>
                </a:solidFill>
                <a:latin typeface="Bookman Old Style" panose="02050604050505020204" pitchFamily="18" charset="0"/>
              </a:rPr>
              <a:t>Regular climate preceded this flood</a:t>
            </a:r>
          </a:p>
          <a:p>
            <a:pPr algn="l"/>
            <a:r>
              <a:rPr lang="en-US" sz="1600" b="1" dirty="0">
                <a:solidFill>
                  <a:schemeClr val="accent2">
                    <a:lumMod val="85000"/>
                  </a:schemeClr>
                </a:solidFill>
                <a:latin typeface="Bookman Old Style" panose="02050604050505020204" pitchFamily="18" charset="0"/>
              </a:rPr>
              <a:t>God said never again will he destroy the earth by water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6359C4-FCB2-166A-2860-78ECA46AE39E}"/>
              </a:ext>
            </a:extLst>
          </p:cNvPr>
          <p:cNvSpPr txBox="1"/>
          <p:nvPr/>
        </p:nvSpPr>
        <p:spPr>
          <a:xfrm>
            <a:off x="359540" y="762000"/>
            <a:ext cx="4114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As The judgement occurred</a:t>
            </a:r>
          </a:p>
          <a:p>
            <a:pPr algn="l"/>
            <a:endParaRPr lang="en-US" sz="1600" b="1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 algn="l"/>
            <a:r>
              <a:rPr lang="en-US" sz="1600" b="1" dirty="0">
                <a:solidFill>
                  <a:schemeClr val="accent2">
                    <a:lumMod val="85000"/>
                  </a:schemeClr>
                </a:solidFill>
                <a:latin typeface="Bookman Old Style" panose="02050604050505020204" pitchFamily="18" charset="0"/>
              </a:rPr>
              <a:t>There were mountains that trembled</a:t>
            </a:r>
          </a:p>
          <a:p>
            <a:pPr algn="l"/>
            <a:r>
              <a:rPr lang="en-US" sz="1600" b="1" dirty="0">
                <a:solidFill>
                  <a:schemeClr val="accent2">
                    <a:lumMod val="85000"/>
                  </a:schemeClr>
                </a:solidFill>
                <a:latin typeface="Bookman Old Style" panose="02050604050505020204" pitchFamily="18" charset="0"/>
              </a:rPr>
              <a:t>and the hills moved</a:t>
            </a:r>
          </a:p>
          <a:p>
            <a:pPr algn="l"/>
            <a:r>
              <a:rPr lang="en-US" sz="1600" b="1" dirty="0">
                <a:solidFill>
                  <a:schemeClr val="accent2">
                    <a:lumMod val="85000"/>
                  </a:schemeClr>
                </a:solidFill>
                <a:latin typeface="Bookman Old Style" panose="02050604050505020204" pitchFamily="18" charset="0"/>
              </a:rPr>
              <a:t>The fruitful place was a wilderness</a:t>
            </a:r>
          </a:p>
          <a:p>
            <a:pPr algn="l"/>
            <a:r>
              <a:rPr lang="en-US" sz="1600" b="1" dirty="0">
                <a:solidFill>
                  <a:schemeClr val="accent2">
                    <a:lumMod val="85000"/>
                  </a:schemeClr>
                </a:solidFill>
                <a:latin typeface="Bookman Old Style" panose="02050604050505020204" pitchFamily="18" charset="0"/>
              </a:rPr>
              <a:t>Cities were broken down</a:t>
            </a:r>
          </a:p>
          <a:p>
            <a:pPr algn="l"/>
            <a:r>
              <a:rPr lang="en-US" sz="1600" b="1" dirty="0">
                <a:solidFill>
                  <a:schemeClr val="accent2">
                    <a:lumMod val="85000"/>
                  </a:schemeClr>
                </a:solidFill>
                <a:latin typeface="Bookman Old Style" panose="02050604050505020204" pitchFamily="18" charset="0"/>
              </a:rPr>
              <a:t>The whole land was desolate</a:t>
            </a:r>
          </a:p>
          <a:p>
            <a:pPr algn="l"/>
            <a:r>
              <a:rPr lang="en-US" sz="1600" b="1" dirty="0">
                <a:solidFill>
                  <a:schemeClr val="accent2">
                    <a:lumMod val="85000"/>
                  </a:schemeClr>
                </a:solidFill>
                <a:latin typeface="Bookman Old Style" panose="02050604050505020204" pitchFamily="18" charset="0"/>
              </a:rPr>
              <a:t>There was no man</a:t>
            </a:r>
          </a:p>
          <a:p>
            <a:pPr algn="l"/>
            <a:r>
              <a:rPr lang="en-US" sz="1600" b="1" dirty="0">
                <a:solidFill>
                  <a:schemeClr val="accent2">
                    <a:lumMod val="85000"/>
                  </a:schemeClr>
                </a:solidFill>
                <a:latin typeface="Bookman Old Style" panose="02050604050505020204" pitchFamily="18" charset="0"/>
              </a:rPr>
              <a:t>The birds of the heavens had fled</a:t>
            </a:r>
          </a:p>
          <a:p>
            <a:pPr algn="l"/>
            <a:r>
              <a:rPr lang="en-US" sz="1600" b="1" dirty="0">
                <a:solidFill>
                  <a:schemeClr val="accent2">
                    <a:lumMod val="85000"/>
                  </a:schemeClr>
                </a:solidFill>
                <a:latin typeface="Bookman Old Style" panose="02050604050505020204" pitchFamily="18" charset="0"/>
              </a:rPr>
              <a:t>Prisoners had been kept unjustly</a:t>
            </a:r>
          </a:p>
          <a:p>
            <a:pPr algn="l"/>
            <a:endParaRPr lang="en-US" sz="1600" b="1" dirty="0">
              <a:solidFill>
                <a:schemeClr val="accent2">
                  <a:lumMod val="8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003321-EED9-7BEA-DFD3-EDEEFF650A88}"/>
              </a:ext>
            </a:extLst>
          </p:cNvPr>
          <p:cNvSpPr txBox="1"/>
          <p:nvPr/>
        </p:nvSpPr>
        <p:spPr>
          <a:xfrm>
            <a:off x="4669662" y="730250"/>
            <a:ext cx="424573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As The judgement occurred</a:t>
            </a:r>
          </a:p>
          <a:p>
            <a:pPr algn="l"/>
            <a:endParaRPr lang="en-US" sz="1600" b="1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 algn="l"/>
            <a:r>
              <a:rPr lang="en-US" sz="1600" b="1" dirty="0">
                <a:solidFill>
                  <a:schemeClr val="accent2">
                    <a:lumMod val="85000"/>
                  </a:schemeClr>
                </a:solidFill>
                <a:latin typeface="Bookman Old Style" panose="02050604050505020204" pitchFamily="18" charset="0"/>
              </a:rPr>
              <a:t>Being married and given in marriage</a:t>
            </a:r>
          </a:p>
          <a:p>
            <a:pPr algn="l"/>
            <a:r>
              <a:rPr lang="en-US" sz="1600" b="1" dirty="0">
                <a:solidFill>
                  <a:schemeClr val="accent2">
                    <a:lumMod val="85000"/>
                  </a:schemeClr>
                </a:solidFill>
                <a:latin typeface="Bookman Old Style" panose="02050604050505020204" pitchFamily="18" charset="0"/>
              </a:rPr>
              <a:t>Giants and fallen angels were present</a:t>
            </a:r>
          </a:p>
          <a:p>
            <a:pPr algn="l"/>
            <a:r>
              <a:rPr lang="en-US" sz="1600" b="1" dirty="0">
                <a:solidFill>
                  <a:schemeClr val="accent2">
                    <a:lumMod val="85000"/>
                  </a:schemeClr>
                </a:solidFill>
                <a:latin typeface="Bookman Old Style" panose="02050604050505020204" pitchFamily="18" charset="0"/>
              </a:rPr>
              <a:t>Human DNA had been corrupted – 8</a:t>
            </a:r>
          </a:p>
          <a:p>
            <a:pPr algn="l"/>
            <a:r>
              <a:rPr lang="en-US" sz="1600" b="1" dirty="0">
                <a:solidFill>
                  <a:schemeClr val="accent2">
                    <a:lumMod val="85000"/>
                  </a:schemeClr>
                </a:solidFill>
                <a:latin typeface="Bookman Old Style" panose="02050604050505020204" pitchFamily="18" charset="0"/>
              </a:rPr>
              <a:t>Thoughts of man were constantly evil</a:t>
            </a:r>
          </a:p>
          <a:p>
            <a:pPr algn="l"/>
            <a:r>
              <a:rPr lang="en-US" sz="1600" b="1" dirty="0">
                <a:solidFill>
                  <a:schemeClr val="accent2">
                    <a:lumMod val="85000"/>
                  </a:schemeClr>
                </a:solidFill>
                <a:latin typeface="Bookman Old Style" panose="02050604050505020204" pitchFamily="18" charset="0"/>
              </a:rPr>
              <a:t>Fallen angels mixed with man</a:t>
            </a:r>
          </a:p>
          <a:p>
            <a:pPr algn="l"/>
            <a:r>
              <a:rPr lang="en-US" sz="1600" b="1" dirty="0">
                <a:solidFill>
                  <a:schemeClr val="accent2">
                    <a:lumMod val="85000"/>
                  </a:schemeClr>
                </a:solidFill>
                <a:latin typeface="Bookman Old Style" panose="02050604050505020204" pitchFamily="18" charset="0"/>
              </a:rPr>
              <a:t>Men lived 1000 years</a:t>
            </a:r>
          </a:p>
          <a:p>
            <a:pPr algn="l"/>
            <a:r>
              <a:rPr lang="en-US" sz="1600" b="1" dirty="0">
                <a:solidFill>
                  <a:schemeClr val="accent2">
                    <a:lumMod val="85000"/>
                  </a:schemeClr>
                </a:solidFill>
                <a:latin typeface="Bookman Old Style" panose="02050604050505020204" pitchFamily="18" charset="0"/>
              </a:rPr>
              <a:t>The earth may have had a protective canopy of water</a:t>
            </a:r>
          </a:p>
        </p:txBody>
      </p:sp>
    </p:spTree>
    <p:extLst>
      <p:ext uri="{BB962C8B-B14F-4D97-AF65-F5344CB8AC3E}">
        <p14:creationId xmlns:p14="http://schemas.microsoft.com/office/powerpoint/2010/main" val="1826987192"/>
      </p:ext>
    </p:extLst>
  </p:cSld>
  <p:clrMapOvr>
    <a:masterClrMapping/>
  </p:clrMapOvr>
  <p:transition spd="slow">
    <p:wedge/>
  </p:transition>
</p:sld>
</file>

<file path=ppt/theme/theme1.xml><?xml version="1.0" encoding="utf-8"?>
<a:theme xmlns:a="http://schemas.openxmlformats.org/drawingml/2006/main" name="Blue-Gradient.dep">
  <a:themeElements>
    <a:clrScheme name="Custom 1">
      <a:dk1>
        <a:srgbClr val="66FFFF"/>
      </a:dk1>
      <a:lt1>
        <a:srgbClr val="66FFFF"/>
      </a:lt1>
      <a:dk2>
        <a:srgbClr val="66FFFF"/>
      </a:dk2>
      <a:lt2>
        <a:srgbClr val="FFFF00"/>
      </a:lt2>
      <a:accent1>
        <a:srgbClr val="99FF99"/>
      </a:accent1>
      <a:accent2>
        <a:srgbClr val="FFFFFF"/>
      </a:accent2>
      <a:accent3>
        <a:srgbClr val="FFFF66"/>
      </a:accent3>
      <a:accent4>
        <a:srgbClr val="FFFF66"/>
      </a:accent4>
      <a:accent5>
        <a:srgbClr val="CC99FF"/>
      </a:accent5>
      <a:accent6>
        <a:srgbClr val="FFFF00"/>
      </a:accent6>
      <a:hlink>
        <a:srgbClr val="0042C7"/>
      </a:hlink>
      <a:folHlink>
        <a:srgbClr val="FFFF66"/>
      </a:folHlink>
    </a:clrScheme>
    <a:fontScheme name="Tahoma-Trebuchet">
      <a:majorFont>
        <a:latin typeface="Tahoma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Cooper Black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Cooper Black" pitchFamily="2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Blue-Gradient.dep</Template>
  <TotalTime>1967</TotalTime>
  <Words>540</Words>
  <Application>Microsoft Office PowerPoint</Application>
  <PresentationFormat>On-screen Show (4:3)</PresentationFormat>
  <Paragraphs>59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Cambria</vt:lpstr>
      <vt:lpstr>Algerian</vt:lpstr>
      <vt:lpstr>Times New Roman</vt:lpstr>
      <vt:lpstr>Cooper Black</vt:lpstr>
      <vt:lpstr>Bookman Old Style</vt:lpstr>
      <vt:lpstr>Calibri</vt:lpstr>
      <vt:lpstr>Trebuchet MS</vt:lpstr>
      <vt:lpstr>Tahoma</vt:lpstr>
      <vt:lpstr>Blue-Gradient.dep</vt:lpstr>
      <vt:lpstr>PowerPoint Presentation</vt:lpstr>
      <vt:lpstr>PowerPoint Presentation</vt:lpstr>
      <vt:lpstr>PowerPoint Presentation</vt:lpstr>
    </vt:vector>
  </TitlesOfParts>
  <Company>Pratte Publications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Hosea - Free Bible study commentary, notes, and comments available free at www.gospelway.com PowerPoint slides and charts</dc:title>
  <dc:subject>Free study notes on the Bible book of Hosea; commentary and comments on the Old Testament PowerPoint slides and charts</dc:subject>
  <dc:creator>David E. Pratte</dc:creator>
  <cp:keywords>Hosea book commentary study notes comments Bible religion Old Testament free church Christ prophecy prophet Israel Judah Jeroboam Gomer prostitute harlot adultery idolatry repentance sins wickedness,  - David E. Pratte; www.biblestudylessons.com</cp:keywords>
  <cp:lastModifiedBy>Doug Hagerman</cp:lastModifiedBy>
  <cp:revision>916</cp:revision>
  <cp:lastPrinted>2016-03-16T15:34:38Z</cp:lastPrinted>
  <dcterms:created xsi:type="dcterms:W3CDTF">2013-07-15T18:37:31Z</dcterms:created>
  <dcterms:modified xsi:type="dcterms:W3CDTF">2025-02-11T22:19:11Z</dcterms:modified>
</cp:coreProperties>
</file>