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4">
  <p:sldMasterIdLst>
    <p:sldMasterId id="2147483648" r:id="rId1"/>
  </p:sldMasterIdLst>
  <p:notesMasterIdLst>
    <p:notesMasterId r:id="rId11"/>
  </p:notesMasterIdLst>
  <p:sldIdLst>
    <p:sldId id="258" r:id="rId2"/>
    <p:sldId id="367" r:id="rId3"/>
    <p:sldId id="365" r:id="rId4"/>
    <p:sldId id="338" r:id="rId5"/>
    <p:sldId id="364" r:id="rId6"/>
    <p:sldId id="369" r:id="rId7"/>
    <p:sldId id="371" r:id="rId8"/>
    <p:sldId id="370" r:id="rId9"/>
    <p:sldId id="337" r:id="rId10"/>
  </p:sldIdLst>
  <p:sldSz cx="9144000" cy="6858000" type="screen4x3"/>
  <p:notesSz cx="7010400" cy="9296400"/>
  <p:embeddedFontLst>
    <p:embeddedFont>
      <p:font typeface="Algerian" panose="04020705040A02060702" pitchFamily="82" charset="0"/>
      <p:regular r:id="rId12"/>
    </p:embeddedFont>
    <p:embeddedFont>
      <p:font typeface="ArgosContour" panose="020B0604020202020204" charset="0"/>
      <p:regular r:id="rId13"/>
    </p:embeddedFont>
    <p:embeddedFont>
      <p:font typeface="Bookman Old Style" panose="02050604050505020204" pitchFamily="18" charset="0"/>
      <p:regular r:id="rId14"/>
      <p:bold r:id="rId15"/>
      <p:italic r:id="rId16"/>
      <p:boldItalic r:id="rId17"/>
    </p:embeddedFont>
    <p:embeddedFont>
      <p:font typeface="Cambria" panose="02040503050406030204" pitchFamily="18" charset="0"/>
      <p:regular r:id="rId18"/>
      <p:bold r:id="rId19"/>
      <p:italic r:id="rId20"/>
      <p:boldItalic r:id="rId21"/>
    </p:embeddedFont>
    <p:embeddedFont>
      <p:font typeface="Cooper Black" panose="0208090404030B020404" pitchFamily="18" charset="0"/>
      <p:regular r:id="rId22"/>
    </p:embeddedFont>
    <p:embeddedFont>
      <p:font typeface="Tahoma" panose="020B0604030504040204" pitchFamily="34" charset="0"/>
      <p:regular r:id="rId23"/>
      <p:bold r:id="rId24"/>
    </p:embeddedFont>
    <p:embeddedFont>
      <p:font typeface="Trebuchet MS" panose="020B0603020202020204" pitchFamily="34" charset="0"/>
      <p:regular r:id="rId25"/>
      <p:bold r:id="rId26"/>
      <p:italic r:id="rId27"/>
      <p:boldItalic r:id="rId28"/>
    </p:embeddedFont>
  </p:embeddedFontLst>
  <p:defaultTextStyle>
    <a:defPPr>
      <a:defRPr lang="en-US"/>
    </a:defPPr>
    <a:lvl1pPr algn="ctr" rtl="0" fontAlgn="base">
      <a:spcBef>
        <a:spcPct val="0"/>
      </a:spcBef>
      <a:spcAft>
        <a:spcPct val="0"/>
      </a:spcAft>
      <a:defRPr sz="3600" kern="1200">
        <a:solidFill>
          <a:schemeClr val="tx2"/>
        </a:solidFill>
        <a:latin typeface="Cooper Black" pitchFamily="2" charset="0"/>
        <a:ea typeface="+mn-ea"/>
        <a:cs typeface="+mn-cs"/>
      </a:defRPr>
    </a:lvl1pPr>
    <a:lvl2pPr marL="457200" algn="ctr" rtl="0" fontAlgn="base">
      <a:spcBef>
        <a:spcPct val="0"/>
      </a:spcBef>
      <a:spcAft>
        <a:spcPct val="0"/>
      </a:spcAft>
      <a:defRPr sz="3600" kern="1200">
        <a:solidFill>
          <a:schemeClr val="tx2"/>
        </a:solidFill>
        <a:latin typeface="Cooper Black" pitchFamily="2" charset="0"/>
        <a:ea typeface="+mn-ea"/>
        <a:cs typeface="+mn-cs"/>
      </a:defRPr>
    </a:lvl2pPr>
    <a:lvl3pPr marL="914400" algn="ctr" rtl="0" fontAlgn="base">
      <a:spcBef>
        <a:spcPct val="0"/>
      </a:spcBef>
      <a:spcAft>
        <a:spcPct val="0"/>
      </a:spcAft>
      <a:defRPr sz="3600" kern="1200">
        <a:solidFill>
          <a:schemeClr val="tx2"/>
        </a:solidFill>
        <a:latin typeface="Cooper Black" pitchFamily="2" charset="0"/>
        <a:ea typeface="+mn-ea"/>
        <a:cs typeface="+mn-cs"/>
      </a:defRPr>
    </a:lvl3pPr>
    <a:lvl4pPr marL="1371600" algn="ctr" rtl="0" fontAlgn="base">
      <a:spcBef>
        <a:spcPct val="0"/>
      </a:spcBef>
      <a:spcAft>
        <a:spcPct val="0"/>
      </a:spcAft>
      <a:defRPr sz="3600" kern="1200">
        <a:solidFill>
          <a:schemeClr val="tx2"/>
        </a:solidFill>
        <a:latin typeface="Cooper Black" pitchFamily="2" charset="0"/>
        <a:ea typeface="+mn-ea"/>
        <a:cs typeface="+mn-cs"/>
      </a:defRPr>
    </a:lvl4pPr>
    <a:lvl5pPr marL="1828800" algn="ctr" rtl="0" fontAlgn="base">
      <a:spcBef>
        <a:spcPct val="0"/>
      </a:spcBef>
      <a:spcAft>
        <a:spcPct val="0"/>
      </a:spcAft>
      <a:defRPr sz="3600" kern="1200">
        <a:solidFill>
          <a:schemeClr val="tx2"/>
        </a:solidFill>
        <a:latin typeface="Cooper Black" pitchFamily="2" charset="0"/>
        <a:ea typeface="+mn-ea"/>
        <a:cs typeface="+mn-cs"/>
      </a:defRPr>
    </a:lvl5pPr>
    <a:lvl6pPr marL="2286000" algn="l" defTabSz="914400" rtl="0" eaLnBrk="1" latinLnBrk="0" hangingPunct="1">
      <a:defRPr sz="3600" kern="1200">
        <a:solidFill>
          <a:schemeClr val="tx2"/>
        </a:solidFill>
        <a:latin typeface="Cooper Black" pitchFamily="2" charset="0"/>
        <a:ea typeface="+mn-ea"/>
        <a:cs typeface="+mn-cs"/>
      </a:defRPr>
    </a:lvl6pPr>
    <a:lvl7pPr marL="2743200" algn="l" defTabSz="914400" rtl="0" eaLnBrk="1" latinLnBrk="0" hangingPunct="1">
      <a:defRPr sz="3600" kern="1200">
        <a:solidFill>
          <a:schemeClr val="tx2"/>
        </a:solidFill>
        <a:latin typeface="Cooper Black" pitchFamily="2" charset="0"/>
        <a:ea typeface="+mn-ea"/>
        <a:cs typeface="+mn-cs"/>
      </a:defRPr>
    </a:lvl7pPr>
    <a:lvl8pPr marL="3200400" algn="l" defTabSz="914400" rtl="0" eaLnBrk="1" latinLnBrk="0" hangingPunct="1">
      <a:defRPr sz="3600" kern="1200">
        <a:solidFill>
          <a:schemeClr val="tx2"/>
        </a:solidFill>
        <a:latin typeface="Cooper Black" pitchFamily="2" charset="0"/>
        <a:ea typeface="+mn-ea"/>
        <a:cs typeface="+mn-cs"/>
      </a:defRPr>
    </a:lvl8pPr>
    <a:lvl9pPr marL="3657600" algn="l" defTabSz="914400" rtl="0" eaLnBrk="1" latinLnBrk="0" hangingPunct="1">
      <a:defRPr sz="3600" kern="1200">
        <a:solidFill>
          <a:schemeClr val="tx2"/>
        </a:solidFill>
        <a:latin typeface="Cooper Black"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99"/>
    <a:srgbClr val="3333FF"/>
    <a:srgbClr val="006600"/>
    <a:srgbClr val="0000CC"/>
    <a:srgbClr val="255997"/>
    <a:srgbClr val="3072C2"/>
    <a:srgbClr val="85A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9042" autoAdjust="0"/>
    <p:restoredTop sz="92308" autoAdjust="0"/>
  </p:normalViewPr>
  <p:slideViewPr>
    <p:cSldViewPr showGuides="1">
      <p:cViewPr varScale="1">
        <p:scale>
          <a:sx n="161" d="100"/>
          <a:sy n="161" d="100"/>
        </p:scale>
        <p:origin x="150" y="22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8AE7724-F89D-434E-875D-CE2B3B36F62C}" type="datetimeFigureOut">
              <a:rPr lang="en-US" smtClean="0"/>
              <a:pPr/>
              <a:t>1/28/2025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A791749-5BC2-43B7-B2AD-DDDAC45E00F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684213" y="1279525"/>
            <a:ext cx="7773987" cy="5027613"/>
          </a:xfrm>
        </p:spPr>
        <p:txBody>
          <a:bodyPr/>
          <a:lstStyle>
            <a:lvl1pPr>
              <a:defRPr sz="2400" b="0"/>
            </a:lvl1pPr>
            <a:lvl2pPr marL="168275" lvl="1" indent="339725" algn="l">
              <a:defRPr sz="2200"/>
            </a:lvl2pPr>
            <a:lvl3pPr marL="906463" lvl="2" indent="-284163">
              <a:defRPr sz="2200"/>
            </a:lvl3pPr>
            <a:lvl4pPr marL="1477963" lvl="3" indent="-457200">
              <a:defRPr/>
            </a:lvl4pPr>
            <a:lvl5pPr marL="2049463" lvl="4" indent="-457200">
              <a:defRPr/>
            </a:lvl5pPr>
          </a:lstStyle>
          <a:p>
            <a:r>
              <a:rPr lang="en-US"/>
              <a:t>Click to edit Master subtitle style</a:t>
            </a:r>
          </a:p>
        </p:txBody>
      </p:sp>
      <p:sp>
        <p:nvSpPr>
          <p:cNvPr id="4100" name="Rectangle 4"/>
          <p:cNvSpPr>
            <a:spLocks noGrp="1" noChangeArrowheads="1"/>
          </p:cNvSpPr>
          <p:nvPr>
            <p:ph type="dt" sz="half" idx="2"/>
          </p:nvPr>
        </p:nvSpPr>
        <p:spPr/>
        <p:txBody>
          <a:bodyPr/>
          <a:lstStyle>
            <a:lvl1pPr>
              <a:defRPr>
                <a:solidFill>
                  <a:schemeClr val="tx1"/>
                </a:solidFill>
              </a:defRPr>
            </a:lvl1pPr>
          </a:lstStyle>
          <a:p>
            <a:endParaRPr lang="en-US"/>
          </a:p>
        </p:txBody>
      </p:sp>
      <p:sp>
        <p:nvSpPr>
          <p:cNvPr id="4101" name="Rectangle 5"/>
          <p:cNvSpPr>
            <a:spLocks noGrp="1" noChangeArrowheads="1"/>
          </p:cNvSpPr>
          <p:nvPr>
            <p:ph type="ftr" sz="quarter" idx="3"/>
          </p:nvPr>
        </p:nvSpPr>
        <p:spPr/>
        <p:txBody>
          <a:bodyPr/>
          <a:lstStyle>
            <a:lvl1pPr>
              <a:defRPr>
                <a:solidFill>
                  <a:schemeClr val="tx1"/>
                </a:solidFill>
              </a:defRPr>
            </a:lvl1pPr>
          </a:lstStyle>
          <a:p>
            <a:endParaRPr lang="en-US"/>
          </a:p>
        </p:txBody>
      </p:sp>
      <p:sp>
        <p:nvSpPr>
          <p:cNvPr id="4102" name="Rectangle 6"/>
          <p:cNvSpPr>
            <a:spLocks noGrp="1" noChangeArrowheads="1"/>
          </p:cNvSpPr>
          <p:nvPr>
            <p:ph type="sldNum" sz="quarter" idx="4"/>
          </p:nvPr>
        </p:nvSpPr>
        <p:spPr/>
        <p:txBody>
          <a:bodyPr/>
          <a:lstStyle>
            <a:lvl1pPr>
              <a:defRPr>
                <a:solidFill>
                  <a:schemeClr val="tx1"/>
                </a:solidFill>
              </a:defRPr>
            </a:lvl1pPr>
          </a:lstStyle>
          <a:p>
            <a:fld id="{8E1F2048-3D42-407A-9D28-C83CBC387D44}" type="slidenum">
              <a:rPr lang="en-US"/>
              <a:pPr/>
              <a:t>‹#›</a:t>
            </a:fld>
            <a:endParaRPr lang="en-US"/>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6CDE35-B606-46E7-B573-8D32A650BC57}" type="slidenum">
              <a:rPr lang="en-US"/>
              <a:pPr/>
              <a:t>‹#›</a:t>
            </a:fld>
            <a:endParaRPr lang="en-US"/>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47688"/>
            <a:ext cx="1943100" cy="5759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47688"/>
            <a:ext cx="5676900" cy="5759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ECE27E-C1DD-47DD-8654-BD4CC06692CE}" type="slidenum">
              <a:rPr lang="en-US"/>
              <a:pPr/>
              <a:t>‹#›</a:t>
            </a:fld>
            <a:endParaRPr lang="en-US"/>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F92636-9D43-48C2-9413-C1B4AECB7D8A}" type="slidenum">
              <a:rPr lang="en-US"/>
              <a:pPr/>
              <a:t>‹#›</a:t>
            </a:fld>
            <a:endParaRPr lang="en-US"/>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F7CAC6-6D5F-4690-8F3F-253CE573C944}" type="slidenum">
              <a:rPr lang="en-US"/>
              <a:pPr/>
              <a:t>‹#›</a:t>
            </a:fld>
            <a:endParaRPr lang="en-US"/>
          </a:p>
        </p:txBody>
      </p:sp>
    </p:spTree>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79525"/>
            <a:ext cx="3810000"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79525"/>
            <a:ext cx="3810000"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E6DED69-2848-454A-A3E5-CA18CCA62AA0}" type="slidenum">
              <a:rPr lang="en-US"/>
              <a:pPr/>
              <a:t>‹#›</a:t>
            </a:fld>
            <a:endParaRPr lang="en-US"/>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20474DC-4236-4098-A9FD-F54F53D0CAC9}" type="slidenum">
              <a:rPr lang="en-US"/>
              <a:pPr/>
              <a:t>‹#›</a:t>
            </a:fld>
            <a:endParaRPr lang="en-US"/>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3C5AEBF-944A-4F68-9707-0F0B9747D760}" type="slidenum">
              <a:rPr lang="en-US"/>
              <a:pPr/>
              <a:t>‹#›</a:t>
            </a:fld>
            <a:endParaRPr lang="en-US"/>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C6272D9-EC81-4C08-AA85-7246CFBD000E}" type="slidenum">
              <a:rPr lang="en-US"/>
              <a:pPr/>
              <a:t>‹#›</a:t>
            </a:fld>
            <a:endParaRPr lang="en-US"/>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BBB3E24-8372-419E-A57C-424937A78349}" type="slidenum">
              <a:rPr lang="en-US"/>
              <a:pPr/>
              <a:t>‹#›</a:t>
            </a:fld>
            <a:endParaRPr lang="en-US"/>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3363DB0-0B75-4BD8-9C8C-8CA294036356}" type="slidenum">
              <a:rPr lang="en-US"/>
              <a:pPr/>
              <a:t>‹#›</a:t>
            </a:fld>
            <a:endParaRPr lang="en-US"/>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CC"/>
            </a:gs>
            <a:gs pos="50000">
              <a:srgbClr val="00007A"/>
            </a:gs>
            <a:gs pos="100000">
              <a:srgbClr val="0000CC"/>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47688"/>
            <a:ext cx="7772400" cy="593725"/>
          </a:xfrm>
          <a:prstGeom prst="rect">
            <a:avLst/>
          </a:prstGeom>
          <a:noFill/>
          <a:ln w="9525">
            <a:solidFill>
              <a:srgbClr val="00FFFF"/>
            </a:solid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279525"/>
            <a:ext cx="7772400" cy="5027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3976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bg1"/>
                </a:solidFill>
                <a:latin typeface="Times New Roman" pitchFamily="18" charset="0"/>
              </a:defRPr>
            </a:lvl1pPr>
          </a:lstStyle>
          <a:p>
            <a:endParaRPr lang="en-US"/>
          </a:p>
        </p:txBody>
      </p:sp>
      <p:sp>
        <p:nvSpPr>
          <p:cNvPr id="1029" name="Rectangle 5"/>
          <p:cNvSpPr>
            <a:spLocks noGrp="1" noChangeArrowheads="1"/>
          </p:cNvSpPr>
          <p:nvPr>
            <p:ph type="ftr" sz="quarter" idx="3"/>
          </p:nvPr>
        </p:nvSpPr>
        <p:spPr bwMode="auto">
          <a:xfrm>
            <a:off x="3124200" y="639762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3976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Times New Roman" pitchFamily="18" charset="0"/>
              </a:defRPr>
            </a:lvl1pPr>
          </a:lstStyle>
          <a:p>
            <a:fld id="{ADD9027C-462F-4D67-AD24-58FA963681B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edge/>
  </p:transition>
  <p:txStyles>
    <p:titleStyle>
      <a:lvl1pPr algn="ctr" rtl="0" eaLnBrk="1" fontAlgn="base" hangingPunct="1">
        <a:spcBef>
          <a:spcPct val="0"/>
        </a:spcBef>
        <a:spcAft>
          <a:spcPct val="0"/>
        </a:spcAft>
        <a:defRPr sz="3300">
          <a:solidFill>
            <a:srgbClr val="FFFF00"/>
          </a:solidFill>
          <a:latin typeface="+mj-lt"/>
          <a:ea typeface="+mj-ea"/>
          <a:cs typeface="+mj-cs"/>
        </a:defRPr>
      </a:lvl1pPr>
      <a:lvl2pPr algn="ctr" rtl="0" eaLnBrk="1" fontAlgn="base" hangingPunct="1">
        <a:spcBef>
          <a:spcPct val="0"/>
        </a:spcBef>
        <a:spcAft>
          <a:spcPct val="0"/>
        </a:spcAft>
        <a:defRPr sz="3300">
          <a:solidFill>
            <a:srgbClr val="FFFF00"/>
          </a:solidFill>
          <a:latin typeface="Cooper Black" pitchFamily="2" charset="0"/>
        </a:defRPr>
      </a:lvl2pPr>
      <a:lvl3pPr algn="ctr" rtl="0" eaLnBrk="1" fontAlgn="base" hangingPunct="1">
        <a:spcBef>
          <a:spcPct val="0"/>
        </a:spcBef>
        <a:spcAft>
          <a:spcPct val="0"/>
        </a:spcAft>
        <a:defRPr sz="3300">
          <a:solidFill>
            <a:srgbClr val="FFFF00"/>
          </a:solidFill>
          <a:latin typeface="Cooper Black" pitchFamily="2" charset="0"/>
        </a:defRPr>
      </a:lvl3pPr>
      <a:lvl4pPr algn="ctr" rtl="0" eaLnBrk="1" fontAlgn="base" hangingPunct="1">
        <a:spcBef>
          <a:spcPct val="0"/>
        </a:spcBef>
        <a:spcAft>
          <a:spcPct val="0"/>
        </a:spcAft>
        <a:defRPr sz="3300">
          <a:solidFill>
            <a:srgbClr val="FFFF00"/>
          </a:solidFill>
          <a:latin typeface="Cooper Black" pitchFamily="2" charset="0"/>
        </a:defRPr>
      </a:lvl4pPr>
      <a:lvl5pPr algn="ctr" rtl="0" eaLnBrk="1" fontAlgn="base" hangingPunct="1">
        <a:spcBef>
          <a:spcPct val="0"/>
        </a:spcBef>
        <a:spcAft>
          <a:spcPct val="0"/>
        </a:spcAft>
        <a:defRPr sz="3300">
          <a:solidFill>
            <a:srgbClr val="FFFF00"/>
          </a:solidFill>
          <a:latin typeface="Cooper Black" pitchFamily="2" charset="0"/>
        </a:defRPr>
      </a:lvl5pPr>
      <a:lvl6pPr marL="457200" algn="ctr" rtl="0" eaLnBrk="1" fontAlgn="base" hangingPunct="1">
        <a:spcBef>
          <a:spcPct val="0"/>
        </a:spcBef>
        <a:spcAft>
          <a:spcPct val="0"/>
        </a:spcAft>
        <a:defRPr sz="3300">
          <a:solidFill>
            <a:srgbClr val="FFFF00"/>
          </a:solidFill>
          <a:latin typeface="Cooper Black" pitchFamily="2" charset="0"/>
        </a:defRPr>
      </a:lvl6pPr>
      <a:lvl7pPr marL="914400" algn="ctr" rtl="0" eaLnBrk="1" fontAlgn="base" hangingPunct="1">
        <a:spcBef>
          <a:spcPct val="0"/>
        </a:spcBef>
        <a:spcAft>
          <a:spcPct val="0"/>
        </a:spcAft>
        <a:defRPr sz="3300">
          <a:solidFill>
            <a:srgbClr val="FFFF00"/>
          </a:solidFill>
          <a:latin typeface="Cooper Black" pitchFamily="2" charset="0"/>
        </a:defRPr>
      </a:lvl7pPr>
      <a:lvl8pPr marL="1371600" algn="ctr" rtl="0" eaLnBrk="1" fontAlgn="base" hangingPunct="1">
        <a:spcBef>
          <a:spcPct val="0"/>
        </a:spcBef>
        <a:spcAft>
          <a:spcPct val="0"/>
        </a:spcAft>
        <a:defRPr sz="3300">
          <a:solidFill>
            <a:srgbClr val="FFFF00"/>
          </a:solidFill>
          <a:latin typeface="Cooper Black" pitchFamily="2" charset="0"/>
        </a:defRPr>
      </a:lvl8pPr>
      <a:lvl9pPr marL="1828800" algn="ctr" rtl="0" eaLnBrk="1" fontAlgn="base" hangingPunct="1">
        <a:spcBef>
          <a:spcPct val="0"/>
        </a:spcBef>
        <a:spcAft>
          <a:spcPct val="0"/>
        </a:spcAft>
        <a:defRPr sz="3300">
          <a:solidFill>
            <a:srgbClr val="FFFF00"/>
          </a:solidFill>
          <a:latin typeface="Cooper Black" pitchFamily="2" charset="0"/>
        </a:defRPr>
      </a:lvl9pPr>
    </p:titleStyle>
    <p:bodyStyle>
      <a:lvl1pPr algn="ctr" rtl="0" eaLnBrk="1" fontAlgn="base" hangingPunct="1">
        <a:spcBef>
          <a:spcPct val="0"/>
        </a:spcBef>
        <a:spcAft>
          <a:spcPct val="0"/>
        </a:spcAft>
        <a:defRPr sz="2800" b="1">
          <a:solidFill>
            <a:schemeClr val="bg1"/>
          </a:solidFill>
          <a:latin typeface="+mn-lt"/>
          <a:ea typeface="+mn-ea"/>
          <a:cs typeface="+mn-cs"/>
        </a:defRPr>
      </a:lvl1pPr>
      <a:lvl2pPr marL="114300" algn="ctr" rtl="0" eaLnBrk="1" fontAlgn="base" hangingPunct="1">
        <a:spcBef>
          <a:spcPct val="0"/>
        </a:spcBef>
        <a:spcAft>
          <a:spcPct val="0"/>
        </a:spcAft>
        <a:defRPr sz="2600">
          <a:solidFill>
            <a:schemeClr val="bg1"/>
          </a:solidFill>
          <a:latin typeface="+mn-lt"/>
        </a:defRPr>
      </a:lvl2pPr>
      <a:lvl3pPr marL="396875" indent="-168275" algn="l" rtl="0" eaLnBrk="1" fontAlgn="base" hangingPunct="1">
        <a:spcBef>
          <a:spcPct val="0"/>
        </a:spcBef>
        <a:spcAft>
          <a:spcPct val="0"/>
        </a:spcAft>
        <a:buChar char="•"/>
        <a:defRPr sz="2400" b="1" i="1">
          <a:solidFill>
            <a:schemeClr val="bg1"/>
          </a:solidFill>
          <a:latin typeface="+mn-lt"/>
        </a:defRPr>
      </a:lvl3pPr>
      <a:lvl4pPr marL="744538" indent="-233363" algn="l" rtl="0" eaLnBrk="1" fontAlgn="base" hangingPunct="1">
        <a:spcBef>
          <a:spcPct val="0"/>
        </a:spcBef>
        <a:spcAft>
          <a:spcPct val="0"/>
        </a:spcAft>
        <a:buChar char="–"/>
        <a:defRPr sz="2200">
          <a:solidFill>
            <a:schemeClr val="bg1"/>
          </a:solidFill>
          <a:latin typeface="+mn-lt"/>
        </a:defRPr>
      </a:lvl4pPr>
      <a:lvl5pPr marL="1089025" indent="-230188" algn="l" rtl="0" eaLnBrk="1" fontAlgn="base" hangingPunct="1">
        <a:spcBef>
          <a:spcPct val="0"/>
        </a:spcBef>
        <a:spcAft>
          <a:spcPct val="0"/>
        </a:spcAft>
        <a:buChar char="»"/>
        <a:defRPr sz="2200">
          <a:solidFill>
            <a:schemeClr val="bg1"/>
          </a:solidFill>
          <a:latin typeface="+mn-lt"/>
        </a:defRPr>
      </a:lvl5pPr>
      <a:lvl6pPr marL="1546225" indent="-230188" algn="l" rtl="0" eaLnBrk="1" fontAlgn="base" hangingPunct="1">
        <a:spcBef>
          <a:spcPct val="0"/>
        </a:spcBef>
        <a:spcAft>
          <a:spcPct val="0"/>
        </a:spcAft>
        <a:buChar char="»"/>
        <a:defRPr sz="2200">
          <a:solidFill>
            <a:schemeClr val="bg1"/>
          </a:solidFill>
          <a:latin typeface="+mn-lt"/>
        </a:defRPr>
      </a:lvl6pPr>
      <a:lvl7pPr marL="2003425" indent="-230188" algn="l" rtl="0" eaLnBrk="1" fontAlgn="base" hangingPunct="1">
        <a:spcBef>
          <a:spcPct val="0"/>
        </a:spcBef>
        <a:spcAft>
          <a:spcPct val="0"/>
        </a:spcAft>
        <a:buChar char="»"/>
        <a:defRPr sz="2200">
          <a:solidFill>
            <a:schemeClr val="bg1"/>
          </a:solidFill>
          <a:latin typeface="+mn-lt"/>
        </a:defRPr>
      </a:lvl7pPr>
      <a:lvl8pPr marL="2460625" indent="-230188" algn="l" rtl="0" eaLnBrk="1" fontAlgn="base" hangingPunct="1">
        <a:spcBef>
          <a:spcPct val="0"/>
        </a:spcBef>
        <a:spcAft>
          <a:spcPct val="0"/>
        </a:spcAft>
        <a:buChar char="»"/>
        <a:defRPr sz="2200">
          <a:solidFill>
            <a:schemeClr val="bg1"/>
          </a:solidFill>
          <a:latin typeface="+mn-lt"/>
        </a:defRPr>
      </a:lvl8pPr>
      <a:lvl9pPr marL="2917825" indent="-230188" algn="l" rtl="0" eaLnBrk="1" fontAlgn="base" hangingPunct="1">
        <a:spcBef>
          <a:spcPct val="0"/>
        </a:spcBef>
        <a:spcAft>
          <a:spcPct val="0"/>
        </a:spcAft>
        <a:buChar char="»"/>
        <a:defRPr sz="2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hVFPjIp6nkk"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7E058A-BE83-4555-A4E2-607B76F51D22}"/>
              </a:ext>
            </a:extLst>
          </p:cNvPr>
          <p:cNvSpPr txBox="1"/>
          <p:nvPr/>
        </p:nvSpPr>
        <p:spPr>
          <a:xfrm>
            <a:off x="609600" y="5136755"/>
            <a:ext cx="3276598" cy="769441"/>
          </a:xfrm>
          <a:prstGeom prst="rect">
            <a:avLst/>
          </a:prstGeom>
          <a:gradFill flip="none" rotWithShape="1">
            <a:gsLst>
              <a:gs pos="0">
                <a:srgbClr val="000099"/>
              </a:gs>
              <a:gs pos="74000">
                <a:srgbClr val="3333FF"/>
              </a:gs>
              <a:gs pos="100000">
                <a:srgbClr val="0000CC"/>
              </a:gs>
            </a:gsLst>
            <a:path path="rect">
              <a:fillToRect l="100000" t="100000"/>
            </a:path>
            <a:tileRect r="-100000" b="-100000"/>
          </a:gradFill>
          <a:ln w="41275" cmpd="thickThin">
            <a:solidFill>
              <a:schemeClr val="tx2"/>
            </a:solidFill>
          </a:ln>
          <a:effectLst>
            <a:outerShdw blurRad="165100" dist="254000" dir="2700000" algn="tl" rotWithShape="0">
              <a:schemeClr val="accent1">
                <a:lumMod val="10000"/>
                <a:alpha val="40000"/>
              </a:schemeClr>
            </a:outerShdw>
          </a:effectLst>
          <a:scene3d>
            <a:camera prst="orthographicFront"/>
            <a:lightRig rig="threePt" dir="t"/>
          </a:scene3d>
          <a:sp3d>
            <a:bevelT w="196850" h="190500"/>
          </a:sp3d>
        </p:spPr>
        <p:txBody>
          <a:bodyPr wrap="square" rtlCol="0">
            <a:spAutoFit/>
          </a:bodyPr>
          <a:lstStyle/>
          <a:p>
            <a:pPr algn="ctr"/>
            <a:r>
              <a:rPr lang="en-US" sz="4400" dirty="0">
                <a:latin typeface="ArgosContour" pitchFamily="2" charset="0"/>
              </a:rPr>
              <a:t>Syllabus</a:t>
            </a:r>
          </a:p>
        </p:txBody>
      </p:sp>
      <p:sp>
        <p:nvSpPr>
          <p:cNvPr id="4" name="TextBox 3">
            <a:extLst>
              <a:ext uri="{FF2B5EF4-FFF2-40B4-BE49-F238E27FC236}">
                <a16:creationId xmlns:a16="http://schemas.microsoft.com/office/drawing/2014/main" id="{B86E8D83-9758-44FF-9C1A-A68FB7EDFCEF}"/>
              </a:ext>
            </a:extLst>
          </p:cNvPr>
          <p:cNvSpPr txBox="1"/>
          <p:nvPr/>
        </p:nvSpPr>
        <p:spPr>
          <a:xfrm>
            <a:off x="647700" y="5911019"/>
            <a:ext cx="8305800" cy="461665"/>
          </a:xfrm>
          <a:prstGeom prst="rect">
            <a:avLst/>
          </a:prstGeom>
          <a:noFill/>
        </p:spPr>
        <p:txBody>
          <a:bodyPr wrap="square" rtlCol="0">
            <a:spAutoFit/>
          </a:bodyPr>
          <a:lstStyle/>
          <a:p>
            <a:pPr algn="ctr"/>
            <a:r>
              <a:rPr lang="en-US" sz="2400" b="1" dirty="0">
                <a:latin typeface="+mn-lt"/>
              </a:rPr>
              <a:t>https://www.mathcompiler3d.com/bible-study</a:t>
            </a:r>
          </a:p>
        </p:txBody>
      </p:sp>
      <p:sp>
        <p:nvSpPr>
          <p:cNvPr id="7" name="TextBox 6">
            <a:extLst>
              <a:ext uri="{FF2B5EF4-FFF2-40B4-BE49-F238E27FC236}">
                <a16:creationId xmlns:a16="http://schemas.microsoft.com/office/drawing/2014/main" id="{CA75C452-5393-348B-9356-EDA8FEA1C2C8}"/>
              </a:ext>
            </a:extLst>
          </p:cNvPr>
          <p:cNvSpPr txBox="1"/>
          <p:nvPr/>
        </p:nvSpPr>
        <p:spPr>
          <a:xfrm>
            <a:off x="930573" y="82828"/>
            <a:ext cx="7467600" cy="461665"/>
          </a:xfrm>
          <a:prstGeom prst="rect">
            <a:avLst/>
          </a:prstGeom>
          <a:noFill/>
        </p:spPr>
        <p:txBody>
          <a:bodyPr wrap="square" rtlCol="0">
            <a:spAutoFit/>
          </a:bodyPr>
          <a:lstStyle/>
          <a:p>
            <a:pPr algn="ctr"/>
            <a:r>
              <a:rPr lang="en-US" sz="2400" dirty="0">
                <a:latin typeface="Algerian" panose="04020705040A02060702" pitchFamily="82" charset="0"/>
              </a:rPr>
              <a:t>End Times &amp; Pre Times: syllabus – Part - 1</a:t>
            </a:r>
          </a:p>
        </p:txBody>
      </p:sp>
      <p:sp>
        <p:nvSpPr>
          <p:cNvPr id="14" name="TextBox 13">
            <a:extLst>
              <a:ext uri="{FF2B5EF4-FFF2-40B4-BE49-F238E27FC236}">
                <a16:creationId xmlns:a16="http://schemas.microsoft.com/office/drawing/2014/main" id="{3C4AC29D-FC23-8076-2296-BA6774EE83F6}"/>
              </a:ext>
            </a:extLst>
          </p:cNvPr>
          <p:cNvSpPr txBox="1"/>
          <p:nvPr/>
        </p:nvSpPr>
        <p:spPr>
          <a:xfrm>
            <a:off x="397173" y="609600"/>
            <a:ext cx="8001000" cy="5446940"/>
          </a:xfrm>
          <a:prstGeom prst="rect">
            <a:avLst/>
          </a:prstGeom>
          <a:noFill/>
        </p:spPr>
        <p:txBody>
          <a:bodyPr wrap="square">
            <a:spAutoFit/>
          </a:bodyPr>
          <a:lstStyle/>
          <a:p>
            <a:pPr marL="0" marR="0" algn="l">
              <a:lnSpc>
                <a:spcPct val="107000"/>
              </a:lnSpc>
              <a:spcAft>
                <a:spcPts val="800"/>
              </a:spcAft>
            </a:pPr>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In Genesis 1 we know animals were created – it doesn’t talk about Lions – but we know Lions exist today – </a:t>
            </a:r>
            <a:r>
              <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Genesis 1:25 - And God made the beast of the earth after his kind, and cattle after their kind, and every thing that </a:t>
            </a:r>
            <a:r>
              <a:rPr lang="en-US" sz="1000" b="1" kern="100" dirty="0" err="1">
                <a:solidFill>
                  <a:schemeClr val="accent6"/>
                </a:solidFill>
                <a:latin typeface="Cambria" panose="02040503050406030204" pitchFamily="18" charset="0"/>
                <a:ea typeface="Cambria" panose="02040503050406030204" pitchFamily="18" charset="0"/>
                <a:cs typeface="Times New Roman" panose="02020603050405020304" pitchFamily="18" charset="0"/>
              </a:rPr>
              <a:t>creepeth</a:t>
            </a:r>
            <a:r>
              <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 upon the earth after his kind: and God saw that it was good.</a:t>
            </a:r>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 After God created the beasts of the field – we can derive that the lions (beasts) he created probably went and had lunch not long after they were created and it must have consisted of some type of leafy or grassy content. </a:t>
            </a:r>
            <a:r>
              <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Genesis 1:30 - And to every beast of the earth, and to every fowl of the air, and to every thing that </a:t>
            </a:r>
            <a:r>
              <a:rPr lang="en-US" sz="1000" b="1" kern="100" dirty="0" err="1">
                <a:solidFill>
                  <a:schemeClr val="accent6"/>
                </a:solidFill>
                <a:latin typeface="Cambria" panose="02040503050406030204" pitchFamily="18" charset="0"/>
                <a:ea typeface="Cambria" panose="02040503050406030204" pitchFamily="18" charset="0"/>
                <a:cs typeface="Times New Roman" panose="02020603050405020304" pitchFamily="18" charset="0"/>
              </a:rPr>
              <a:t>creepeth</a:t>
            </a:r>
            <a:r>
              <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 upon the earth, wherein there is life, I have given every green herb for meat: and it was so.</a:t>
            </a:r>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 We know this through study, analysis, and direct observation – even though the Bible does specifically say the lions had lunch. This may seem like and obvious example but keep this thought in mind as we go through this study of Pre-Times &amp; End Times. We will always make the Word of God both the foundation and the authority while analyzing what we can learn through science and archeology and find out how they fit together. We’ll identify what we can prove through the Word of God and Science, specify which parts are conjecture (or inferential), and which parts are theories.</a:t>
            </a:r>
          </a:p>
          <a:p>
            <a:pPr marL="0" marR="0" algn="l">
              <a:lnSpc>
                <a:spcPct val="107000"/>
              </a:lnSpc>
              <a:spcAft>
                <a:spcPts val="800"/>
              </a:spcAft>
            </a:pPr>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God has distributed Prophecy throughout his word so it cannot be removed – example: like deciding a book shouldn’t be in the bible.</a:t>
            </a:r>
          </a:p>
          <a:p>
            <a:pPr marL="0" marR="0" algn="l">
              <a:lnSpc>
                <a:spcPct val="107000"/>
              </a:lnSpc>
              <a:spcAft>
                <a:spcPts val="800"/>
              </a:spcAft>
            </a:pPr>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Isaiah 28:10 - </a:t>
            </a:r>
            <a:r>
              <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For precept must be upon precept, precept upon precept; line upon line, line upon line; here a little, and there a little:</a:t>
            </a:r>
          </a:p>
          <a:p>
            <a:pPr marL="0" marR="0" algn="l">
              <a:lnSpc>
                <a:spcPct val="107000"/>
              </a:lnSpc>
              <a:spcAft>
                <a:spcPts val="800"/>
              </a:spcAft>
            </a:pPr>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God’s word is like a time release vitamin – it releases it as you need it – when you come into the time slot of which a revelation effects the church or a generation, then it becomes unveiled – even though it’s been in the Word, since its writing.</a:t>
            </a:r>
          </a:p>
          <a:p>
            <a:pPr marL="0" marR="0" algn="l">
              <a:lnSpc>
                <a:spcPct val="107000"/>
              </a:lnSpc>
              <a:spcAft>
                <a:spcPts val="800"/>
              </a:spcAft>
            </a:pPr>
            <a:r>
              <a:rPr lang="en-US" sz="1000" b="1" kern="100" dirty="0">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Eternity Past – Where the Father, Son, and Holy Spirit always existed as God – Probably in the 11</a:t>
            </a:r>
            <a:r>
              <a:rPr lang="en-US" sz="1000" b="1" kern="100" baseline="30000" dirty="0">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th</a:t>
            </a:r>
            <a:r>
              <a:rPr lang="en-US" sz="1000" b="1" kern="100" dirty="0">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 dimension based on String Theory</a:t>
            </a:r>
          </a:p>
          <a:p>
            <a:pPr marL="0" marR="0" algn="l">
              <a:lnSpc>
                <a:spcPct val="107000"/>
              </a:lnSpc>
              <a:spcAft>
                <a:spcPts val="800"/>
              </a:spcAft>
            </a:pPr>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(I am not trying to put God in a “container” per say – but we have limited understanding, so we need to picture things the best we can based on what we know or have discovered along the way – we do know the Father is in heaven (which is some sort of physical spiritual location somewhere). We also know that the Bible talks about heaven being in the North. Psalm 48:2 – Beautiful for situation, the joy of the whole earth, is mount Zion, on the sides of the north, the city of the great king.</a:t>
            </a:r>
          </a:p>
          <a:p>
            <a:pPr algn="l"/>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Sometimes people are deceived, sometimes they are willing ignorant</a:t>
            </a:r>
          </a:p>
          <a:p>
            <a:pPr algn="l"/>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2 Peter 3:3 - </a:t>
            </a:r>
            <a:r>
              <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Knowing this first, that there shall come in the last days scoffers, walking after their own lusts,</a:t>
            </a:r>
          </a:p>
          <a:p>
            <a:pPr algn="l"/>
            <a:r>
              <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4 And saying, Where is the promise of his coming? for since the fathers fell asleep, all things continue as they were from the beginning of the creation.</a:t>
            </a:r>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 </a:t>
            </a:r>
          </a:p>
          <a:p>
            <a:pPr algn="l"/>
            <a:endPar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endParaRPr>
          </a:p>
          <a:p>
            <a:pPr algn="l"/>
            <a:endPar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endParaRPr>
          </a:p>
          <a:p>
            <a:pPr marL="0" marR="0" algn="l">
              <a:lnSpc>
                <a:spcPct val="107000"/>
              </a:lnSpc>
              <a:spcAft>
                <a:spcPts val="800"/>
              </a:spcAft>
            </a:pPr>
            <a:endPar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endParaRPr>
          </a:p>
          <a:p>
            <a:pPr marL="0" marR="0" algn="l">
              <a:lnSpc>
                <a:spcPct val="107000"/>
              </a:lnSpc>
              <a:spcAft>
                <a:spcPts val="800"/>
              </a:spcAft>
            </a:pPr>
            <a:endParaRPr lang="en-US" sz="1000" b="1"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l">
              <a:lnSpc>
                <a:spcPct val="107000"/>
              </a:lnSpc>
              <a:spcAft>
                <a:spcPts val="800"/>
              </a:spcAft>
            </a:pPr>
            <a:endParaRPr lang="en-US" sz="10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510978630"/>
      </p:ext>
    </p:extLst>
  </p:cSld>
  <p:clrMapOvr>
    <a:masterClrMapping/>
  </p:clrMapOvr>
  <p:transition spd="slow">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E3F4D-9451-F5D8-6EF7-745F93B34F4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D902AF2-7103-75C4-FA3F-F0A6F9AE40C3}"/>
              </a:ext>
            </a:extLst>
          </p:cNvPr>
          <p:cNvSpPr txBox="1"/>
          <p:nvPr/>
        </p:nvSpPr>
        <p:spPr>
          <a:xfrm>
            <a:off x="609600" y="5136755"/>
            <a:ext cx="3276598" cy="769441"/>
          </a:xfrm>
          <a:prstGeom prst="rect">
            <a:avLst/>
          </a:prstGeom>
          <a:gradFill flip="none" rotWithShape="1">
            <a:gsLst>
              <a:gs pos="0">
                <a:srgbClr val="000099"/>
              </a:gs>
              <a:gs pos="74000">
                <a:srgbClr val="3333FF"/>
              </a:gs>
              <a:gs pos="100000">
                <a:srgbClr val="0000CC"/>
              </a:gs>
            </a:gsLst>
            <a:path path="rect">
              <a:fillToRect l="100000" t="100000"/>
            </a:path>
            <a:tileRect r="-100000" b="-100000"/>
          </a:gradFill>
          <a:ln w="41275" cmpd="thickThin">
            <a:solidFill>
              <a:schemeClr val="tx2"/>
            </a:solidFill>
          </a:ln>
          <a:effectLst>
            <a:outerShdw blurRad="165100" dist="254000" dir="2700000" algn="tl" rotWithShape="0">
              <a:schemeClr val="accent1">
                <a:lumMod val="10000"/>
                <a:alpha val="40000"/>
              </a:schemeClr>
            </a:outerShdw>
          </a:effectLst>
          <a:scene3d>
            <a:camera prst="orthographicFront"/>
            <a:lightRig rig="threePt" dir="t"/>
          </a:scene3d>
          <a:sp3d>
            <a:bevelT w="196850" h="190500"/>
          </a:sp3d>
        </p:spPr>
        <p:txBody>
          <a:bodyPr wrap="square" rtlCol="0">
            <a:spAutoFit/>
          </a:bodyPr>
          <a:lstStyle/>
          <a:p>
            <a:pPr algn="ctr"/>
            <a:r>
              <a:rPr lang="en-US" sz="4400" dirty="0">
                <a:latin typeface="ArgosContour" pitchFamily="2" charset="0"/>
              </a:rPr>
              <a:t>Syllabus</a:t>
            </a:r>
          </a:p>
        </p:txBody>
      </p:sp>
      <p:sp>
        <p:nvSpPr>
          <p:cNvPr id="4" name="TextBox 3">
            <a:extLst>
              <a:ext uri="{FF2B5EF4-FFF2-40B4-BE49-F238E27FC236}">
                <a16:creationId xmlns:a16="http://schemas.microsoft.com/office/drawing/2014/main" id="{D82D8601-22AE-8FB3-B3CA-EF2F3FAFC9AA}"/>
              </a:ext>
            </a:extLst>
          </p:cNvPr>
          <p:cNvSpPr txBox="1"/>
          <p:nvPr/>
        </p:nvSpPr>
        <p:spPr>
          <a:xfrm>
            <a:off x="647700" y="5911019"/>
            <a:ext cx="8305800" cy="461665"/>
          </a:xfrm>
          <a:prstGeom prst="rect">
            <a:avLst/>
          </a:prstGeom>
          <a:noFill/>
        </p:spPr>
        <p:txBody>
          <a:bodyPr wrap="square" rtlCol="0">
            <a:spAutoFit/>
          </a:bodyPr>
          <a:lstStyle/>
          <a:p>
            <a:pPr algn="ctr"/>
            <a:r>
              <a:rPr lang="en-US" sz="2400" b="1" dirty="0">
                <a:latin typeface="+mn-lt"/>
              </a:rPr>
              <a:t>https://www.mathcompiler3d.com/bible-study</a:t>
            </a:r>
          </a:p>
        </p:txBody>
      </p:sp>
      <p:sp>
        <p:nvSpPr>
          <p:cNvPr id="7" name="TextBox 6">
            <a:extLst>
              <a:ext uri="{FF2B5EF4-FFF2-40B4-BE49-F238E27FC236}">
                <a16:creationId xmlns:a16="http://schemas.microsoft.com/office/drawing/2014/main" id="{777F6F32-FA53-A182-D7D9-5F3F8CFC4AF7}"/>
              </a:ext>
            </a:extLst>
          </p:cNvPr>
          <p:cNvSpPr txBox="1"/>
          <p:nvPr/>
        </p:nvSpPr>
        <p:spPr>
          <a:xfrm>
            <a:off x="930573" y="82828"/>
            <a:ext cx="7467600" cy="461665"/>
          </a:xfrm>
          <a:prstGeom prst="rect">
            <a:avLst/>
          </a:prstGeom>
          <a:noFill/>
        </p:spPr>
        <p:txBody>
          <a:bodyPr wrap="square" rtlCol="0">
            <a:spAutoFit/>
          </a:bodyPr>
          <a:lstStyle/>
          <a:p>
            <a:pPr algn="ctr"/>
            <a:r>
              <a:rPr lang="en-US" sz="2400" dirty="0">
                <a:latin typeface="Algerian" panose="04020705040A02060702" pitchFamily="82" charset="0"/>
              </a:rPr>
              <a:t>End Times &amp; Pre Times: syllabus – Part - 2</a:t>
            </a:r>
          </a:p>
        </p:txBody>
      </p:sp>
      <p:sp>
        <p:nvSpPr>
          <p:cNvPr id="14" name="TextBox 13">
            <a:extLst>
              <a:ext uri="{FF2B5EF4-FFF2-40B4-BE49-F238E27FC236}">
                <a16:creationId xmlns:a16="http://schemas.microsoft.com/office/drawing/2014/main" id="{2BCA4B1B-BFEE-7DB9-C3D1-4C471FE8F494}"/>
              </a:ext>
            </a:extLst>
          </p:cNvPr>
          <p:cNvSpPr txBox="1"/>
          <p:nvPr/>
        </p:nvSpPr>
        <p:spPr>
          <a:xfrm>
            <a:off x="457200" y="650120"/>
            <a:ext cx="8001000" cy="4381008"/>
          </a:xfrm>
          <a:prstGeom prst="rect">
            <a:avLst/>
          </a:prstGeom>
          <a:noFill/>
        </p:spPr>
        <p:txBody>
          <a:bodyPr wrap="square">
            <a:spAutoFit/>
          </a:bodyPr>
          <a:lstStyle/>
          <a:p>
            <a:pPr algn="l"/>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A composite Drawing – </a:t>
            </a:r>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If you were to describe to a sketch artist what someone looks like, then they could create a likeness that when you see that person, it has enough detail that you would recognize them. God draws a composite image throughout the scriptures – and when we arrive at what he described, there is enough information present so that we recognize it.</a:t>
            </a:r>
          </a:p>
          <a:p>
            <a:pPr algn="l"/>
            <a:endPar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endParaRPr>
          </a:p>
          <a:p>
            <a:pPr algn="l"/>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The last Days are 3000 years long – </a:t>
            </a:r>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God has been speaking to us through his son for 2000 years, and Jesus will continue to speak through the millennium</a:t>
            </a:r>
            <a:endPar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endParaRPr>
          </a:p>
          <a:p>
            <a:pPr algn="l"/>
            <a:r>
              <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Hebrews 11:1 God, who at sundry times and in divers manners </a:t>
            </a:r>
            <a:r>
              <a:rPr lang="en-US" sz="1000" b="1" kern="100" dirty="0" err="1">
                <a:solidFill>
                  <a:schemeClr val="accent6"/>
                </a:solidFill>
                <a:latin typeface="Cambria" panose="02040503050406030204" pitchFamily="18" charset="0"/>
                <a:ea typeface="Cambria" panose="02040503050406030204" pitchFamily="18" charset="0"/>
                <a:cs typeface="Times New Roman" panose="02020603050405020304" pitchFamily="18" charset="0"/>
              </a:rPr>
              <a:t>spake</a:t>
            </a:r>
            <a:r>
              <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 in time past unto the fathers by the prophets,</a:t>
            </a:r>
          </a:p>
          <a:p>
            <a:pPr algn="l"/>
            <a:r>
              <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2 Hath in these last days spoken unto us by his Son, whom he hath appointed heir of all things, by whom also he made the worlds;</a:t>
            </a:r>
          </a:p>
          <a:p>
            <a:pPr algn="l"/>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We are right at the tail end of the 6</a:t>
            </a:r>
            <a:r>
              <a:rPr lang="en-US" sz="1000" b="1" kern="100" baseline="300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th</a:t>
            </a:r>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 day about to go into the 7</a:t>
            </a:r>
            <a:r>
              <a:rPr lang="en-US" sz="1000" b="1" kern="100" baseline="300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th</a:t>
            </a:r>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a:t>
            </a:r>
          </a:p>
          <a:p>
            <a:pPr algn="l"/>
            <a:endPar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endParaRPr>
          </a:p>
          <a:p>
            <a:pPr algn="l"/>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God spoke the end from the beginning – that means he said out the plan right at the start in Genesis 1 and unfolded it through the rest of scripture.</a:t>
            </a:r>
          </a:p>
          <a:p>
            <a:pPr algn="l"/>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Isaiah 46:9-10</a:t>
            </a:r>
          </a:p>
          <a:p>
            <a:pPr algn="l"/>
            <a:r>
              <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9 Remember the former things of old: for I am God, and there is none else; I am God, and there is none like me,</a:t>
            </a:r>
          </a:p>
          <a:p>
            <a:pPr algn="l"/>
            <a:r>
              <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10 Declaring the end from the beginning, and from ancient times the things that are not yet done, saying, My counsel shall stand, and I will do all my pleasure:</a:t>
            </a:r>
          </a:p>
          <a:p>
            <a:pPr algn="l"/>
            <a:endPar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endParaRPr>
          </a:p>
          <a:p>
            <a:pPr algn="l"/>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Creation of the Universe</a:t>
            </a:r>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 – </a:t>
            </a:r>
            <a:r>
              <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Job 38:6 – Whereupon are the foundations thereof fastened? or who laid the corner stone thereof;</a:t>
            </a:r>
          </a:p>
          <a:p>
            <a:pPr algn="l"/>
            <a:r>
              <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7 When the morning stars sang together, and all the sons of God shouted for joy? </a:t>
            </a:r>
          </a:p>
          <a:p>
            <a:pPr algn="l"/>
            <a:endPar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endParaRPr>
          </a:p>
          <a:p>
            <a:pPr algn="l"/>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Paul Identifies at least 4 dimensions that we directly interact with</a:t>
            </a:r>
            <a:r>
              <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 </a:t>
            </a:r>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Ephesians 3:18</a:t>
            </a:r>
            <a:r>
              <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 May be able to comprehend with all saints what is the breadth, and length, and depth, and height;</a:t>
            </a:r>
          </a:p>
          <a:p>
            <a:pPr algn="l"/>
            <a:endPar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endParaRPr>
          </a:p>
          <a:p>
            <a:pPr marL="0" marR="0" algn="l">
              <a:lnSpc>
                <a:spcPct val="107000"/>
              </a:lnSpc>
              <a:spcAft>
                <a:spcPts val="800"/>
              </a:spcAft>
            </a:pPr>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Lucifer has a throne on the Earth </a:t>
            </a:r>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 Isaiah 14:13 - </a:t>
            </a:r>
            <a:r>
              <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For thou hast said in thine heart, I will ascend into heaven, I will exalt my throne above the stars of God: I will sit also upon the mount of the congregation, in the sides of the north:</a:t>
            </a:r>
          </a:p>
          <a:p>
            <a:pPr algn="l">
              <a:lnSpc>
                <a:spcPct val="107000"/>
              </a:lnSpc>
              <a:spcAft>
                <a:spcPts val="800"/>
              </a:spcAft>
            </a:pPr>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Lucifer mistreats those whom he has authority over </a:t>
            </a:r>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 Isaiah 14:17 - </a:t>
            </a:r>
            <a:r>
              <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That made the world as a wilderness, and destroyed the cities thereof; that opened not the house of his prisoners?</a:t>
            </a:r>
          </a:p>
        </p:txBody>
      </p:sp>
    </p:spTree>
    <p:extLst>
      <p:ext uri="{BB962C8B-B14F-4D97-AF65-F5344CB8AC3E}">
        <p14:creationId xmlns:p14="http://schemas.microsoft.com/office/powerpoint/2010/main" val="1677771745"/>
      </p:ext>
    </p:extLst>
  </p:cSld>
  <p:clrMapOvr>
    <a:masterClrMapping/>
  </p:clrMapOvr>
  <p:transition spd="slow">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46154-EB12-5BB9-B41A-9F409221BCC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C159F4D-8A55-176B-0E30-926E388314A0}"/>
              </a:ext>
            </a:extLst>
          </p:cNvPr>
          <p:cNvSpPr txBox="1"/>
          <p:nvPr/>
        </p:nvSpPr>
        <p:spPr>
          <a:xfrm>
            <a:off x="609600" y="5136755"/>
            <a:ext cx="3276598" cy="769441"/>
          </a:xfrm>
          <a:prstGeom prst="rect">
            <a:avLst/>
          </a:prstGeom>
          <a:gradFill flip="none" rotWithShape="1">
            <a:gsLst>
              <a:gs pos="0">
                <a:srgbClr val="000099"/>
              </a:gs>
              <a:gs pos="74000">
                <a:srgbClr val="3333FF"/>
              </a:gs>
              <a:gs pos="100000">
                <a:srgbClr val="0000CC"/>
              </a:gs>
            </a:gsLst>
            <a:path path="rect">
              <a:fillToRect l="100000" t="100000"/>
            </a:path>
            <a:tileRect r="-100000" b="-100000"/>
          </a:gradFill>
          <a:ln w="41275" cmpd="thickThin">
            <a:solidFill>
              <a:schemeClr val="tx2"/>
            </a:solidFill>
          </a:ln>
          <a:effectLst>
            <a:outerShdw blurRad="165100" dist="254000" dir="2700000" algn="tl" rotWithShape="0">
              <a:schemeClr val="accent1">
                <a:lumMod val="10000"/>
                <a:alpha val="40000"/>
              </a:schemeClr>
            </a:outerShdw>
          </a:effectLst>
          <a:scene3d>
            <a:camera prst="orthographicFront"/>
            <a:lightRig rig="threePt" dir="t"/>
          </a:scene3d>
          <a:sp3d>
            <a:bevelT w="196850" h="190500"/>
          </a:sp3d>
        </p:spPr>
        <p:txBody>
          <a:bodyPr wrap="square" rtlCol="0">
            <a:spAutoFit/>
          </a:bodyPr>
          <a:lstStyle/>
          <a:p>
            <a:pPr algn="ctr"/>
            <a:r>
              <a:rPr lang="en-US" sz="4400" dirty="0">
                <a:latin typeface="ArgosContour" pitchFamily="2" charset="0"/>
              </a:rPr>
              <a:t>Syllabus</a:t>
            </a:r>
          </a:p>
        </p:txBody>
      </p:sp>
      <p:sp>
        <p:nvSpPr>
          <p:cNvPr id="4" name="TextBox 3">
            <a:extLst>
              <a:ext uri="{FF2B5EF4-FFF2-40B4-BE49-F238E27FC236}">
                <a16:creationId xmlns:a16="http://schemas.microsoft.com/office/drawing/2014/main" id="{630D374F-6ABF-B558-29BC-A9A495AEC6F1}"/>
              </a:ext>
            </a:extLst>
          </p:cNvPr>
          <p:cNvSpPr txBox="1"/>
          <p:nvPr/>
        </p:nvSpPr>
        <p:spPr>
          <a:xfrm>
            <a:off x="511473" y="6168100"/>
            <a:ext cx="8305800" cy="461665"/>
          </a:xfrm>
          <a:prstGeom prst="rect">
            <a:avLst/>
          </a:prstGeom>
          <a:noFill/>
        </p:spPr>
        <p:txBody>
          <a:bodyPr wrap="square" rtlCol="0">
            <a:spAutoFit/>
          </a:bodyPr>
          <a:lstStyle/>
          <a:p>
            <a:pPr algn="ctr"/>
            <a:r>
              <a:rPr lang="en-US" sz="2400" b="1" dirty="0">
                <a:latin typeface="+mn-lt"/>
              </a:rPr>
              <a:t>https://www.mathcompiler3d.com/bible-study</a:t>
            </a:r>
          </a:p>
        </p:txBody>
      </p:sp>
      <p:sp>
        <p:nvSpPr>
          <p:cNvPr id="7" name="TextBox 6">
            <a:extLst>
              <a:ext uri="{FF2B5EF4-FFF2-40B4-BE49-F238E27FC236}">
                <a16:creationId xmlns:a16="http://schemas.microsoft.com/office/drawing/2014/main" id="{36A9BE8B-ABCF-DD21-432E-DDBBB22C68BD}"/>
              </a:ext>
            </a:extLst>
          </p:cNvPr>
          <p:cNvSpPr txBox="1"/>
          <p:nvPr/>
        </p:nvSpPr>
        <p:spPr>
          <a:xfrm>
            <a:off x="914400" y="64789"/>
            <a:ext cx="7467600" cy="461665"/>
          </a:xfrm>
          <a:prstGeom prst="rect">
            <a:avLst/>
          </a:prstGeom>
          <a:noFill/>
        </p:spPr>
        <p:txBody>
          <a:bodyPr wrap="square" rtlCol="0">
            <a:spAutoFit/>
          </a:bodyPr>
          <a:lstStyle/>
          <a:p>
            <a:pPr algn="ctr"/>
            <a:r>
              <a:rPr lang="en-US" sz="2400" dirty="0">
                <a:latin typeface="Algerian" panose="04020705040A02060702" pitchFamily="82" charset="0"/>
              </a:rPr>
              <a:t>End Times &amp; Pre Times: syllabus – Part - 3</a:t>
            </a:r>
          </a:p>
        </p:txBody>
      </p:sp>
      <p:sp>
        <p:nvSpPr>
          <p:cNvPr id="14" name="TextBox 13">
            <a:extLst>
              <a:ext uri="{FF2B5EF4-FFF2-40B4-BE49-F238E27FC236}">
                <a16:creationId xmlns:a16="http://schemas.microsoft.com/office/drawing/2014/main" id="{0CC62834-8AB3-4C90-8BD7-D26F519AA2AE}"/>
              </a:ext>
            </a:extLst>
          </p:cNvPr>
          <p:cNvSpPr txBox="1"/>
          <p:nvPr/>
        </p:nvSpPr>
        <p:spPr>
          <a:xfrm>
            <a:off x="397173" y="609600"/>
            <a:ext cx="3793827" cy="5427961"/>
          </a:xfrm>
          <a:prstGeom prst="rect">
            <a:avLst/>
          </a:prstGeom>
          <a:noFill/>
        </p:spPr>
        <p:txBody>
          <a:bodyPr wrap="square">
            <a:spAutoFit/>
          </a:bodyPr>
          <a:lstStyle/>
          <a:p>
            <a:pPr marL="0" marR="0" algn="l">
              <a:lnSpc>
                <a:spcPct val="107000"/>
              </a:lnSpc>
              <a:spcAft>
                <a:spcPts val="800"/>
              </a:spcAft>
            </a:pPr>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Pyramids &amp; Ancient Monoliths – </a:t>
            </a:r>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We will investigate why there are pyramids and monoliths on most of the planet, who built them, when were they built and why. A look into crop circles and why one is particularly significant.</a:t>
            </a:r>
          </a:p>
          <a:p>
            <a:pPr algn="l">
              <a:lnSpc>
                <a:spcPct val="107000"/>
              </a:lnSpc>
              <a:spcAft>
                <a:spcPts val="800"/>
              </a:spcAft>
            </a:pPr>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Carl Munck</a:t>
            </a:r>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 – The Ancient Monuments know where they are – and where does Mars fit in?</a:t>
            </a:r>
          </a:p>
          <a:p>
            <a:pPr algn="l">
              <a:lnSpc>
                <a:spcPct val="107000"/>
              </a:lnSpc>
              <a:spcAft>
                <a:spcPts val="800"/>
              </a:spcAft>
            </a:pPr>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Lucifers Flood </a:t>
            </a:r>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 When we arrive in Genesis 1:2 – the earth is already flooded</a:t>
            </a:r>
          </a:p>
          <a:p>
            <a:pPr marL="0" marR="0" algn="l">
              <a:lnSpc>
                <a:spcPct val="107000"/>
              </a:lnSpc>
              <a:spcAft>
                <a:spcPts val="800"/>
              </a:spcAft>
            </a:pPr>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The 69 weeks of Daniel and the 70</a:t>
            </a:r>
            <a:r>
              <a:rPr lang="en-US" sz="1000" b="1" kern="100" baseline="300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th</a:t>
            </a:r>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 week</a:t>
            </a:r>
          </a:p>
          <a:p>
            <a:pPr marL="0" marR="0" algn="l">
              <a:lnSpc>
                <a:spcPct val="107000"/>
              </a:lnSpc>
              <a:spcAft>
                <a:spcPts val="800"/>
              </a:spcAft>
            </a:pPr>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The </a:t>
            </a:r>
            <a:r>
              <a:rPr lang="en-US" sz="1000" b="1" kern="100" dirty="0" err="1">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Mazzaroth</a:t>
            </a:r>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 – </a:t>
            </a:r>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How it is different from  zodiac</a:t>
            </a:r>
          </a:p>
          <a:p>
            <a:pPr marL="0" marR="0" algn="l">
              <a:lnSpc>
                <a:spcPct val="107000"/>
              </a:lnSpc>
              <a:spcAft>
                <a:spcPts val="800"/>
              </a:spcAft>
            </a:pPr>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The Genesis 6 attempt to usurp birthright </a:t>
            </a:r>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 Giants, blending of the species – both angelic and natural</a:t>
            </a:r>
          </a:p>
          <a:p>
            <a:pPr algn="l">
              <a:lnSpc>
                <a:spcPct val="107000"/>
              </a:lnSpc>
              <a:spcAft>
                <a:spcPts val="800"/>
              </a:spcAft>
            </a:pPr>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The Ice Age </a:t>
            </a:r>
            <a:r>
              <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 </a:t>
            </a:r>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Job 38:29-30</a:t>
            </a:r>
            <a:r>
              <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 - Out of whose womb came the ice? and the hoary frost of heaven, who hath gendered it?</a:t>
            </a:r>
          </a:p>
          <a:p>
            <a:pPr algn="l">
              <a:lnSpc>
                <a:spcPct val="107000"/>
              </a:lnSpc>
              <a:spcAft>
                <a:spcPts val="800"/>
              </a:spcAft>
            </a:pPr>
            <a:r>
              <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30 The waters are hid as with a stone, and the face of the deep is frozen.</a:t>
            </a:r>
          </a:p>
          <a:p>
            <a:pPr marL="0" marR="0" algn="l">
              <a:lnSpc>
                <a:spcPct val="107000"/>
              </a:lnSpc>
              <a:spcAft>
                <a:spcPts val="800"/>
              </a:spcAft>
            </a:pPr>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What were the stones of fire? </a:t>
            </a:r>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 Lucifer walked up and down in them Ezekiel 28:14 - </a:t>
            </a:r>
            <a:r>
              <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Thou art the anointed cherub that </a:t>
            </a:r>
            <a:r>
              <a:rPr lang="en-US" sz="1000" b="1" kern="100" dirty="0" err="1">
                <a:solidFill>
                  <a:schemeClr val="accent6"/>
                </a:solidFill>
                <a:latin typeface="Cambria" panose="02040503050406030204" pitchFamily="18" charset="0"/>
                <a:ea typeface="Cambria" panose="02040503050406030204" pitchFamily="18" charset="0"/>
                <a:cs typeface="Times New Roman" panose="02020603050405020304" pitchFamily="18" charset="0"/>
              </a:rPr>
              <a:t>covereth</a:t>
            </a:r>
            <a:r>
              <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 and I have set thee so: thou </a:t>
            </a:r>
            <a:r>
              <a:rPr lang="en-US" sz="1000" b="1" kern="100" dirty="0" err="1">
                <a:solidFill>
                  <a:schemeClr val="accent6"/>
                </a:solidFill>
                <a:latin typeface="Cambria" panose="02040503050406030204" pitchFamily="18" charset="0"/>
                <a:ea typeface="Cambria" panose="02040503050406030204" pitchFamily="18" charset="0"/>
                <a:cs typeface="Times New Roman" panose="02020603050405020304" pitchFamily="18" charset="0"/>
              </a:rPr>
              <a:t>wast</a:t>
            </a:r>
            <a:r>
              <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 upon the holy mountain of God; thou hast walked up and down in the midst of the stones of fire.</a:t>
            </a:r>
          </a:p>
          <a:p>
            <a:pPr marL="0" marR="0" algn="l">
              <a:lnSpc>
                <a:spcPct val="107000"/>
              </a:lnSpc>
              <a:spcAft>
                <a:spcPts val="800"/>
              </a:spcAft>
            </a:pPr>
            <a:endPar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endParaRPr>
          </a:p>
          <a:p>
            <a:pPr marL="0" marR="0" algn="l">
              <a:lnSpc>
                <a:spcPct val="107000"/>
              </a:lnSpc>
              <a:spcAft>
                <a:spcPts val="800"/>
              </a:spcAft>
            </a:pPr>
            <a:endPar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endParaRPr>
          </a:p>
          <a:p>
            <a:pPr marL="0" marR="0" algn="l">
              <a:lnSpc>
                <a:spcPct val="107000"/>
              </a:lnSpc>
              <a:spcAft>
                <a:spcPts val="800"/>
              </a:spcAft>
            </a:pPr>
            <a:endParaRPr lang="en-US" sz="1000" b="1"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l">
              <a:lnSpc>
                <a:spcPct val="107000"/>
              </a:lnSpc>
              <a:spcAft>
                <a:spcPts val="800"/>
              </a:spcAft>
            </a:pPr>
            <a:endParaRPr lang="en-US" sz="10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E8B3A27-AB2A-F66F-5BD1-EA8890115503}"/>
              </a:ext>
            </a:extLst>
          </p:cNvPr>
          <p:cNvSpPr txBox="1"/>
          <p:nvPr/>
        </p:nvSpPr>
        <p:spPr>
          <a:xfrm>
            <a:off x="4702473" y="526454"/>
            <a:ext cx="3793827" cy="4645182"/>
          </a:xfrm>
          <a:prstGeom prst="rect">
            <a:avLst/>
          </a:prstGeom>
          <a:noFill/>
        </p:spPr>
        <p:txBody>
          <a:bodyPr wrap="square">
            <a:spAutoFit/>
          </a:bodyPr>
          <a:lstStyle/>
          <a:p>
            <a:pPr marL="0" marR="0" algn="l">
              <a:lnSpc>
                <a:spcPct val="107000"/>
              </a:lnSpc>
              <a:spcAft>
                <a:spcPts val="800"/>
              </a:spcAft>
            </a:pPr>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What about Rahab? </a:t>
            </a:r>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 Where did the asteroid belt come from</a:t>
            </a:r>
          </a:p>
          <a:p>
            <a:pPr marL="0" marR="0" algn="l">
              <a:lnSpc>
                <a:spcPct val="107000"/>
              </a:lnSpc>
              <a:spcAft>
                <a:spcPts val="800"/>
              </a:spcAft>
            </a:pPr>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The Great Tribulation </a:t>
            </a:r>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 7 years unlike and time past or future</a:t>
            </a:r>
          </a:p>
          <a:p>
            <a:pPr marL="0" marR="0" algn="l">
              <a:lnSpc>
                <a:spcPct val="107000"/>
              </a:lnSpc>
              <a:spcAft>
                <a:spcPts val="800"/>
              </a:spcAft>
            </a:pPr>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Does the Devil still have a chance? </a:t>
            </a:r>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Yes, but no.</a:t>
            </a:r>
          </a:p>
          <a:p>
            <a:pPr algn="l">
              <a:lnSpc>
                <a:spcPct val="107000"/>
              </a:lnSpc>
              <a:spcAft>
                <a:spcPts val="800"/>
              </a:spcAft>
            </a:pPr>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Where do dinosaurs come in? </a:t>
            </a:r>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Behemoth, Leviathan, Argentinosaurus, and T-Rex</a:t>
            </a:r>
          </a:p>
          <a:p>
            <a:pPr algn="l">
              <a:lnSpc>
                <a:spcPct val="107000"/>
              </a:lnSpc>
              <a:spcAft>
                <a:spcPts val="800"/>
              </a:spcAft>
            </a:pPr>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Dark Sentences</a:t>
            </a:r>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 The Beast &amp; The False Prophet</a:t>
            </a:r>
          </a:p>
          <a:p>
            <a:pPr algn="l">
              <a:lnSpc>
                <a:spcPct val="107000"/>
              </a:lnSpc>
              <a:spcAft>
                <a:spcPts val="800"/>
              </a:spcAft>
            </a:pPr>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The Lake of Fire </a:t>
            </a:r>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 The 2</a:t>
            </a:r>
            <a:r>
              <a:rPr lang="en-US" sz="1000" b="1" kern="100" baseline="300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nd</a:t>
            </a:r>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 death</a:t>
            </a:r>
          </a:p>
          <a:p>
            <a:pPr algn="l">
              <a:lnSpc>
                <a:spcPct val="107000"/>
              </a:lnSpc>
              <a:spcAft>
                <a:spcPts val="800"/>
              </a:spcAft>
            </a:pPr>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The millennial reign </a:t>
            </a:r>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 1000 years of peace</a:t>
            </a:r>
          </a:p>
          <a:p>
            <a:pPr algn="l">
              <a:lnSpc>
                <a:spcPct val="107000"/>
              </a:lnSpc>
              <a:spcAft>
                <a:spcPts val="800"/>
              </a:spcAft>
            </a:pPr>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Loosed for a season </a:t>
            </a:r>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 Satan is hot, he knows his time is short</a:t>
            </a:r>
          </a:p>
          <a:p>
            <a:pPr algn="l">
              <a:lnSpc>
                <a:spcPct val="107000"/>
              </a:lnSpc>
              <a:spcAft>
                <a:spcPts val="800"/>
              </a:spcAft>
            </a:pPr>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Folded</a:t>
            </a:r>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 The heavens will be folded up like a scroll</a:t>
            </a:r>
          </a:p>
          <a:p>
            <a:pPr algn="l">
              <a:lnSpc>
                <a:spcPct val="107000"/>
              </a:lnSpc>
              <a:spcAft>
                <a:spcPts val="800"/>
              </a:spcAft>
            </a:pPr>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God wants only the best for his kids: </a:t>
            </a:r>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New heavens and Earth will be created - unused</a:t>
            </a:r>
          </a:p>
          <a:p>
            <a:pPr algn="l">
              <a:lnSpc>
                <a:spcPct val="107000"/>
              </a:lnSpc>
              <a:spcAft>
                <a:spcPts val="800"/>
              </a:spcAft>
            </a:pPr>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The new Jerusalem coming down out of heaven </a:t>
            </a:r>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 Pyramid or a Cube?</a:t>
            </a:r>
          </a:p>
          <a:p>
            <a:pPr algn="l">
              <a:lnSpc>
                <a:spcPct val="107000"/>
              </a:lnSpc>
              <a:spcAft>
                <a:spcPts val="800"/>
              </a:spcAft>
            </a:pPr>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The Ages to come </a:t>
            </a:r>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 The exceeding riches of his grace</a:t>
            </a:r>
          </a:p>
          <a:p>
            <a:pPr algn="l">
              <a:lnSpc>
                <a:spcPct val="107000"/>
              </a:lnSpc>
              <a:spcAft>
                <a:spcPts val="800"/>
              </a:spcAft>
            </a:pPr>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Who’s out there? </a:t>
            </a:r>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 A short list of known beings</a:t>
            </a:r>
          </a:p>
          <a:p>
            <a:pPr algn="l">
              <a:lnSpc>
                <a:spcPct val="107000"/>
              </a:lnSpc>
              <a:spcAft>
                <a:spcPts val="800"/>
              </a:spcAft>
            </a:pPr>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A message through time </a:t>
            </a:r>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 Who sent it</a:t>
            </a:r>
          </a:p>
          <a:p>
            <a:pPr algn="l">
              <a:lnSpc>
                <a:spcPct val="107000"/>
              </a:lnSpc>
              <a:spcAft>
                <a:spcPts val="800"/>
              </a:spcAft>
            </a:pPr>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Don’t stay in one place </a:t>
            </a:r>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 a derived theory</a:t>
            </a:r>
          </a:p>
        </p:txBody>
      </p:sp>
      <p:sp>
        <p:nvSpPr>
          <p:cNvPr id="8" name="Oval 7">
            <a:extLst>
              <a:ext uri="{FF2B5EF4-FFF2-40B4-BE49-F238E27FC236}">
                <a16:creationId xmlns:a16="http://schemas.microsoft.com/office/drawing/2014/main" id="{D61F9156-4CAD-FB17-A1C7-A930E84560B9}"/>
              </a:ext>
            </a:extLst>
          </p:cNvPr>
          <p:cNvSpPr/>
          <p:nvPr/>
        </p:nvSpPr>
        <p:spPr bwMode="auto">
          <a:xfrm>
            <a:off x="4191000" y="5334000"/>
            <a:ext cx="511473" cy="3048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accent1">
                  <a:lumMod val="75000"/>
                </a:schemeClr>
              </a:solidFill>
              <a:effectLst/>
              <a:highlight>
                <a:srgbClr val="FFFF00"/>
              </a:highlight>
              <a:latin typeface="Cooper Black" pitchFamily="2" charset="0"/>
            </a:endParaRPr>
          </a:p>
        </p:txBody>
      </p:sp>
      <p:sp>
        <p:nvSpPr>
          <p:cNvPr id="9" name="Freeform: Shape 8">
            <a:hlinkClick r:id="rId2"/>
            <a:extLst>
              <a:ext uri="{FF2B5EF4-FFF2-40B4-BE49-F238E27FC236}">
                <a16:creationId xmlns:a16="http://schemas.microsoft.com/office/drawing/2014/main" id="{44048782-7CDA-CED8-CCB3-03E3F4DAB9F0}"/>
              </a:ext>
            </a:extLst>
          </p:cNvPr>
          <p:cNvSpPr/>
          <p:nvPr/>
        </p:nvSpPr>
        <p:spPr bwMode="auto">
          <a:xfrm>
            <a:off x="4137025" y="5136365"/>
            <a:ext cx="485775" cy="506388"/>
          </a:xfrm>
          <a:custGeom>
            <a:avLst/>
            <a:gdLst>
              <a:gd name="connsiteX0" fmla="*/ 0 w 485775"/>
              <a:gd name="connsiteY0" fmla="*/ 105560 h 506388"/>
              <a:gd name="connsiteX1" fmla="*/ 0 w 485775"/>
              <a:gd name="connsiteY1" fmla="*/ 105560 h 506388"/>
              <a:gd name="connsiteX2" fmla="*/ 292100 w 485775"/>
              <a:gd name="connsiteY2" fmla="*/ 470685 h 506388"/>
              <a:gd name="connsiteX3" fmla="*/ 320675 w 485775"/>
              <a:gd name="connsiteY3" fmla="*/ 505610 h 506388"/>
              <a:gd name="connsiteX4" fmla="*/ 387350 w 485775"/>
              <a:gd name="connsiteY4" fmla="*/ 502435 h 506388"/>
              <a:gd name="connsiteX5" fmla="*/ 422275 w 485775"/>
              <a:gd name="connsiteY5" fmla="*/ 470685 h 506388"/>
              <a:gd name="connsiteX6" fmla="*/ 457200 w 485775"/>
              <a:gd name="connsiteY6" fmla="*/ 454810 h 506388"/>
              <a:gd name="connsiteX7" fmla="*/ 482600 w 485775"/>
              <a:gd name="connsiteY7" fmla="*/ 292885 h 506388"/>
              <a:gd name="connsiteX8" fmla="*/ 485775 w 485775"/>
              <a:gd name="connsiteY8" fmla="*/ 219860 h 506388"/>
              <a:gd name="connsiteX9" fmla="*/ 479425 w 485775"/>
              <a:gd name="connsiteY9" fmla="*/ 165885 h 506388"/>
              <a:gd name="connsiteX10" fmla="*/ 438150 w 485775"/>
              <a:gd name="connsiteY10" fmla="*/ 83335 h 506388"/>
              <a:gd name="connsiteX11" fmla="*/ 428625 w 485775"/>
              <a:gd name="connsiteY11" fmla="*/ 70635 h 506388"/>
              <a:gd name="connsiteX12" fmla="*/ 409575 w 485775"/>
              <a:gd name="connsiteY12" fmla="*/ 51585 h 506388"/>
              <a:gd name="connsiteX13" fmla="*/ 393700 w 485775"/>
              <a:gd name="connsiteY13" fmla="*/ 26185 h 506388"/>
              <a:gd name="connsiteX14" fmla="*/ 355600 w 485775"/>
              <a:gd name="connsiteY14" fmla="*/ 16660 h 506388"/>
              <a:gd name="connsiteX15" fmla="*/ 254000 w 485775"/>
              <a:gd name="connsiteY15" fmla="*/ 10310 h 506388"/>
              <a:gd name="connsiteX16" fmla="*/ 34925 w 485775"/>
              <a:gd name="connsiteY16" fmla="*/ 54760 h 506388"/>
              <a:gd name="connsiteX17" fmla="*/ 47625 w 485775"/>
              <a:gd name="connsiteY17" fmla="*/ 67460 h 506388"/>
              <a:gd name="connsiteX18" fmla="*/ 0 w 485775"/>
              <a:gd name="connsiteY18" fmla="*/ 105560 h 50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5775" h="506388">
                <a:moveTo>
                  <a:pt x="0" y="105560"/>
                </a:moveTo>
                <a:lnTo>
                  <a:pt x="0" y="105560"/>
                </a:lnTo>
                <a:cubicBezTo>
                  <a:pt x="235214" y="355475"/>
                  <a:pt x="81044" y="175206"/>
                  <a:pt x="292100" y="470685"/>
                </a:cubicBezTo>
                <a:cubicBezTo>
                  <a:pt x="350634" y="552633"/>
                  <a:pt x="282395" y="441811"/>
                  <a:pt x="320675" y="505610"/>
                </a:cubicBezTo>
                <a:cubicBezTo>
                  <a:pt x="342900" y="504552"/>
                  <a:pt x="366308" y="509668"/>
                  <a:pt x="387350" y="502435"/>
                </a:cubicBezTo>
                <a:cubicBezTo>
                  <a:pt x="402229" y="497320"/>
                  <a:pt x="410329" y="480924"/>
                  <a:pt x="422275" y="470685"/>
                </a:cubicBezTo>
                <a:cubicBezTo>
                  <a:pt x="432588" y="461845"/>
                  <a:pt x="444188" y="459690"/>
                  <a:pt x="457200" y="454810"/>
                </a:cubicBezTo>
                <a:cubicBezTo>
                  <a:pt x="500089" y="401198"/>
                  <a:pt x="471748" y="442642"/>
                  <a:pt x="482600" y="292885"/>
                </a:cubicBezTo>
                <a:cubicBezTo>
                  <a:pt x="484361" y="268584"/>
                  <a:pt x="484717" y="244202"/>
                  <a:pt x="485775" y="219860"/>
                </a:cubicBezTo>
                <a:cubicBezTo>
                  <a:pt x="483658" y="201868"/>
                  <a:pt x="484587" y="183250"/>
                  <a:pt x="479425" y="165885"/>
                </a:cubicBezTo>
                <a:cubicBezTo>
                  <a:pt x="469292" y="131801"/>
                  <a:pt x="456632" y="109738"/>
                  <a:pt x="438150" y="83335"/>
                </a:cubicBezTo>
                <a:cubicBezTo>
                  <a:pt x="435115" y="79000"/>
                  <a:pt x="432165" y="74568"/>
                  <a:pt x="428625" y="70635"/>
                </a:cubicBezTo>
                <a:cubicBezTo>
                  <a:pt x="422618" y="63960"/>
                  <a:pt x="415123" y="58646"/>
                  <a:pt x="409575" y="51585"/>
                </a:cubicBezTo>
                <a:cubicBezTo>
                  <a:pt x="403406" y="43734"/>
                  <a:pt x="402083" y="31609"/>
                  <a:pt x="393700" y="26185"/>
                </a:cubicBezTo>
                <a:cubicBezTo>
                  <a:pt x="382709" y="19073"/>
                  <a:pt x="368379" y="19500"/>
                  <a:pt x="355600" y="16660"/>
                </a:cubicBezTo>
                <a:cubicBezTo>
                  <a:pt x="323359" y="9495"/>
                  <a:pt x="283221" y="11434"/>
                  <a:pt x="254000" y="10310"/>
                </a:cubicBezTo>
                <a:cubicBezTo>
                  <a:pt x="99649" y="20739"/>
                  <a:pt x="-31768" y="-41574"/>
                  <a:pt x="34925" y="54760"/>
                </a:cubicBezTo>
                <a:cubicBezTo>
                  <a:pt x="38333" y="59682"/>
                  <a:pt x="43392" y="63227"/>
                  <a:pt x="47625" y="67460"/>
                </a:cubicBezTo>
                <a:cubicBezTo>
                  <a:pt x="41103" y="87025"/>
                  <a:pt x="7937" y="99210"/>
                  <a:pt x="0" y="105560"/>
                </a:cubicBezTo>
                <a:close/>
              </a:path>
            </a:pathLst>
          </a:custGeom>
          <a:solidFill>
            <a:schemeClr val="accent1">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Cooper Black" pitchFamily="2" charset="0"/>
            </a:endParaRPr>
          </a:p>
        </p:txBody>
      </p:sp>
    </p:spTree>
    <p:extLst>
      <p:ext uri="{BB962C8B-B14F-4D97-AF65-F5344CB8AC3E}">
        <p14:creationId xmlns:p14="http://schemas.microsoft.com/office/powerpoint/2010/main" val="2318753186"/>
      </p:ext>
    </p:extLst>
  </p:cSld>
  <p:clrMapOvr>
    <a:masterClrMapping/>
  </p:clrMapOvr>
  <p:transition spd="slow">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B1530-9F5C-7926-C5BD-852EE9F8D1A8}"/>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76168D53-82C3-4D41-2D6A-49D274B5D40D}"/>
              </a:ext>
            </a:extLst>
          </p:cNvPr>
          <p:cNvSpPr txBox="1"/>
          <p:nvPr/>
        </p:nvSpPr>
        <p:spPr>
          <a:xfrm>
            <a:off x="509441" y="195694"/>
            <a:ext cx="7928884" cy="369332"/>
          </a:xfrm>
          <a:prstGeom prst="rect">
            <a:avLst/>
          </a:prstGeom>
          <a:noFill/>
        </p:spPr>
        <p:txBody>
          <a:bodyPr wrap="square" rtlCol="0">
            <a:spAutoFit/>
          </a:bodyPr>
          <a:lstStyle/>
          <a:p>
            <a:pPr algn="ctr"/>
            <a:r>
              <a:rPr lang="en-US" sz="1800" b="1" dirty="0">
                <a:solidFill>
                  <a:srgbClr val="FFFF00"/>
                </a:solidFill>
                <a:latin typeface="Bookman Old Style" panose="02050604050505020204" pitchFamily="18" charset="0"/>
              </a:rPr>
              <a:t>End Times &amp; Pre-Times: An evidence-based history of time</a:t>
            </a:r>
          </a:p>
        </p:txBody>
      </p:sp>
      <p:sp>
        <p:nvSpPr>
          <p:cNvPr id="7" name="TextBox 6">
            <a:extLst>
              <a:ext uri="{FF2B5EF4-FFF2-40B4-BE49-F238E27FC236}">
                <a16:creationId xmlns:a16="http://schemas.microsoft.com/office/drawing/2014/main" id="{9ED0FFF2-26F6-5253-655B-C14EC1B9646A}"/>
              </a:ext>
            </a:extLst>
          </p:cNvPr>
          <p:cNvSpPr txBox="1"/>
          <p:nvPr/>
        </p:nvSpPr>
        <p:spPr>
          <a:xfrm>
            <a:off x="4592026" y="3699118"/>
            <a:ext cx="4104617" cy="1263679"/>
          </a:xfrm>
          <a:prstGeom prst="rect">
            <a:avLst/>
          </a:prstGeom>
          <a:noFill/>
        </p:spPr>
        <p:txBody>
          <a:bodyPr wrap="square" rtlCol="0">
            <a:spAutoFit/>
          </a:bodyPr>
          <a:lstStyle/>
          <a:p>
            <a:pPr marL="0" marR="0" algn="l">
              <a:lnSpc>
                <a:spcPct val="107000"/>
              </a:lnSpc>
              <a:spcAft>
                <a:spcPts val="800"/>
              </a:spcAft>
            </a:pPr>
            <a:r>
              <a:rPr lang="en-US" sz="12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In Genesis 1:2 – we arrive on a planet that has been totally flooded – meaning it had already existed before hand. The earth was without form and void (</a:t>
            </a:r>
            <a:r>
              <a:rPr lang="en-US" sz="1200"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suggesting that a major destruction / judgment had taken place)</a:t>
            </a:r>
            <a:r>
              <a:rPr lang="en-US" sz="12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 – darkness was everywhere – illuding to the fact that there was no sun present.</a:t>
            </a:r>
          </a:p>
        </p:txBody>
      </p:sp>
      <p:pic>
        <p:nvPicPr>
          <p:cNvPr id="2054" name="Picture 6">
            <a:extLst>
              <a:ext uri="{FF2B5EF4-FFF2-40B4-BE49-F238E27FC236}">
                <a16:creationId xmlns:a16="http://schemas.microsoft.com/office/drawing/2014/main" id="{94BD04B1-1A73-5C78-2127-6E2B34A8A2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 y="3609380"/>
            <a:ext cx="1114425" cy="11144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1D7CBE9-A981-4939-5D83-FEAF1013FBF9}"/>
              </a:ext>
            </a:extLst>
          </p:cNvPr>
          <p:cNvSpPr txBox="1"/>
          <p:nvPr/>
        </p:nvSpPr>
        <p:spPr>
          <a:xfrm>
            <a:off x="-228816" y="3024605"/>
            <a:ext cx="1905001" cy="584775"/>
          </a:xfrm>
          <a:prstGeom prst="rect">
            <a:avLst/>
          </a:prstGeom>
          <a:noFill/>
        </p:spPr>
        <p:txBody>
          <a:bodyPr wrap="square">
            <a:spAutoFit/>
          </a:bodyPr>
          <a:lstStyle/>
          <a:p>
            <a:r>
              <a:rPr lang="en-US" sz="16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The World that </a:t>
            </a:r>
          </a:p>
          <a:p>
            <a:r>
              <a:rPr lang="en-US" sz="16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Was - Giants</a:t>
            </a:r>
            <a:endParaRPr lang="en-US" sz="1600" dirty="0"/>
          </a:p>
        </p:txBody>
      </p:sp>
      <p:pic>
        <p:nvPicPr>
          <p:cNvPr id="8" name="Picture 7">
            <a:extLst>
              <a:ext uri="{FF2B5EF4-FFF2-40B4-BE49-F238E27FC236}">
                <a16:creationId xmlns:a16="http://schemas.microsoft.com/office/drawing/2014/main" id="{DD746243-4AB3-73B8-BD30-F2346032202A}"/>
              </a:ext>
            </a:extLst>
          </p:cNvPr>
          <p:cNvPicPr>
            <a:picLocks noChangeAspect="1"/>
          </p:cNvPicPr>
          <p:nvPr/>
        </p:nvPicPr>
        <p:blipFill>
          <a:blip r:embed="rId3"/>
          <a:stretch>
            <a:fillRect/>
          </a:stretch>
        </p:blipFill>
        <p:spPr>
          <a:xfrm>
            <a:off x="3731962" y="2781747"/>
            <a:ext cx="992438" cy="879107"/>
          </a:xfrm>
          <a:prstGeom prst="rect">
            <a:avLst/>
          </a:prstGeom>
        </p:spPr>
      </p:pic>
      <p:sp>
        <p:nvSpPr>
          <p:cNvPr id="9" name="TextBox 8">
            <a:extLst>
              <a:ext uri="{FF2B5EF4-FFF2-40B4-BE49-F238E27FC236}">
                <a16:creationId xmlns:a16="http://schemas.microsoft.com/office/drawing/2014/main" id="{3BAEE80F-CC3B-2943-F8C9-FBBE44074B77}"/>
              </a:ext>
            </a:extLst>
          </p:cNvPr>
          <p:cNvSpPr txBox="1"/>
          <p:nvPr/>
        </p:nvSpPr>
        <p:spPr>
          <a:xfrm>
            <a:off x="2435148" y="2837514"/>
            <a:ext cx="1356342" cy="954107"/>
          </a:xfrm>
          <a:prstGeom prst="rect">
            <a:avLst/>
          </a:prstGeom>
          <a:noFill/>
        </p:spPr>
        <p:txBody>
          <a:bodyPr wrap="square">
            <a:spAutoFit/>
          </a:bodyPr>
          <a:lstStyle/>
          <a:p>
            <a:r>
              <a:rPr lang="en-US" sz="14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The Make-over 6000 +/- years ago – and God said…</a:t>
            </a:r>
            <a:endParaRPr lang="en-US" sz="1400" dirty="0"/>
          </a:p>
        </p:txBody>
      </p:sp>
      <p:pic>
        <p:nvPicPr>
          <p:cNvPr id="12" name="Picture 11">
            <a:extLst>
              <a:ext uri="{FF2B5EF4-FFF2-40B4-BE49-F238E27FC236}">
                <a16:creationId xmlns:a16="http://schemas.microsoft.com/office/drawing/2014/main" id="{06D5F445-62C5-305A-3BE0-88C0C8F93BEC}"/>
              </a:ext>
            </a:extLst>
          </p:cNvPr>
          <p:cNvPicPr>
            <a:picLocks noChangeAspect="1"/>
          </p:cNvPicPr>
          <p:nvPr/>
        </p:nvPicPr>
        <p:blipFill>
          <a:blip r:embed="rId4"/>
          <a:stretch>
            <a:fillRect/>
          </a:stretch>
        </p:blipFill>
        <p:spPr>
          <a:xfrm>
            <a:off x="5397243" y="2396974"/>
            <a:ext cx="675835" cy="638125"/>
          </a:xfrm>
          <a:prstGeom prst="rect">
            <a:avLst/>
          </a:prstGeom>
        </p:spPr>
      </p:pic>
      <p:pic>
        <p:nvPicPr>
          <p:cNvPr id="1026" name="Picture 2" descr="Analysis] Destruction of planets? | Fandom">
            <a:extLst>
              <a:ext uri="{FF2B5EF4-FFF2-40B4-BE49-F238E27FC236}">
                <a16:creationId xmlns:a16="http://schemas.microsoft.com/office/drawing/2014/main" id="{ED1B161B-DD87-D60D-C679-ABD93C36CF6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4878" y="5598276"/>
            <a:ext cx="1096969" cy="98509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55B62AB-F1E8-2FB7-D2C3-2D1E34775F0B}"/>
              </a:ext>
            </a:extLst>
          </p:cNvPr>
          <p:cNvSpPr txBox="1"/>
          <p:nvPr/>
        </p:nvSpPr>
        <p:spPr>
          <a:xfrm>
            <a:off x="7133905" y="650814"/>
            <a:ext cx="1691860" cy="646331"/>
          </a:xfrm>
          <a:prstGeom prst="rect">
            <a:avLst/>
          </a:prstGeom>
          <a:noFill/>
        </p:spPr>
        <p:txBody>
          <a:bodyPr wrap="square">
            <a:spAutoFit/>
          </a:bodyPr>
          <a:lstStyle/>
          <a:p>
            <a:pPr algn="l"/>
            <a:r>
              <a:rPr lang="en-US" sz="1200"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In the beginning God created the heaven and the earth.</a:t>
            </a:r>
          </a:p>
        </p:txBody>
      </p:sp>
      <p:pic>
        <p:nvPicPr>
          <p:cNvPr id="1028" name="Picture 4" descr="Green Earth Images – Browse 2,870,291 ...">
            <a:extLst>
              <a:ext uri="{FF2B5EF4-FFF2-40B4-BE49-F238E27FC236}">
                <a16:creationId xmlns:a16="http://schemas.microsoft.com/office/drawing/2014/main" id="{684F10A2-F27A-DF9F-4798-B906EBDE7F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320" y="1280809"/>
            <a:ext cx="1266181" cy="84258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760425EB-B201-3ACB-23E2-D12FC9787AF2}"/>
              </a:ext>
            </a:extLst>
          </p:cNvPr>
          <p:cNvSpPr txBox="1"/>
          <p:nvPr/>
        </p:nvSpPr>
        <p:spPr>
          <a:xfrm>
            <a:off x="4473883" y="1977459"/>
            <a:ext cx="2491963" cy="400110"/>
          </a:xfrm>
          <a:prstGeom prst="rect">
            <a:avLst/>
          </a:prstGeom>
          <a:noFill/>
        </p:spPr>
        <p:txBody>
          <a:bodyPr wrap="square">
            <a:spAutoFit/>
          </a:bodyPr>
          <a:lstStyle/>
          <a:p>
            <a:r>
              <a:rPr lang="en-US" sz="20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The Ice Age on Earth</a:t>
            </a:r>
            <a:endParaRPr lang="en-US" sz="2000" dirty="0"/>
          </a:p>
        </p:txBody>
      </p:sp>
      <p:pic>
        <p:nvPicPr>
          <p:cNvPr id="15" name="Picture 14">
            <a:extLst>
              <a:ext uri="{FF2B5EF4-FFF2-40B4-BE49-F238E27FC236}">
                <a16:creationId xmlns:a16="http://schemas.microsoft.com/office/drawing/2014/main" id="{2CA75282-B210-DDAB-9993-89238DEDD282}"/>
              </a:ext>
            </a:extLst>
          </p:cNvPr>
          <p:cNvPicPr>
            <a:picLocks noChangeAspect="1"/>
          </p:cNvPicPr>
          <p:nvPr/>
        </p:nvPicPr>
        <p:blipFill>
          <a:blip r:embed="rId3"/>
          <a:stretch>
            <a:fillRect/>
          </a:stretch>
        </p:blipFill>
        <p:spPr>
          <a:xfrm>
            <a:off x="1933524" y="5541409"/>
            <a:ext cx="1212399" cy="1073949"/>
          </a:xfrm>
          <a:prstGeom prst="rect">
            <a:avLst/>
          </a:prstGeom>
        </p:spPr>
      </p:pic>
      <p:sp>
        <p:nvSpPr>
          <p:cNvPr id="16" name="TextBox 15">
            <a:extLst>
              <a:ext uri="{FF2B5EF4-FFF2-40B4-BE49-F238E27FC236}">
                <a16:creationId xmlns:a16="http://schemas.microsoft.com/office/drawing/2014/main" id="{69FCD710-1F71-B98F-D00F-234802FF481E}"/>
              </a:ext>
            </a:extLst>
          </p:cNvPr>
          <p:cNvSpPr txBox="1"/>
          <p:nvPr/>
        </p:nvSpPr>
        <p:spPr>
          <a:xfrm>
            <a:off x="1740107" y="4977478"/>
            <a:ext cx="1515223" cy="707886"/>
          </a:xfrm>
          <a:prstGeom prst="rect">
            <a:avLst/>
          </a:prstGeom>
          <a:noFill/>
        </p:spPr>
        <p:txBody>
          <a:bodyPr wrap="square">
            <a:spAutoFit/>
          </a:bodyPr>
          <a:lstStyle/>
          <a:p>
            <a:r>
              <a:rPr lang="en-US" sz="20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After Noah’s</a:t>
            </a:r>
          </a:p>
          <a:p>
            <a:r>
              <a:rPr lang="en-US" sz="20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Flood</a:t>
            </a:r>
            <a:endParaRPr lang="en-US" sz="2000" dirty="0"/>
          </a:p>
        </p:txBody>
      </p:sp>
      <p:pic>
        <p:nvPicPr>
          <p:cNvPr id="18" name="Picture 17">
            <a:extLst>
              <a:ext uri="{FF2B5EF4-FFF2-40B4-BE49-F238E27FC236}">
                <a16:creationId xmlns:a16="http://schemas.microsoft.com/office/drawing/2014/main" id="{01268D36-6EDE-1047-0CEB-6E87F698AB3B}"/>
              </a:ext>
            </a:extLst>
          </p:cNvPr>
          <p:cNvPicPr>
            <a:picLocks noChangeAspect="1"/>
          </p:cNvPicPr>
          <p:nvPr/>
        </p:nvPicPr>
        <p:blipFill>
          <a:blip r:embed="rId7"/>
          <a:stretch>
            <a:fillRect/>
          </a:stretch>
        </p:blipFill>
        <p:spPr>
          <a:xfrm>
            <a:off x="6408081" y="2651057"/>
            <a:ext cx="557765" cy="553491"/>
          </a:xfrm>
          <a:prstGeom prst="rect">
            <a:avLst/>
          </a:prstGeom>
        </p:spPr>
      </p:pic>
      <p:sp>
        <p:nvSpPr>
          <p:cNvPr id="19" name="TextBox 18">
            <a:extLst>
              <a:ext uri="{FF2B5EF4-FFF2-40B4-BE49-F238E27FC236}">
                <a16:creationId xmlns:a16="http://schemas.microsoft.com/office/drawing/2014/main" id="{6FB530D4-3810-3286-3478-0D43C4C13FC9}"/>
              </a:ext>
            </a:extLst>
          </p:cNvPr>
          <p:cNvSpPr txBox="1"/>
          <p:nvPr/>
        </p:nvSpPr>
        <p:spPr>
          <a:xfrm>
            <a:off x="-15363" y="4988002"/>
            <a:ext cx="1667125" cy="400110"/>
          </a:xfrm>
          <a:prstGeom prst="rect">
            <a:avLst/>
          </a:prstGeom>
          <a:noFill/>
        </p:spPr>
        <p:txBody>
          <a:bodyPr wrap="square">
            <a:spAutoFit/>
          </a:bodyPr>
          <a:lstStyle/>
          <a:p>
            <a:r>
              <a:rPr lang="en-US" sz="20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Noah’s Flood</a:t>
            </a:r>
            <a:endParaRPr lang="en-US" sz="2000" dirty="0"/>
          </a:p>
        </p:txBody>
      </p:sp>
      <p:sp>
        <p:nvSpPr>
          <p:cNvPr id="20" name="TextBox 19">
            <a:extLst>
              <a:ext uri="{FF2B5EF4-FFF2-40B4-BE49-F238E27FC236}">
                <a16:creationId xmlns:a16="http://schemas.microsoft.com/office/drawing/2014/main" id="{8F8D7FEC-94BE-6817-E050-A95EE8FD7D36}"/>
              </a:ext>
            </a:extLst>
          </p:cNvPr>
          <p:cNvSpPr txBox="1"/>
          <p:nvPr/>
        </p:nvSpPr>
        <p:spPr>
          <a:xfrm>
            <a:off x="6324600" y="2294947"/>
            <a:ext cx="2028079" cy="400110"/>
          </a:xfrm>
          <a:prstGeom prst="rect">
            <a:avLst/>
          </a:prstGeom>
          <a:noFill/>
        </p:spPr>
        <p:txBody>
          <a:bodyPr wrap="square">
            <a:spAutoFit/>
          </a:bodyPr>
          <a:lstStyle/>
          <a:p>
            <a:r>
              <a:rPr lang="en-US" sz="2000"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Lucifers</a:t>
            </a:r>
            <a:r>
              <a:rPr lang="en-US" sz="20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 Flood</a:t>
            </a:r>
            <a:endParaRPr lang="en-US" sz="2000" dirty="0"/>
          </a:p>
        </p:txBody>
      </p:sp>
      <p:pic>
        <p:nvPicPr>
          <p:cNvPr id="22" name="Picture 21">
            <a:extLst>
              <a:ext uri="{FF2B5EF4-FFF2-40B4-BE49-F238E27FC236}">
                <a16:creationId xmlns:a16="http://schemas.microsoft.com/office/drawing/2014/main" id="{820344B7-1C33-8D94-EC12-80184851EFCD}"/>
              </a:ext>
            </a:extLst>
          </p:cNvPr>
          <p:cNvPicPr>
            <a:picLocks noChangeAspect="1"/>
          </p:cNvPicPr>
          <p:nvPr/>
        </p:nvPicPr>
        <p:blipFill>
          <a:blip r:embed="rId8"/>
          <a:stretch>
            <a:fillRect/>
          </a:stretch>
        </p:blipFill>
        <p:spPr>
          <a:xfrm>
            <a:off x="241300" y="5449667"/>
            <a:ext cx="1179252" cy="1158273"/>
          </a:xfrm>
          <a:prstGeom prst="rect">
            <a:avLst/>
          </a:prstGeom>
        </p:spPr>
      </p:pic>
      <p:sp>
        <p:nvSpPr>
          <p:cNvPr id="2" name="Arrow: Curved Right 1">
            <a:extLst>
              <a:ext uri="{FF2B5EF4-FFF2-40B4-BE49-F238E27FC236}">
                <a16:creationId xmlns:a16="http://schemas.microsoft.com/office/drawing/2014/main" id="{0D2338CC-E4D3-DFA5-2FEE-C210DE5B0492}"/>
              </a:ext>
            </a:extLst>
          </p:cNvPr>
          <p:cNvSpPr/>
          <p:nvPr/>
        </p:nvSpPr>
        <p:spPr bwMode="auto">
          <a:xfrm>
            <a:off x="77029" y="1190509"/>
            <a:ext cx="420040" cy="1033987"/>
          </a:xfrm>
          <a:prstGeom prst="curvedRightArrow">
            <a:avLst/>
          </a:prstGeom>
          <a:gradFill>
            <a:gsLst>
              <a:gs pos="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Cooper Black" pitchFamily="2" charset="0"/>
            </a:endParaRPr>
          </a:p>
        </p:txBody>
      </p:sp>
      <p:pic>
        <p:nvPicPr>
          <p:cNvPr id="4" name="Picture 2" descr="Lion king deals throne chair">
            <a:extLst>
              <a:ext uri="{FF2B5EF4-FFF2-40B4-BE49-F238E27FC236}">
                <a16:creationId xmlns:a16="http://schemas.microsoft.com/office/drawing/2014/main" id="{FF577404-40E6-3F83-92E5-FB083DF75C1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753298" y="705185"/>
            <a:ext cx="1033987" cy="1033987"/>
          </a:xfrm>
          <a:prstGeom prst="rect">
            <a:avLst/>
          </a:prstGeom>
          <a:noFill/>
          <a:extLst>
            <a:ext uri="{909E8E84-426E-40DD-AFC4-6F175D3DCCD1}">
              <a14:hiddenFill xmlns:a14="http://schemas.microsoft.com/office/drawing/2010/main">
                <a:solidFill>
                  <a:srgbClr val="FFFFFF"/>
                </a:solidFill>
              </a14:hiddenFill>
            </a:ext>
          </a:extLst>
        </p:spPr>
      </p:pic>
      <p:sp>
        <p:nvSpPr>
          <p:cNvPr id="6" name="Arrow: Left 5">
            <a:extLst>
              <a:ext uri="{FF2B5EF4-FFF2-40B4-BE49-F238E27FC236}">
                <a16:creationId xmlns:a16="http://schemas.microsoft.com/office/drawing/2014/main" id="{AFA1EBE2-469E-4330-E519-2ACFB6DFF126}"/>
              </a:ext>
            </a:extLst>
          </p:cNvPr>
          <p:cNvSpPr/>
          <p:nvPr/>
        </p:nvSpPr>
        <p:spPr bwMode="auto">
          <a:xfrm>
            <a:off x="5364429" y="1370603"/>
            <a:ext cx="710873" cy="400110"/>
          </a:xfrm>
          <a:prstGeom prst="leftArrow">
            <a:avLst/>
          </a:prstGeom>
          <a:gradFill>
            <a:gsLst>
              <a:gs pos="67880">
                <a:schemeClr val="accent6"/>
              </a:gs>
              <a:gs pos="79800">
                <a:schemeClr val="accent6"/>
              </a:gs>
              <a:gs pos="0">
                <a:schemeClr val="accent2"/>
              </a:gs>
              <a:gs pos="37000">
                <a:schemeClr val="tx2">
                  <a:lumMod val="20000"/>
                  <a:lumOff val="80000"/>
                </a:schemeClr>
              </a:gs>
              <a:gs pos="100000">
                <a:schemeClr val="accent3"/>
              </a:gs>
            </a:gsLst>
            <a:lin ang="189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Cooper Black" pitchFamily="2" charset="0"/>
            </a:endParaRPr>
          </a:p>
        </p:txBody>
      </p:sp>
      <p:sp>
        <p:nvSpPr>
          <p:cNvPr id="17" name="TextBox 16">
            <a:extLst>
              <a:ext uri="{FF2B5EF4-FFF2-40B4-BE49-F238E27FC236}">
                <a16:creationId xmlns:a16="http://schemas.microsoft.com/office/drawing/2014/main" id="{E285789E-315F-8F47-B76A-06E6FCEB9DB4}"/>
              </a:ext>
            </a:extLst>
          </p:cNvPr>
          <p:cNvSpPr txBox="1"/>
          <p:nvPr/>
        </p:nvSpPr>
        <p:spPr>
          <a:xfrm>
            <a:off x="5181599" y="655817"/>
            <a:ext cx="1803107" cy="584775"/>
          </a:xfrm>
          <a:prstGeom prst="rect">
            <a:avLst/>
          </a:prstGeom>
          <a:noFill/>
        </p:spPr>
        <p:txBody>
          <a:bodyPr wrap="square">
            <a:spAutoFit/>
          </a:bodyPr>
          <a:lstStyle/>
          <a:p>
            <a:r>
              <a:rPr lang="en-US" sz="16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Lucifer rules a </a:t>
            </a:r>
          </a:p>
          <a:p>
            <a:r>
              <a:rPr lang="en-US" sz="16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kingdom on earth</a:t>
            </a:r>
            <a:endParaRPr lang="en-US" sz="1600" dirty="0"/>
          </a:p>
        </p:txBody>
      </p:sp>
      <p:sp>
        <p:nvSpPr>
          <p:cNvPr id="21" name="Arrow: Left 20">
            <a:extLst>
              <a:ext uri="{FF2B5EF4-FFF2-40B4-BE49-F238E27FC236}">
                <a16:creationId xmlns:a16="http://schemas.microsoft.com/office/drawing/2014/main" id="{F64DC600-4FF4-08F3-C676-0D125A8EBFE9}"/>
              </a:ext>
            </a:extLst>
          </p:cNvPr>
          <p:cNvSpPr/>
          <p:nvPr/>
        </p:nvSpPr>
        <p:spPr bwMode="auto">
          <a:xfrm rot="10800000">
            <a:off x="3693662" y="2158232"/>
            <a:ext cx="710873" cy="400110"/>
          </a:xfrm>
          <a:prstGeom prst="leftArrow">
            <a:avLst/>
          </a:prstGeom>
          <a:gradFill>
            <a:gsLst>
              <a:gs pos="67880">
                <a:schemeClr val="accent6"/>
              </a:gs>
              <a:gs pos="79800">
                <a:schemeClr val="accent6"/>
              </a:gs>
              <a:gs pos="0">
                <a:schemeClr val="accent2"/>
              </a:gs>
              <a:gs pos="37000">
                <a:schemeClr val="tx2">
                  <a:lumMod val="20000"/>
                  <a:lumOff val="80000"/>
                </a:schemeClr>
              </a:gs>
              <a:gs pos="100000">
                <a:schemeClr val="accent3"/>
              </a:gs>
            </a:gsLst>
            <a:lin ang="189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Cooper Black" pitchFamily="2" charset="0"/>
            </a:endParaRPr>
          </a:p>
        </p:txBody>
      </p:sp>
      <p:sp>
        <p:nvSpPr>
          <p:cNvPr id="24" name="TextBox 23">
            <a:extLst>
              <a:ext uri="{FF2B5EF4-FFF2-40B4-BE49-F238E27FC236}">
                <a16:creationId xmlns:a16="http://schemas.microsoft.com/office/drawing/2014/main" id="{E163BD16-7804-432D-7871-C9DE4E69D0FB}"/>
              </a:ext>
            </a:extLst>
          </p:cNvPr>
          <p:cNvSpPr txBox="1"/>
          <p:nvPr/>
        </p:nvSpPr>
        <p:spPr>
          <a:xfrm>
            <a:off x="3574885" y="4838301"/>
            <a:ext cx="1515223" cy="707886"/>
          </a:xfrm>
          <a:prstGeom prst="rect">
            <a:avLst/>
          </a:prstGeom>
          <a:noFill/>
        </p:spPr>
        <p:txBody>
          <a:bodyPr wrap="square">
            <a:spAutoFit/>
          </a:bodyPr>
          <a:lstStyle/>
          <a:p>
            <a:r>
              <a:rPr lang="en-US" sz="20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End of Millenium</a:t>
            </a:r>
            <a:endParaRPr lang="en-US" sz="2000" dirty="0"/>
          </a:p>
        </p:txBody>
      </p:sp>
      <p:pic>
        <p:nvPicPr>
          <p:cNvPr id="26" name="Picture 25">
            <a:extLst>
              <a:ext uri="{FF2B5EF4-FFF2-40B4-BE49-F238E27FC236}">
                <a16:creationId xmlns:a16="http://schemas.microsoft.com/office/drawing/2014/main" id="{F0A66BB4-155B-465B-BD97-9DF716A33356}"/>
              </a:ext>
            </a:extLst>
          </p:cNvPr>
          <p:cNvPicPr>
            <a:picLocks noChangeAspect="1"/>
          </p:cNvPicPr>
          <p:nvPr/>
        </p:nvPicPr>
        <p:blipFill>
          <a:blip r:embed="rId10"/>
          <a:stretch>
            <a:fillRect/>
          </a:stretch>
        </p:blipFill>
        <p:spPr>
          <a:xfrm>
            <a:off x="7380992" y="5223825"/>
            <a:ext cx="799279" cy="504545"/>
          </a:xfrm>
          <a:prstGeom prst="rect">
            <a:avLst/>
          </a:prstGeom>
        </p:spPr>
      </p:pic>
      <p:pic>
        <p:nvPicPr>
          <p:cNvPr id="27" name="Picture 26">
            <a:extLst>
              <a:ext uri="{FF2B5EF4-FFF2-40B4-BE49-F238E27FC236}">
                <a16:creationId xmlns:a16="http://schemas.microsoft.com/office/drawing/2014/main" id="{9DE33357-C56A-5790-4C03-10408A46226E}"/>
              </a:ext>
            </a:extLst>
          </p:cNvPr>
          <p:cNvPicPr>
            <a:picLocks noChangeAspect="1"/>
          </p:cNvPicPr>
          <p:nvPr/>
        </p:nvPicPr>
        <p:blipFill>
          <a:blip r:embed="rId3"/>
          <a:stretch>
            <a:fillRect/>
          </a:stretch>
        </p:blipFill>
        <p:spPr>
          <a:xfrm>
            <a:off x="7643909" y="5769805"/>
            <a:ext cx="1212399" cy="1073949"/>
          </a:xfrm>
          <a:prstGeom prst="rect">
            <a:avLst/>
          </a:prstGeom>
        </p:spPr>
      </p:pic>
      <p:sp>
        <p:nvSpPr>
          <p:cNvPr id="28" name="TextBox 27">
            <a:extLst>
              <a:ext uri="{FF2B5EF4-FFF2-40B4-BE49-F238E27FC236}">
                <a16:creationId xmlns:a16="http://schemas.microsoft.com/office/drawing/2014/main" id="{095B427F-F22B-16BF-B026-B8377C5E0F4C}"/>
              </a:ext>
            </a:extLst>
          </p:cNvPr>
          <p:cNvSpPr txBox="1"/>
          <p:nvPr/>
        </p:nvSpPr>
        <p:spPr>
          <a:xfrm>
            <a:off x="6179733" y="5852675"/>
            <a:ext cx="1515223" cy="1015663"/>
          </a:xfrm>
          <a:prstGeom prst="rect">
            <a:avLst/>
          </a:prstGeom>
          <a:noFill/>
        </p:spPr>
        <p:txBody>
          <a:bodyPr wrap="square">
            <a:spAutoFit/>
          </a:bodyPr>
          <a:lstStyle/>
          <a:p>
            <a:r>
              <a:rPr lang="en-US" sz="20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New Heaven &amp; Earth</a:t>
            </a:r>
            <a:endParaRPr lang="en-US" sz="2000" dirty="0"/>
          </a:p>
        </p:txBody>
      </p:sp>
      <p:pic>
        <p:nvPicPr>
          <p:cNvPr id="31" name="Picture 30">
            <a:extLst>
              <a:ext uri="{FF2B5EF4-FFF2-40B4-BE49-F238E27FC236}">
                <a16:creationId xmlns:a16="http://schemas.microsoft.com/office/drawing/2014/main" id="{E5C4244F-C95C-0F5D-641F-C2464890656A}"/>
              </a:ext>
            </a:extLst>
          </p:cNvPr>
          <p:cNvPicPr>
            <a:picLocks noChangeAspect="1"/>
          </p:cNvPicPr>
          <p:nvPr/>
        </p:nvPicPr>
        <p:blipFill>
          <a:blip r:embed="rId11"/>
          <a:stretch>
            <a:fillRect/>
          </a:stretch>
        </p:blipFill>
        <p:spPr>
          <a:xfrm>
            <a:off x="4980653" y="5164525"/>
            <a:ext cx="726073" cy="860808"/>
          </a:xfrm>
          <a:prstGeom prst="rect">
            <a:avLst/>
          </a:prstGeom>
        </p:spPr>
      </p:pic>
      <p:pic>
        <p:nvPicPr>
          <p:cNvPr id="33" name="Picture 32">
            <a:extLst>
              <a:ext uri="{FF2B5EF4-FFF2-40B4-BE49-F238E27FC236}">
                <a16:creationId xmlns:a16="http://schemas.microsoft.com/office/drawing/2014/main" id="{795A1723-E1C9-414D-BF6F-A19C2F476813}"/>
              </a:ext>
            </a:extLst>
          </p:cNvPr>
          <p:cNvPicPr>
            <a:picLocks noChangeAspect="1"/>
          </p:cNvPicPr>
          <p:nvPr/>
        </p:nvPicPr>
        <p:blipFill>
          <a:blip r:embed="rId12"/>
          <a:stretch>
            <a:fillRect/>
          </a:stretch>
        </p:blipFill>
        <p:spPr>
          <a:xfrm>
            <a:off x="2729273" y="1934828"/>
            <a:ext cx="880796" cy="846919"/>
          </a:xfrm>
          <a:prstGeom prst="rect">
            <a:avLst/>
          </a:prstGeom>
        </p:spPr>
      </p:pic>
      <p:pic>
        <p:nvPicPr>
          <p:cNvPr id="1032" name="Picture 8" descr="What Is the Asteroid Belt Like? - YouTube">
            <a:extLst>
              <a:ext uri="{FF2B5EF4-FFF2-40B4-BE49-F238E27FC236}">
                <a16:creationId xmlns:a16="http://schemas.microsoft.com/office/drawing/2014/main" id="{83A7E809-9437-42EB-7E1A-077BF9382F8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5800" y="1878411"/>
            <a:ext cx="1208315" cy="905070"/>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36480680-8BBA-1C45-445A-B1C4BE24BECE}"/>
              </a:ext>
            </a:extLst>
          </p:cNvPr>
          <p:cNvSpPr txBox="1"/>
          <p:nvPr/>
        </p:nvSpPr>
        <p:spPr>
          <a:xfrm>
            <a:off x="830926" y="1507447"/>
            <a:ext cx="940673" cy="400110"/>
          </a:xfrm>
          <a:prstGeom prst="rect">
            <a:avLst/>
          </a:prstGeom>
          <a:noFill/>
        </p:spPr>
        <p:txBody>
          <a:bodyPr wrap="square">
            <a:spAutoFit/>
          </a:bodyPr>
          <a:lstStyle/>
          <a:p>
            <a:r>
              <a:rPr lang="en-US" sz="20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Rahab</a:t>
            </a:r>
            <a:endParaRPr lang="en-US" sz="2000" dirty="0"/>
          </a:p>
        </p:txBody>
      </p:sp>
      <p:sp>
        <p:nvSpPr>
          <p:cNvPr id="35" name="TextBox 34">
            <a:extLst>
              <a:ext uri="{FF2B5EF4-FFF2-40B4-BE49-F238E27FC236}">
                <a16:creationId xmlns:a16="http://schemas.microsoft.com/office/drawing/2014/main" id="{B7A13139-7A8B-8121-3A20-BA4E0A137E97}"/>
              </a:ext>
            </a:extLst>
          </p:cNvPr>
          <p:cNvSpPr txBox="1"/>
          <p:nvPr/>
        </p:nvSpPr>
        <p:spPr>
          <a:xfrm>
            <a:off x="2812625" y="1553079"/>
            <a:ext cx="940673" cy="400110"/>
          </a:xfrm>
          <a:prstGeom prst="rect">
            <a:avLst/>
          </a:prstGeom>
          <a:noFill/>
        </p:spPr>
        <p:txBody>
          <a:bodyPr wrap="square">
            <a:spAutoFit/>
          </a:bodyPr>
          <a:lstStyle/>
          <a:p>
            <a:r>
              <a:rPr lang="en-US" sz="20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Mars</a:t>
            </a:r>
            <a:endParaRPr lang="en-US" sz="2000" dirty="0"/>
          </a:p>
        </p:txBody>
      </p:sp>
      <p:pic>
        <p:nvPicPr>
          <p:cNvPr id="37" name="Picture 36">
            <a:extLst>
              <a:ext uri="{FF2B5EF4-FFF2-40B4-BE49-F238E27FC236}">
                <a16:creationId xmlns:a16="http://schemas.microsoft.com/office/drawing/2014/main" id="{2D884BDE-4B0E-8C26-552A-7F7278A90F99}"/>
              </a:ext>
            </a:extLst>
          </p:cNvPr>
          <p:cNvPicPr>
            <a:picLocks noChangeAspect="1"/>
          </p:cNvPicPr>
          <p:nvPr/>
        </p:nvPicPr>
        <p:blipFill>
          <a:blip r:embed="rId14"/>
          <a:stretch>
            <a:fillRect/>
          </a:stretch>
        </p:blipFill>
        <p:spPr>
          <a:xfrm>
            <a:off x="7402184" y="2969616"/>
            <a:ext cx="880027" cy="873360"/>
          </a:xfrm>
          <a:prstGeom prst="rect">
            <a:avLst/>
          </a:prstGeom>
        </p:spPr>
      </p:pic>
      <p:sp>
        <p:nvSpPr>
          <p:cNvPr id="38" name="TextBox 37">
            <a:extLst>
              <a:ext uri="{FF2B5EF4-FFF2-40B4-BE49-F238E27FC236}">
                <a16:creationId xmlns:a16="http://schemas.microsoft.com/office/drawing/2014/main" id="{4E0184E6-254D-20FB-9DB0-F6C301D3C413}"/>
              </a:ext>
            </a:extLst>
          </p:cNvPr>
          <p:cNvSpPr txBox="1"/>
          <p:nvPr/>
        </p:nvSpPr>
        <p:spPr>
          <a:xfrm>
            <a:off x="364747" y="888706"/>
            <a:ext cx="3274710" cy="584775"/>
          </a:xfrm>
          <a:prstGeom prst="rect">
            <a:avLst/>
          </a:prstGeom>
          <a:noFill/>
        </p:spPr>
        <p:txBody>
          <a:bodyPr wrap="square">
            <a:spAutoFit/>
          </a:bodyPr>
          <a:lstStyle/>
          <a:p>
            <a:r>
              <a:rPr lang="en-US" sz="16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He loosed not the house of his prisoners resulting in judgment</a:t>
            </a:r>
            <a:endParaRPr lang="en-US" sz="1600" dirty="0"/>
          </a:p>
        </p:txBody>
      </p:sp>
      <p:sp>
        <p:nvSpPr>
          <p:cNvPr id="39" name="Arrow: Left 38">
            <a:extLst>
              <a:ext uri="{FF2B5EF4-FFF2-40B4-BE49-F238E27FC236}">
                <a16:creationId xmlns:a16="http://schemas.microsoft.com/office/drawing/2014/main" id="{4664DD46-4587-B83D-D086-ECADA8981229}"/>
              </a:ext>
            </a:extLst>
          </p:cNvPr>
          <p:cNvSpPr/>
          <p:nvPr/>
        </p:nvSpPr>
        <p:spPr bwMode="auto">
          <a:xfrm rot="10800000">
            <a:off x="1993306" y="2126972"/>
            <a:ext cx="710873" cy="400110"/>
          </a:xfrm>
          <a:prstGeom prst="leftArrow">
            <a:avLst/>
          </a:prstGeom>
          <a:gradFill>
            <a:gsLst>
              <a:gs pos="67880">
                <a:schemeClr val="accent6"/>
              </a:gs>
              <a:gs pos="79800">
                <a:schemeClr val="accent6"/>
              </a:gs>
              <a:gs pos="0">
                <a:schemeClr val="accent2"/>
              </a:gs>
              <a:gs pos="37000">
                <a:schemeClr val="tx2">
                  <a:lumMod val="20000"/>
                  <a:lumOff val="80000"/>
                </a:schemeClr>
              </a:gs>
              <a:gs pos="100000">
                <a:schemeClr val="accent3"/>
              </a:gs>
            </a:gsLst>
            <a:lin ang="189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Cooper Black" pitchFamily="2" charset="0"/>
            </a:endParaRPr>
          </a:p>
        </p:txBody>
      </p:sp>
      <p:sp>
        <p:nvSpPr>
          <p:cNvPr id="41" name="Arrow: Curved Right 40">
            <a:extLst>
              <a:ext uri="{FF2B5EF4-FFF2-40B4-BE49-F238E27FC236}">
                <a16:creationId xmlns:a16="http://schemas.microsoft.com/office/drawing/2014/main" id="{0EBCB373-712A-9DB4-FDC7-EDC4A4E33F2F}"/>
              </a:ext>
            </a:extLst>
          </p:cNvPr>
          <p:cNvSpPr/>
          <p:nvPr/>
        </p:nvSpPr>
        <p:spPr bwMode="auto">
          <a:xfrm rot="16845850">
            <a:off x="5907787" y="2834382"/>
            <a:ext cx="420040" cy="1033987"/>
          </a:xfrm>
          <a:prstGeom prst="curvedRightArrow">
            <a:avLst/>
          </a:prstGeom>
          <a:gradFill>
            <a:gsLst>
              <a:gs pos="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Cooper Black" pitchFamily="2" charset="0"/>
            </a:endParaRPr>
          </a:p>
        </p:txBody>
      </p:sp>
      <p:sp>
        <p:nvSpPr>
          <p:cNvPr id="42" name="Arrow: Left 41">
            <a:extLst>
              <a:ext uri="{FF2B5EF4-FFF2-40B4-BE49-F238E27FC236}">
                <a16:creationId xmlns:a16="http://schemas.microsoft.com/office/drawing/2014/main" id="{2441DA45-D0B4-28A7-1ED9-CFCEEF8F5B4C}"/>
              </a:ext>
            </a:extLst>
          </p:cNvPr>
          <p:cNvSpPr/>
          <p:nvPr/>
        </p:nvSpPr>
        <p:spPr bwMode="auto">
          <a:xfrm rot="12603623">
            <a:off x="6977918" y="3041784"/>
            <a:ext cx="545218" cy="271931"/>
          </a:xfrm>
          <a:prstGeom prst="leftArrow">
            <a:avLst/>
          </a:prstGeom>
          <a:gradFill>
            <a:gsLst>
              <a:gs pos="67880">
                <a:schemeClr val="accent6"/>
              </a:gs>
              <a:gs pos="79800">
                <a:schemeClr val="accent6"/>
              </a:gs>
              <a:gs pos="0">
                <a:schemeClr val="accent2"/>
              </a:gs>
              <a:gs pos="37000">
                <a:schemeClr val="tx2">
                  <a:lumMod val="20000"/>
                  <a:lumOff val="80000"/>
                </a:schemeClr>
              </a:gs>
              <a:gs pos="100000">
                <a:schemeClr val="accent3"/>
              </a:gs>
            </a:gsLst>
            <a:lin ang="189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Cooper Black" pitchFamily="2" charset="0"/>
            </a:endParaRPr>
          </a:p>
        </p:txBody>
      </p:sp>
      <p:sp>
        <p:nvSpPr>
          <p:cNvPr id="43" name="Arrow: Curved Right 42">
            <a:extLst>
              <a:ext uri="{FF2B5EF4-FFF2-40B4-BE49-F238E27FC236}">
                <a16:creationId xmlns:a16="http://schemas.microsoft.com/office/drawing/2014/main" id="{A7A30188-376E-3A78-A47C-F624D73031D1}"/>
              </a:ext>
            </a:extLst>
          </p:cNvPr>
          <p:cNvSpPr/>
          <p:nvPr/>
        </p:nvSpPr>
        <p:spPr bwMode="auto">
          <a:xfrm rot="8998781" flipV="1">
            <a:off x="8394204" y="3029997"/>
            <a:ext cx="559398" cy="1056840"/>
          </a:xfrm>
          <a:prstGeom prst="curvedRightArrow">
            <a:avLst/>
          </a:prstGeom>
          <a:gradFill>
            <a:gsLst>
              <a:gs pos="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Cooper Black" pitchFamily="2" charset="0"/>
            </a:endParaRPr>
          </a:p>
        </p:txBody>
      </p:sp>
      <p:sp>
        <p:nvSpPr>
          <p:cNvPr id="44" name="Arrow: Curved Right 43">
            <a:extLst>
              <a:ext uri="{FF2B5EF4-FFF2-40B4-BE49-F238E27FC236}">
                <a16:creationId xmlns:a16="http://schemas.microsoft.com/office/drawing/2014/main" id="{B3199DA1-5582-C245-75AF-BD71AD59C14F}"/>
              </a:ext>
            </a:extLst>
          </p:cNvPr>
          <p:cNvSpPr/>
          <p:nvPr/>
        </p:nvSpPr>
        <p:spPr bwMode="auto">
          <a:xfrm rot="19085822" flipV="1">
            <a:off x="3937018" y="3581855"/>
            <a:ext cx="420040" cy="864463"/>
          </a:xfrm>
          <a:prstGeom prst="curvedRightArrow">
            <a:avLst/>
          </a:prstGeom>
          <a:gradFill>
            <a:gsLst>
              <a:gs pos="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Cooper Black" pitchFamily="2" charset="0"/>
            </a:endParaRPr>
          </a:p>
        </p:txBody>
      </p:sp>
      <p:sp>
        <p:nvSpPr>
          <p:cNvPr id="45" name="Arrow: Left 44">
            <a:extLst>
              <a:ext uri="{FF2B5EF4-FFF2-40B4-BE49-F238E27FC236}">
                <a16:creationId xmlns:a16="http://schemas.microsoft.com/office/drawing/2014/main" id="{19B9B24E-AFA9-BD06-4EE5-459E06C2ED8A}"/>
              </a:ext>
            </a:extLst>
          </p:cNvPr>
          <p:cNvSpPr/>
          <p:nvPr/>
        </p:nvSpPr>
        <p:spPr bwMode="auto">
          <a:xfrm>
            <a:off x="1578088" y="3127137"/>
            <a:ext cx="710873" cy="400110"/>
          </a:xfrm>
          <a:prstGeom prst="leftArrow">
            <a:avLst/>
          </a:prstGeom>
          <a:gradFill>
            <a:gsLst>
              <a:gs pos="67880">
                <a:schemeClr val="accent6"/>
              </a:gs>
              <a:gs pos="79800">
                <a:schemeClr val="accent6"/>
              </a:gs>
              <a:gs pos="0">
                <a:schemeClr val="accent2"/>
              </a:gs>
              <a:gs pos="37000">
                <a:schemeClr val="tx2">
                  <a:lumMod val="20000"/>
                  <a:lumOff val="80000"/>
                </a:schemeClr>
              </a:gs>
              <a:gs pos="100000">
                <a:schemeClr val="accent3"/>
              </a:gs>
            </a:gsLst>
            <a:lin ang="189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Cooper Black" pitchFamily="2" charset="0"/>
            </a:endParaRPr>
          </a:p>
        </p:txBody>
      </p:sp>
      <p:sp>
        <p:nvSpPr>
          <p:cNvPr id="46" name="Arrow: Left 45">
            <a:extLst>
              <a:ext uri="{FF2B5EF4-FFF2-40B4-BE49-F238E27FC236}">
                <a16:creationId xmlns:a16="http://schemas.microsoft.com/office/drawing/2014/main" id="{1F0FF9A5-BC02-172C-1448-A1C8AB07D1EC}"/>
              </a:ext>
            </a:extLst>
          </p:cNvPr>
          <p:cNvSpPr/>
          <p:nvPr/>
        </p:nvSpPr>
        <p:spPr bwMode="auto">
          <a:xfrm rot="16616645">
            <a:off x="987318" y="4523750"/>
            <a:ext cx="710873" cy="400110"/>
          </a:xfrm>
          <a:prstGeom prst="leftArrow">
            <a:avLst/>
          </a:prstGeom>
          <a:gradFill>
            <a:gsLst>
              <a:gs pos="67880">
                <a:schemeClr val="accent6"/>
              </a:gs>
              <a:gs pos="79800">
                <a:schemeClr val="accent6"/>
              </a:gs>
              <a:gs pos="0">
                <a:schemeClr val="accent2"/>
              </a:gs>
              <a:gs pos="37000">
                <a:schemeClr val="tx2">
                  <a:lumMod val="20000"/>
                  <a:lumOff val="80000"/>
                </a:schemeClr>
              </a:gs>
              <a:gs pos="100000">
                <a:schemeClr val="accent3"/>
              </a:gs>
            </a:gsLst>
            <a:lin ang="189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Cooper Black" pitchFamily="2" charset="0"/>
            </a:endParaRPr>
          </a:p>
        </p:txBody>
      </p:sp>
      <p:sp>
        <p:nvSpPr>
          <p:cNvPr id="47" name="Arrow: Left 46">
            <a:extLst>
              <a:ext uri="{FF2B5EF4-FFF2-40B4-BE49-F238E27FC236}">
                <a16:creationId xmlns:a16="http://schemas.microsoft.com/office/drawing/2014/main" id="{846C1557-CFC1-3399-6F9C-7574B93298CB}"/>
              </a:ext>
            </a:extLst>
          </p:cNvPr>
          <p:cNvSpPr/>
          <p:nvPr/>
        </p:nvSpPr>
        <p:spPr bwMode="auto">
          <a:xfrm rot="10800000">
            <a:off x="1376572" y="6290450"/>
            <a:ext cx="710873" cy="400110"/>
          </a:xfrm>
          <a:prstGeom prst="leftArrow">
            <a:avLst/>
          </a:prstGeom>
          <a:gradFill>
            <a:gsLst>
              <a:gs pos="67880">
                <a:schemeClr val="accent6"/>
              </a:gs>
              <a:gs pos="79800">
                <a:schemeClr val="accent6"/>
              </a:gs>
              <a:gs pos="0">
                <a:schemeClr val="accent2"/>
              </a:gs>
              <a:gs pos="37000">
                <a:schemeClr val="tx2">
                  <a:lumMod val="20000"/>
                  <a:lumOff val="80000"/>
                </a:schemeClr>
              </a:gs>
              <a:gs pos="100000">
                <a:schemeClr val="accent3"/>
              </a:gs>
            </a:gsLst>
            <a:lin ang="189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Cooper Black" pitchFamily="2" charset="0"/>
            </a:endParaRPr>
          </a:p>
        </p:txBody>
      </p:sp>
      <p:sp>
        <p:nvSpPr>
          <p:cNvPr id="48" name="Arrow: Left 47">
            <a:extLst>
              <a:ext uri="{FF2B5EF4-FFF2-40B4-BE49-F238E27FC236}">
                <a16:creationId xmlns:a16="http://schemas.microsoft.com/office/drawing/2014/main" id="{921A9C35-96D2-774C-2796-312804E594C7}"/>
              </a:ext>
            </a:extLst>
          </p:cNvPr>
          <p:cNvSpPr/>
          <p:nvPr/>
        </p:nvSpPr>
        <p:spPr bwMode="auto">
          <a:xfrm rot="10800000">
            <a:off x="3000146" y="5562592"/>
            <a:ext cx="710873" cy="400110"/>
          </a:xfrm>
          <a:prstGeom prst="leftArrow">
            <a:avLst/>
          </a:prstGeom>
          <a:gradFill>
            <a:gsLst>
              <a:gs pos="67880">
                <a:schemeClr val="accent6"/>
              </a:gs>
              <a:gs pos="79800">
                <a:schemeClr val="accent6"/>
              </a:gs>
              <a:gs pos="0">
                <a:schemeClr val="accent2"/>
              </a:gs>
              <a:gs pos="37000">
                <a:schemeClr val="tx2">
                  <a:lumMod val="20000"/>
                  <a:lumOff val="80000"/>
                </a:schemeClr>
              </a:gs>
              <a:gs pos="100000">
                <a:schemeClr val="accent3"/>
              </a:gs>
            </a:gsLst>
            <a:lin ang="189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Cooper Black" pitchFamily="2" charset="0"/>
            </a:endParaRPr>
          </a:p>
        </p:txBody>
      </p:sp>
      <p:sp>
        <p:nvSpPr>
          <p:cNvPr id="49" name="Arrow: Curved Right 48">
            <a:extLst>
              <a:ext uri="{FF2B5EF4-FFF2-40B4-BE49-F238E27FC236}">
                <a16:creationId xmlns:a16="http://schemas.microsoft.com/office/drawing/2014/main" id="{8631F5F4-3992-0E5B-708E-EE385F985CB1}"/>
              </a:ext>
            </a:extLst>
          </p:cNvPr>
          <p:cNvSpPr/>
          <p:nvPr/>
        </p:nvSpPr>
        <p:spPr bwMode="auto">
          <a:xfrm rot="13120944">
            <a:off x="5020229" y="6002989"/>
            <a:ext cx="322705" cy="858691"/>
          </a:xfrm>
          <a:prstGeom prst="curvedRightArrow">
            <a:avLst/>
          </a:prstGeom>
          <a:gradFill>
            <a:gsLst>
              <a:gs pos="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Cooper Black" pitchFamily="2" charset="0"/>
            </a:endParaRPr>
          </a:p>
        </p:txBody>
      </p:sp>
      <p:sp>
        <p:nvSpPr>
          <p:cNvPr id="50" name="Arrow: Left 49">
            <a:extLst>
              <a:ext uri="{FF2B5EF4-FFF2-40B4-BE49-F238E27FC236}">
                <a16:creationId xmlns:a16="http://schemas.microsoft.com/office/drawing/2014/main" id="{E9D85CDC-33B1-E731-DE7E-8F0662A9EDA2}"/>
              </a:ext>
            </a:extLst>
          </p:cNvPr>
          <p:cNvSpPr/>
          <p:nvPr/>
        </p:nvSpPr>
        <p:spPr bwMode="auto">
          <a:xfrm rot="13517768">
            <a:off x="5647736" y="5820115"/>
            <a:ext cx="710873" cy="400110"/>
          </a:xfrm>
          <a:prstGeom prst="leftArrow">
            <a:avLst/>
          </a:prstGeom>
          <a:gradFill>
            <a:gsLst>
              <a:gs pos="67880">
                <a:schemeClr val="accent6"/>
              </a:gs>
              <a:gs pos="79800">
                <a:schemeClr val="accent6"/>
              </a:gs>
              <a:gs pos="0">
                <a:schemeClr val="accent2"/>
              </a:gs>
              <a:gs pos="37000">
                <a:schemeClr val="tx2">
                  <a:lumMod val="20000"/>
                  <a:lumOff val="80000"/>
                </a:schemeClr>
              </a:gs>
              <a:gs pos="100000">
                <a:schemeClr val="accent3"/>
              </a:gs>
            </a:gsLst>
            <a:lin ang="189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Cooper Black" pitchFamily="2" charset="0"/>
            </a:endParaRPr>
          </a:p>
        </p:txBody>
      </p:sp>
      <p:sp>
        <p:nvSpPr>
          <p:cNvPr id="51" name="Arrow: Curved Right 50">
            <a:extLst>
              <a:ext uri="{FF2B5EF4-FFF2-40B4-BE49-F238E27FC236}">
                <a16:creationId xmlns:a16="http://schemas.microsoft.com/office/drawing/2014/main" id="{1F47A2BD-CDFF-5AD8-3165-788868859C10}"/>
              </a:ext>
            </a:extLst>
          </p:cNvPr>
          <p:cNvSpPr/>
          <p:nvPr/>
        </p:nvSpPr>
        <p:spPr bwMode="auto">
          <a:xfrm rot="8998781" flipV="1">
            <a:off x="8546066" y="5214721"/>
            <a:ext cx="559398" cy="1056840"/>
          </a:xfrm>
          <a:prstGeom prst="curvedRightArrow">
            <a:avLst/>
          </a:prstGeom>
          <a:gradFill>
            <a:gsLst>
              <a:gs pos="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Cooper Black" pitchFamily="2" charset="0"/>
            </a:endParaRPr>
          </a:p>
        </p:txBody>
      </p:sp>
      <p:sp>
        <p:nvSpPr>
          <p:cNvPr id="52" name="Arrow: Left 51">
            <a:extLst>
              <a:ext uri="{FF2B5EF4-FFF2-40B4-BE49-F238E27FC236}">
                <a16:creationId xmlns:a16="http://schemas.microsoft.com/office/drawing/2014/main" id="{050EA118-ABA7-F4C3-A8C7-FD6B8D5F211C}"/>
              </a:ext>
            </a:extLst>
          </p:cNvPr>
          <p:cNvSpPr/>
          <p:nvPr/>
        </p:nvSpPr>
        <p:spPr bwMode="auto">
          <a:xfrm rot="12493823">
            <a:off x="7252730" y="6061574"/>
            <a:ext cx="459334" cy="258700"/>
          </a:xfrm>
          <a:prstGeom prst="leftArrow">
            <a:avLst/>
          </a:prstGeom>
          <a:gradFill>
            <a:gsLst>
              <a:gs pos="67880">
                <a:schemeClr val="accent6"/>
              </a:gs>
              <a:gs pos="79800">
                <a:schemeClr val="accent6"/>
              </a:gs>
              <a:gs pos="0">
                <a:schemeClr val="accent2"/>
              </a:gs>
              <a:gs pos="37000">
                <a:schemeClr val="tx2">
                  <a:lumMod val="20000"/>
                  <a:lumOff val="80000"/>
                </a:schemeClr>
              </a:gs>
              <a:gs pos="100000">
                <a:schemeClr val="accent3"/>
              </a:gs>
            </a:gsLst>
            <a:lin ang="189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Cooper Black" pitchFamily="2" charset="0"/>
            </a:endParaRPr>
          </a:p>
        </p:txBody>
      </p:sp>
      <p:sp>
        <p:nvSpPr>
          <p:cNvPr id="55" name="TextBox 54">
            <a:extLst>
              <a:ext uri="{FF2B5EF4-FFF2-40B4-BE49-F238E27FC236}">
                <a16:creationId xmlns:a16="http://schemas.microsoft.com/office/drawing/2014/main" id="{87377E05-412F-81FD-42AE-FD98DAF17CA0}"/>
              </a:ext>
            </a:extLst>
          </p:cNvPr>
          <p:cNvSpPr txBox="1"/>
          <p:nvPr/>
        </p:nvSpPr>
        <p:spPr>
          <a:xfrm>
            <a:off x="5765414" y="4830208"/>
            <a:ext cx="3226186" cy="400110"/>
          </a:xfrm>
          <a:prstGeom prst="rect">
            <a:avLst/>
          </a:prstGeom>
          <a:noFill/>
        </p:spPr>
        <p:txBody>
          <a:bodyPr wrap="square">
            <a:spAutoFit/>
          </a:bodyPr>
          <a:lstStyle/>
          <a:p>
            <a:r>
              <a:rPr lang="en-US" sz="2000"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God Dwells with his people</a:t>
            </a:r>
            <a:endParaRPr lang="en-US" sz="2000" dirty="0"/>
          </a:p>
        </p:txBody>
      </p:sp>
    </p:spTree>
    <p:extLst>
      <p:ext uri="{BB962C8B-B14F-4D97-AF65-F5344CB8AC3E}">
        <p14:creationId xmlns:p14="http://schemas.microsoft.com/office/powerpoint/2010/main" val="2502975092"/>
      </p:ext>
    </p:extLst>
  </p:cSld>
  <p:clrMapOvr>
    <a:masterClrMapping/>
  </p:clrMapOvr>
  <p:transition spd="slow">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9FE62-9E70-C000-4CDB-1DE64897F99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5DDA42E-9E9B-10E3-2F51-382716438447}"/>
              </a:ext>
            </a:extLst>
          </p:cNvPr>
          <p:cNvSpPr txBox="1"/>
          <p:nvPr/>
        </p:nvSpPr>
        <p:spPr>
          <a:xfrm>
            <a:off x="5257800" y="1755591"/>
            <a:ext cx="3276598" cy="830997"/>
          </a:xfrm>
          <a:prstGeom prst="rect">
            <a:avLst/>
          </a:prstGeom>
          <a:gradFill flip="none" rotWithShape="1">
            <a:gsLst>
              <a:gs pos="0">
                <a:srgbClr val="000099"/>
              </a:gs>
              <a:gs pos="74000">
                <a:srgbClr val="3333FF"/>
              </a:gs>
              <a:gs pos="100000">
                <a:srgbClr val="0000CC"/>
              </a:gs>
            </a:gsLst>
            <a:path path="rect">
              <a:fillToRect l="100000" t="100000"/>
            </a:path>
            <a:tileRect r="-100000" b="-100000"/>
          </a:gradFill>
          <a:ln w="41275" cmpd="thickThin">
            <a:solidFill>
              <a:schemeClr val="tx2"/>
            </a:solidFill>
          </a:ln>
          <a:effectLst>
            <a:outerShdw blurRad="165100" dist="254000" dir="2700000" algn="tl" rotWithShape="0">
              <a:schemeClr val="accent1">
                <a:lumMod val="10000"/>
                <a:alpha val="40000"/>
              </a:schemeClr>
            </a:outerShdw>
          </a:effectLst>
          <a:scene3d>
            <a:camera prst="orthographicFront"/>
            <a:lightRig rig="threePt" dir="t"/>
          </a:scene3d>
          <a:sp3d>
            <a:bevelT w="196850" h="190500"/>
          </a:sp3d>
        </p:spPr>
        <p:txBody>
          <a:bodyPr wrap="square" rtlCol="0">
            <a:spAutoFit/>
          </a:bodyPr>
          <a:lstStyle/>
          <a:p>
            <a:pPr algn="ctr"/>
            <a:r>
              <a:rPr lang="en-US" sz="2400" dirty="0">
                <a:latin typeface="ArgosContour" pitchFamily="2" charset="0"/>
              </a:rPr>
              <a:t>The Earth Lease</a:t>
            </a:r>
          </a:p>
          <a:p>
            <a:pPr algn="ctr"/>
            <a:r>
              <a:rPr lang="en-US" sz="2400" dirty="0">
                <a:latin typeface="ArgosContour" pitchFamily="2" charset="0"/>
              </a:rPr>
              <a:t>Part 1</a:t>
            </a:r>
          </a:p>
        </p:txBody>
      </p:sp>
      <p:sp>
        <p:nvSpPr>
          <p:cNvPr id="4" name="TextBox 3">
            <a:extLst>
              <a:ext uri="{FF2B5EF4-FFF2-40B4-BE49-F238E27FC236}">
                <a16:creationId xmlns:a16="http://schemas.microsoft.com/office/drawing/2014/main" id="{8CB47A21-EE83-E6B5-DED6-3E0E87BA9373}"/>
              </a:ext>
            </a:extLst>
          </p:cNvPr>
          <p:cNvSpPr txBox="1"/>
          <p:nvPr/>
        </p:nvSpPr>
        <p:spPr>
          <a:xfrm>
            <a:off x="647700" y="5911019"/>
            <a:ext cx="8305800" cy="461665"/>
          </a:xfrm>
          <a:prstGeom prst="rect">
            <a:avLst/>
          </a:prstGeom>
          <a:noFill/>
        </p:spPr>
        <p:txBody>
          <a:bodyPr wrap="square" rtlCol="0">
            <a:spAutoFit/>
          </a:bodyPr>
          <a:lstStyle/>
          <a:p>
            <a:pPr algn="ctr"/>
            <a:r>
              <a:rPr lang="en-US" sz="2400" b="1" dirty="0">
                <a:latin typeface="+mn-lt"/>
              </a:rPr>
              <a:t>https://www.mathcompiler3d.com/bible-study</a:t>
            </a:r>
          </a:p>
        </p:txBody>
      </p:sp>
      <p:sp>
        <p:nvSpPr>
          <p:cNvPr id="7" name="TextBox 6">
            <a:extLst>
              <a:ext uri="{FF2B5EF4-FFF2-40B4-BE49-F238E27FC236}">
                <a16:creationId xmlns:a16="http://schemas.microsoft.com/office/drawing/2014/main" id="{394D4259-FBCF-9EB6-AD4E-2F8BFC6E889C}"/>
              </a:ext>
            </a:extLst>
          </p:cNvPr>
          <p:cNvSpPr txBox="1"/>
          <p:nvPr/>
        </p:nvSpPr>
        <p:spPr>
          <a:xfrm>
            <a:off x="685800" y="201749"/>
            <a:ext cx="7467600" cy="461665"/>
          </a:xfrm>
          <a:prstGeom prst="rect">
            <a:avLst/>
          </a:prstGeom>
          <a:noFill/>
        </p:spPr>
        <p:txBody>
          <a:bodyPr wrap="square" rtlCol="0">
            <a:spAutoFit/>
          </a:bodyPr>
          <a:lstStyle/>
          <a:p>
            <a:pPr algn="ctr"/>
            <a:r>
              <a:rPr lang="en-US" sz="2400" dirty="0">
                <a:latin typeface="Algerian" panose="04020705040A02060702" pitchFamily="82" charset="0"/>
              </a:rPr>
              <a:t>End Times &amp; Pre Times: Introduction</a:t>
            </a:r>
          </a:p>
        </p:txBody>
      </p:sp>
      <p:sp>
        <p:nvSpPr>
          <p:cNvPr id="6" name="TextBox 5">
            <a:extLst>
              <a:ext uri="{FF2B5EF4-FFF2-40B4-BE49-F238E27FC236}">
                <a16:creationId xmlns:a16="http://schemas.microsoft.com/office/drawing/2014/main" id="{1B40AE27-6E48-7112-A0B6-58F3B96BFCB2}"/>
              </a:ext>
            </a:extLst>
          </p:cNvPr>
          <p:cNvSpPr txBox="1"/>
          <p:nvPr/>
        </p:nvSpPr>
        <p:spPr>
          <a:xfrm>
            <a:off x="12441" y="2764813"/>
            <a:ext cx="2692400" cy="2235933"/>
          </a:xfrm>
          <a:prstGeom prst="rect">
            <a:avLst/>
          </a:prstGeom>
          <a:noFill/>
        </p:spPr>
        <p:txBody>
          <a:bodyPr wrap="square">
            <a:spAutoFit/>
          </a:bodyPr>
          <a:lstStyle/>
          <a:p>
            <a:pPr marL="0" marR="0" algn="ctr">
              <a:lnSpc>
                <a:spcPct val="107000"/>
              </a:lnSpc>
              <a:spcAft>
                <a:spcPts val="800"/>
              </a:spcAft>
            </a:pPr>
            <a:r>
              <a:rPr lang="en-US" sz="900" kern="100" dirty="0">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A heathenistic perspective</a:t>
            </a:r>
          </a:p>
          <a:p>
            <a:pPr marL="0" marR="0" algn="ctr">
              <a:lnSpc>
                <a:spcPct val="107000"/>
              </a:lnSpc>
              <a:spcAft>
                <a:spcPts val="800"/>
              </a:spcAft>
            </a:pPr>
            <a:r>
              <a:rPr lang="en-US" sz="9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Some say the World will end by fire</a:t>
            </a:r>
          </a:p>
          <a:p>
            <a:pPr marL="0" marR="0" algn="ctr">
              <a:lnSpc>
                <a:spcPct val="107000"/>
              </a:lnSpc>
              <a:spcAft>
                <a:spcPts val="800"/>
              </a:spcAft>
            </a:pPr>
            <a:r>
              <a:rPr lang="en-US" sz="9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Others say by Ice</a:t>
            </a:r>
          </a:p>
          <a:p>
            <a:pPr marL="0" marR="0" algn="ctr">
              <a:lnSpc>
                <a:spcPct val="107000"/>
              </a:lnSpc>
              <a:spcAft>
                <a:spcPts val="800"/>
              </a:spcAft>
            </a:pPr>
            <a:r>
              <a:rPr lang="en-US" sz="9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But from what I know about Desire</a:t>
            </a:r>
          </a:p>
          <a:p>
            <a:pPr marL="0" marR="0" algn="ctr">
              <a:lnSpc>
                <a:spcPct val="107000"/>
              </a:lnSpc>
              <a:spcAft>
                <a:spcPts val="800"/>
              </a:spcAft>
            </a:pPr>
            <a:r>
              <a:rPr lang="en-US" sz="9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I hold with those that favor fire</a:t>
            </a:r>
          </a:p>
          <a:p>
            <a:pPr marL="0" marR="0" algn="ctr">
              <a:lnSpc>
                <a:spcPct val="107000"/>
              </a:lnSpc>
              <a:spcAft>
                <a:spcPts val="800"/>
              </a:spcAft>
            </a:pPr>
            <a:r>
              <a:rPr lang="en-US" sz="9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But if the world must perish twice</a:t>
            </a:r>
          </a:p>
          <a:p>
            <a:pPr marL="0" marR="0" algn="ctr">
              <a:lnSpc>
                <a:spcPct val="107000"/>
              </a:lnSpc>
              <a:spcAft>
                <a:spcPts val="800"/>
              </a:spcAft>
            </a:pPr>
            <a:r>
              <a:rPr lang="en-US" sz="9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I think I’ve learn enough of hate</a:t>
            </a:r>
          </a:p>
          <a:p>
            <a:pPr marL="0" marR="0" algn="ctr">
              <a:lnSpc>
                <a:spcPct val="107000"/>
              </a:lnSpc>
              <a:spcAft>
                <a:spcPts val="800"/>
              </a:spcAft>
            </a:pPr>
            <a:r>
              <a:rPr lang="en-US" sz="9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To say that for destruction ice is also great</a:t>
            </a:r>
          </a:p>
          <a:p>
            <a:pPr marL="0" marR="0" algn="ctr">
              <a:lnSpc>
                <a:spcPct val="107000"/>
              </a:lnSpc>
              <a:spcAft>
                <a:spcPts val="800"/>
              </a:spcAft>
            </a:pPr>
            <a:r>
              <a:rPr lang="en-US" sz="9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And would suffice</a:t>
            </a:r>
          </a:p>
        </p:txBody>
      </p:sp>
      <p:pic>
        <p:nvPicPr>
          <p:cNvPr id="8" name="Picture 4" descr="Earth On Fire Images – Browse 268,029 Stock Photos, Vectors ...">
            <a:extLst>
              <a:ext uri="{FF2B5EF4-FFF2-40B4-BE49-F238E27FC236}">
                <a16:creationId xmlns:a16="http://schemas.microsoft.com/office/drawing/2014/main" id="{A715FD25-8745-474A-EBF1-5C2925C462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693275"/>
            <a:ext cx="1080822" cy="9991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 Snowball Earth: How The Ice Age Nearly Wiped Out All Of Life |  Catastrophe - YouTube">
            <a:extLst>
              <a:ext uri="{FF2B5EF4-FFF2-40B4-BE49-F238E27FC236}">
                <a16:creationId xmlns:a16="http://schemas.microsoft.com/office/drawing/2014/main" id="{680F0124-1F10-1C59-EC2B-D65FAE8AB5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234" y="1648638"/>
            <a:ext cx="2104542" cy="107250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1A77BD2-60C8-AC35-32B0-CC509D955ED3}"/>
              </a:ext>
            </a:extLst>
          </p:cNvPr>
          <p:cNvSpPr txBox="1"/>
          <p:nvPr/>
        </p:nvSpPr>
        <p:spPr>
          <a:xfrm>
            <a:off x="2590800" y="2743975"/>
            <a:ext cx="2286000" cy="2243948"/>
          </a:xfrm>
          <a:prstGeom prst="rect">
            <a:avLst/>
          </a:prstGeom>
          <a:noFill/>
        </p:spPr>
        <p:txBody>
          <a:bodyPr wrap="square">
            <a:spAutoFit/>
          </a:bodyPr>
          <a:lstStyle/>
          <a:p>
            <a:pPr marL="0" marR="0" algn="ctr">
              <a:lnSpc>
                <a:spcPct val="107000"/>
              </a:lnSpc>
              <a:spcAft>
                <a:spcPts val="800"/>
              </a:spcAft>
            </a:pPr>
            <a:r>
              <a:rPr lang="en-US" sz="1100" kern="100" dirty="0">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We know through scripture that the world will perish in fire</a:t>
            </a:r>
          </a:p>
          <a:p>
            <a:pPr marL="0" marR="0" algn="ctr">
              <a:lnSpc>
                <a:spcPct val="107000"/>
              </a:lnSpc>
              <a:spcAft>
                <a:spcPts val="800"/>
              </a:spcAft>
            </a:pPr>
            <a:r>
              <a:rPr lang="en-US" sz="2000" b="1" kern="100" baseline="300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2 Peter 3:10</a:t>
            </a:r>
            <a:endParaRPr lang="en-US" sz="11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endParaRPr>
          </a:p>
          <a:p>
            <a:pPr marL="0" marR="0" algn="ctr">
              <a:lnSpc>
                <a:spcPct val="107000"/>
              </a:lnSpc>
              <a:spcAft>
                <a:spcPts val="800"/>
              </a:spcAft>
            </a:pPr>
            <a:r>
              <a:rPr lang="en-US" sz="11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But the day of the Lord will come as a thief in the night; in the which the heavens shall pass away with a great noise, and the elements shall melt with fervent heat, the earth also and the works that are therein shall be burned up.</a:t>
            </a:r>
          </a:p>
        </p:txBody>
      </p:sp>
      <p:sp>
        <p:nvSpPr>
          <p:cNvPr id="12" name="TextBox 11">
            <a:extLst>
              <a:ext uri="{FF2B5EF4-FFF2-40B4-BE49-F238E27FC236}">
                <a16:creationId xmlns:a16="http://schemas.microsoft.com/office/drawing/2014/main" id="{0F0EF0AA-508B-8147-948D-634FCC5ADB0F}"/>
              </a:ext>
            </a:extLst>
          </p:cNvPr>
          <p:cNvSpPr txBox="1"/>
          <p:nvPr/>
        </p:nvSpPr>
        <p:spPr>
          <a:xfrm>
            <a:off x="261568" y="5175234"/>
            <a:ext cx="4572000" cy="670825"/>
          </a:xfrm>
          <a:prstGeom prst="rect">
            <a:avLst/>
          </a:prstGeom>
          <a:noFill/>
        </p:spPr>
        <p:txBody>
          <a:bodyPr wrap="square">
            <a:spAutoFit/>
          </a:bodyPr>
          <a:lstStyle/>
          <a:p>
            <a:pPr marL="0" marR="0" algn="ctr">
              <a:lnSpc>
                <a:spcPct val="107000"/>
              </a:lnSpc>
              <a:spcAft>
                <a:spcPts val="800"/>
              </a:spcAft>
            </a:pPr>
            <a:r>
              <a:rPr lang="en-US" sz="12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We know we are in the last days of the end times – and time is very short. Although we don’t know the day and the hour of the return of Jesus, we might be able to know the season.</a:t>
            </a:r>
          </a:p>
        </p:txBody>
      </p:sp>
      <p:sp>
        <p:nvSpPr>
          <p:cNvPr id="14" name="TextBox 13">
            <a:extLst>
              <a:ext uri="{FF2B5EF4-FFF2-40B4-BE49-F238E27FC236}">
                <a16:creationId xmlns:a16="http://schemas.microsoft.com/office/drawing/2014/main" id="{2B2DBD7B-BFEC-3CAA-A4A4-A104383BC63A}"/>
              </a:ext>
            </a:extLst>
          </p:cNvPr>
          <p:cNvSpPr txBox="1"/>
          <p:nvPr/>
        </p:nvSpPr>
        <p:spPr>
          <a:xfrm>
            <a:off x="4495800" y="716148"/>
            <a:ext cx="4572000" cy="944169"/>
          </a:xfrm>
          <a:prstGeom prst="rect">
            <a:avLst/>
          </a:prstGeom>
          <a:noFill/>
        </p:spPr>
        <p:txBody>
          <a:bodyPr wrap="square">
            <a:spAutoFit/>
          </a:bodyPr>
          <a:lstStyle/>
          <a:p>
            <a:pPr marL="0" marR="0" algn="l">
              <a:lnSpc>
                <a:spcPct val="107000"/>
              </a:lnSpc>
              <a:spcAft>
                <a:spcPts val="800"/>
              </a:spcAft>
            </a:pPr>
            <a:r>
              <a:rPr lang="en-US" sz="1000" b="1" kern="100" dirty="0">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To learn what is to come, we must learn what was</a:t>
            </a:r>
          </a:p>
          <a:p>
            <a:pPr marL="0" marR="0" algn="l">
              <a:lnSpc>
                <a:spcPct val="107000"/>
              </a:lnSpc>
              <a:spcAft>
                <a:spcPts val="800"/>
              </a:spcAft>
            </a:pPr>
            <a:r>
              <a:rPr lang="en-US" sz="10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Ecclesiastes 1:9</a:t>
            </a:r>
          </a:p>
          <a:p>
            <a:pPr marL="0" marR="0" algn="l">
              <a:lnSpc>
                <a:spcPct val="107000"/>
              </a:lnSpc>
              <a:spcAft>
                <a:spcPts val="800"/>
              </a:spcAft>
            </a:pPr>
            <a:r>
              <a:rPr lang="en-US" sz="1000" b="1"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The thing that hath been, it is that which shall be; and that which is done is that which shall be done: and there is no new thing under the sun.</a:t>
            </a:r>
            <a:endParaRPr lang="en-US" sz="10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A346C4F-C34D-F2C6-08B7-735DABAA2E13}"/>
              </a:ext>
            </a:extLst>
          </p:cNvPr>
          <p:cNvSpPr txBox="1"/>
          <p:nvPr/>
        </p:nvSpPr>
        <p:spPr>
          <a:xfrm>
            <a:off x="261568" y="648190"/>
            <a:ext cx="3416559" cy="971035"/>
          </a:xfrm>
          <a:prstGeom prst="rect">
            <a:avLst/>
          </a:prstGeom>
          <a:noFill/>
        </p:spPr>
        <p:txBody>
          <a:bodyPr wrap="square">
            <a:spAutoFit/>
          </a:bodyPr>
          <a:lstStyle/>
          <a:p>
            <a:pPr marL="0" marR="0" algn="ctr">
              <a:lnSpc>
                <a:spcPct val="107000"/>
              </a:lnSpc>
              <a:spcAft>
                <a:spcPts val="800"/>
              </a:spcAft>
            </a:pPr>
            <a:r>
              <a:rPr lang="en-US" sz="12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Revelation 1:3</a:t>
            </a:r>
          </a:p>
          <a:p>
            <a:pPr marL="0" marR="0" algn="ctr">
              <a:lnSpc>
                <a:spcPct val="107000"/>
              </a:lnSpc>
              <a:spcAft>
                <a:spcPts val="800"/>
              </a:spcAft>
            </a:pP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Blessed is he that </a:t>
            </a:r>
            <a:r>
              <a:rPr lang="en-US" sz="1200" kern="100" dirty="0" err="1">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readeth</a:t>
            </a:r>
            <a:r>
              <a:rPr lang="en-US" sz="1200" kern="100" dirty="0">
                <a:solidFill>
                  <a:schemeClr val="accent6"/>
                </a:solidFill>
                <a:effectLst/>
                <a:latin typeface="Cambria" panose="02040503050406030204" pitchFamily="18" charset="0"/>
                <a:ea typeface="Cambria" panose="02040503050406030204" pitchFamily="18" charset="0"/>
                <a:cs typeface="Times New Roman" panose="02020603050405020304" pitchFamily="18" charset="0"/>
              </a:rPr>
              <a:t>, and they that hear the words of this prophecy, and keep those things which are written therein: for the time is at hand</a:t>
            </a:r>
            <a:r>
              <a:rPr lang="en-US" sz="1200" kern="100" dirty="0">
                <a:effectLst/>
                <a:latin typeface="Cambria" panose="02040503050406030204" pitchFamily="18" charset="0"/>
                <a:ea typeface="Cambria" panose="020405030504060302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D396B68B-A453-5667-C7EF-C411DA42D795}"/>
              </a:ext>
            </a:extLst>
          </p:cNvPr>
          <p:cNvSpPr txBox="1"/>
          <p:nvPr/>
        </p:nvSpPr>
        <p:spPr>
          <a:xfrm>
            <a:off x="5638800" y="2752765"/>
            <a:ext cx="2692400" cy="2737481"/>
          </a:xfrm>
          <a:prstGeom prst="rect">
            <a:avLst/>
          </a:prstGeom>
          <a:noFill/>
        </p:spPr>
        <p:txBody>
          <a:bodyPr wrap="square">
            <a:spAutoFit/>
          </a:bodyPr>
          <a:lstStyle/>
          <a:p>
            <a:pPr marL="0" marR="0" algn="ctr">
              <a:lnSpc>
                <a:spcPct val="107000"/>
              </a:lnSpc>
              <a:spcAft>
                <a:spcPts val="800"/>
              </a:spcAft>
            </a:pPr>
            <a:r>
              <a:rPr lang="en-US" sz="900" kern="100" dirty="0">
                <a:solidFill>
                  <a:schemeClr val="accent1">
                    <a:lumMod val="75000"/>
                  </a:schemeClr>
                </a:solidFill>
                <a:effectLst/>
                <a:latin typeface="Cambria" panose="02040503050406030204" pitchFamily="18" charset="0"/>
                <a:ea typeface="Cambria" panose="02040503050406030204" pitchFamily="18" charset="0"/>
                <a:cs typeface="Times New Roman" panose="02020603050405020304" pitchFamily="18" charset="0"/>
              </a:rPr>
              <a:t>A non-heathenistic perspective</a:t>
            </a:r>
          </a:p>
          <a:p>
            <a:pPr marL="0" marR="0" algn="ctr">
              <a:lnSpc>
                <a:spcPct val="107000"/>
              </a:lnSpc>
              <a:spcAft>
                <a:spcPts val="800"/>
              </a:spcAft>
            </a:pPr>
            <a:r>
              <a:rPr lang="en-US" sz="9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Some say the World isn’t round</a:t>
            </a:r>
          </a:p>
          <a:p>
            <a:pPr marL="0" marR="0" algn="ctr">
              <a:lnSpc>
                <a:spcPct val="107000"/>
              </a:lnSpc>
              <a:spcAft>
                <a:spcPts val="800"/>
              </a:spcAft>
            </a:pPr>
            <a:r>
              <a:rPr lang="en-US" sz="900"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But similar to flat</a:t>
            </a:r>
          </a:p>
          <a:p>
            <a:pPr marL="0" marR="0" algn="ctr">
              <a:lnSpc>
                <a:spcPct val="107000"/>
              </a:lnSpc>
              <a:spcAft>
                <a:spcPts val="800"/>
              </a:spcAft>
            </a:pPr>
            <a:r>
              <a:rPr lang="en-US" sz="9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Their tainted views</a:t>
            </a:r>
          </a:p>
          <a:p>
            <a:pPr marL="0" marR="0" algn="ctr">
              <a:lnSpc>
                <a:spcPct val="107000"/>
              </a:lnSpc>
              <a:spcAft>
                <a:spcPts val="800"/>
              </a:spcAft>
            </a:pPr>
            <a:r>
              <a:rPr lang="en-US" sz="900"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Brought sketchy wisdom</a:t>
            </a:r>
          </a:p>
          <a:p>
            <a:pPr marL="0" marR="0" algn="ctr">
              <a:lnSpc>
                <a:spcPct val="107000"/>
              </a:lnSpc>
              <a:spcAft>
                <a:spcPts val="800"/>
              </a:spcAft>
            </a:pPr>
            <a:r>
              <a:rPr lang="en-US" sz="9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Stating is a fact</a:t>
            </a:r>
          </a:p>
          <a:p>
            <a:pPr marL="0" marR="0" algn="ctr">
              <a:lnSpc>
                <a:spcPct val="107000"/>
              </a:lnSpc>
              <a:spcAft>
                <a:spcPts val="800"/>
              </a:spcAft>
            </a:pPr>
            <a:r>
              <a:rPr lang="en-US" sz="9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But I for one will sail the sea</a:t>
            </a:r>
          </a:p>
          <a:p>
            <a:pPr marL="0" marR="0" algn="ctr">
              <a:lnSpc>
                <a:spcPct val="107000"/>
              </a:lnSpc>
              <a:spcAft>
                <a:spcPts val="800"/>
              </a:spcAft>
            </a:pPr>
            <a:r>
              <a:rPr lang="en-US" sz="900"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Whether edge be there or not</a:t>
            </a:r>
          </a:p>
          <a:p>
            <a:pPr marL="0" marR="0" algn="ctr">
              <a:lnSpc>
                <a:spcPct val="107000"/>
              </a:lnSpc>
              <a:spcAft>
                <a:spcPts val="800"/>
              </a:spcAft>
            </a:pPr>
            <a:r>
              <a:rPr lang="en-US" sz="9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And bold with faith</a:t>
            </a:r>
          </a:p>
          <a:p>
            <a:pPr marL="0" marR="0" algn="ctr">
              <a:lnSpc>
                <a:spcPct val="107000"/>
              </a:lnSpc>
              <a:spcAft>
                <a:spcPts val="800"/>
              </a:spcAft>
            </a:pPr>
            <a:r>
              <a:rPr lang="en-US" sz="900"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I shall find</a:t>
            </a:r>
          </a:p>
          <a:p>
            <a:pPr marL="0" marR="0" algn="ctr">
              <a:lnSpc>
                <a:spcPct val="107000"/>
              </a:lnSpc>
              <a:spcAft>
                <a:spcPts val="800"/>
              </a:spcAft>
            </a:pPr>
            <a:r>
              <a:rPr lang="en-US" sz="900" kern="100" dirty="0">
                <a:solidFill>
                  <a:schemeClr val="accent2"/>
                </a:solidFill>
                <a:effectLst/>
                <a:latin typeface="Cambria" panose="02040503050406030204" pitchFamily="18" charset="0"/>
                <a:ea typeface="Cambria" panose="02040503050406030204" pitchFamily="18" charset="0"/>
                <a:cs typeface="Times New Roman" panose="02020603050405020304" pitchFamily="18" charset="0"/>
              </a:rPr>
              <a:t>Those things which must be sought</a:t>
            </a:r>
          </a:p>
        </p:txBody>
      </p:sp>
    </p:spTree>
    <p:extLst>
      <p:ext uri="{BB962C8B-B14F-4D97-AF65-F5344CB8AC3E}">
        <p14:creationId xmlns:p14="http://schemas.microsoft.com/office/powerpoint/2010/main" val="1466991292"/>
      </p:ext>
    </p:extLst>
  </p:cSld>
  <p:clrMapOvr>
    <a:masterClrMapping/>
  </p:clrMapOvr>
  <p:transition spd="slow">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A6F4DA-818F-F2D9-9E9D-819AB3862A6A}"/>
              </a:ext>
            </a:extLst>
          </p:cNvPr>
          <p:cNvSpPr txBox="1"/>
          <p:nvPr/>
        </p:nvSpPr>
        <p:spPr>
          <a:xfrm>
            <a:off x="457200" y="228600"/>
            <a:ext cx="7928884" cy="369332"/>
          </a:xfrm>
          <a:prstGeom prst="rect">
            <a:avLst/>
          </a:prstGeom>
          <a:noFill/>
        </p:spPr>
        <p:txBody>
          <a:bodyPr wrap="square" rtlCol="0">
            <a:spAutoFit/>
          </a:bodyPr>
          <a:lstStyle/>
          <a:p>
            <a:pPr algn="ctr"/>
            <a:r>
              <a:rPr lang="en-US" sz="1800" b="1" dirty="0">
                <a:solidFill>
                  <a:srgbClr val="FFFF00"/>
                </a:solidFill>
                <a:latin typeface="Bookman Old Style" panose="02050604050505020204" pitchFamily="18" charset="0"/>
              </a:rPr>
              <a:t>End Times &amp; Pre-Times: The correct order to read the bible</a:t>
            </a:r>
          </a:p>
        </p:txBody>
      </p:sp>
      <p:sp>
        <p:nvSpPr>
          <p:cNvPr id="6" name="TextBox 5">
            <a:extLst>
              <a:ext uri="{FF2B5EF4-FFF2-40B4-BE49-F238E27FC236}">
                <a16:creationId xmlns:a16="http://schemas.microsoft.com/office/drawing/2014/main" id="{8D128234-A5CD-C76C-9E8E-85B28E4F9D85}"/>
              </a:ext>
            </a:extLst>
          </p:cNvPr>
          <p:cNvSpPr txBox="1"/>
          <p:nvPr/>
        </p:nvSpPr>
        <p:spPr>
          <a:xfrm>
            <a:off x="308222" y="1080240"/>
            <a:ext cx="3504377" cy="1015663"/>
          </a:xfrm>
          <a:prstGeom prst="rect">
            <a:avLst/>
          </a:prstGeom>
          <a:noFill/>
        </p:spPr>
        <p:txBody>
          <a:bodyPr wrap="square">
            <a:spAutoFit/>
          </a:bodyPr>
          <a:lstStyle/>
          <a:p>
            <a:pPr algn="l"/>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John 1:1</a:t>
            </a:r>
          </a:p>
          <a:p>
            <a:pPr algn="l"/>
            <a:r>
              <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1 In the beginning was the Word, and the Word was with God, and the Word was God.</a:t>
            </a:r>
          </a:p>
          <a:p>
            <a:pPr algn="l"/>
            <a:r>
              <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2 The same was in the beginning with God.</a:t>
            </a:r>
          </a:p>
          <a:p>
            <a:pPr algn="l"/>
            <a:r>
              <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3 All things were made by him; and without him was not any thing made that was made.</a:t>
            </a:r>
          </a:p>
        </p:txBody>
      </p:sp>
      <p:sp>
        <p:nvSpPr>
          <p:cNvPr id="8" name="TextBox 7">
            <a:extLst>
              <a:ext uri="{FF2B5EF4-FFF2-40B4-BE49-F238E27FC236}">
                <a16:creationId xmlns:a16="http://schemas.microsoft.com/office/drawing/2014/main" id="{05D7C38E-1359-5E8B-FCC1-36D48CAD13B3}"/>
              </a:ext>
            </a:extLst>
          </p:cNvPr>
          <p:cNvSpPr txBox="1"/>
          <p:nvPr/>
        </p:nvSpPr>
        <p:spPr>
          <a:xfrm>
            <a:off x="5257800" y="951888"/>
            <a:ext cx="2855235" cy="1938992"/>
          </a:xfrm>
          <a:prstGeom prst="rect">
            <a:avLst/>
          </a:prstGeom>
          <a:noFill/>
        </p:spPr>
        <p:txBody>
          <a:bodyPr wrap="square">
            <a:spAutoFit/>
          </a:bodyPr>
          <a:lstStyle/>
          <a:p>
            <a:pPr algn="l"/>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Job 38:4-7</a:t>
            </a:r>
          </a:p>
          <a:p>
            <a:pPr algn="l"/>
            <a:r>
              <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4 Where </a:t>
            </a:r>
            <a:r>
              <a:rPr lang="en-US" sz="1000" b="1" kern="100" dirty="0" err="1">
                <a:solidFill>
                  <a:schemeClr val="accent6"/>
                </a:solidFill>
                <a:latin typeface="Cambria" panose="02040503050406030204" pitchFamily="18" charset="0"/>
                <a:ea typeface="Cambria" panose="02040503050406030204" pitchFamily="18" charset="0"/>
                <a:cs typeface="Times New Roman" panose="02020603050405020304" pitchFamily="18" charset="0"/>
              </a:rPr>
              <a:t>wast</a:t>
            </a:r>
            <a:r>
              <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 thou when I laid the foundations of the earth? declare, if thou hast understanding.</a:t>
            </a:r>
          </a:p>
          <a:p>
            <a:pPr algn="l"/>
            <a:r>
              <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5 Who hath laid the measures thereof, if thou knowest? or who hath stretched the line upon it?</a:t>
            </a:r>
          </a:p>
          <a:p>
            <a:pPr algn="l"/>
            <a:r>
              <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6 Whereupon are the foundations thereof fastened? or who laid the corner stone thereof;</a:t>
            </a:r>
          </a:p>
          <a:p>
            <a:pPr algn="l"/>
            <a:r>
              <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7 When the morning stars sang together, and all the sons of God shouted for joy?</a:t>
            </a:r>
          </a:p>
        </p:txBody>
      </p:sp>
      <p:sp>
        <p:nvSpPr>
          <p:cNvPr id="9" name="TextBox 8">
            <a:extLst>
              <a:ext uri="{FF2B5EF4-FFF2-40B4-BE49-F238E27FC236}">
                <a16:creationId xmlns:a16="http://schemas.microsoft.com/office/drawing/2014/main" id="{7E395760-A9E6-FCDF-D9DE-88EB34F46390}"/>
              </a:ext>
            </a:extLst>
          </p:cNvPr>
          <p:cNvSpPr txBox="1"/>
          <p:nvPr/>
        </p:nvSpPr>
        <p:spPr>
          <a:xfrm>
            <a:off x="5257800" y="608036"/>
            <a:ext cx="2819400" cy="400110"/>
          </a:xfrm>
          <a:prstGeom prst="rect">
            <a:avLst/>
          </a:prstGeom>
          <a:noFill/>
        </p:spPr>
        <p:txBody>
          <a:bodyPr wrap="square">
            <a:spAutoFit/>
          </a:bodyPr>
          <a:lstStyle/>
          <a:p>
            <a:pPr algn="l"/>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The Earth has foundations</a:t>
            </a:r>
          </a:p>
          <a:p>
            <a:pPr algn="l"/>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The Earth has a corner stone</a:t>
            </a:r>
          </a:p>
        </p:txBody>
      </p:sp>
      <p:sp>
        <p:nvSpPr>
          <p:cNvPr id="10" name="TextBox 9">
            <a:extLst>
              <a:ext uri="{FF2B5EF4-FFF2-40B4-BE49-F238E27FC236}">
                <a16:creationId xmlns:a16="http://schemas.microsoft.com/office/drawing/2014/main" id="{56435433-D1C3-64C5-4DFE-B9B1B771D422}"/>
              </a:ext>
            </a:extLst>
          </p:cNvPr>
          <p:cNvSpPr txBox="1"/>
          <p:nvPr/>
        </p:nvSpPr>
        <p:spPr>
          <a:xfrm>
            <a:off x="311021" y="650949"/>
            <a:ext cx="5562600" cy="400110"/>
          </a:xfrm>
          <a:prstGeom prst="rect">
            <a:avLst/>
          </a:prstGeom>
          <a:noFill/>
        </p:spPr>
        <p:txBody>
          <a:bodyPr wrap="square">
            <a:spAutoFit/>
          </a:bodyPr>
          <a:lstStyle/>
          <a:p>
            <a:pPr algn="l"/>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In the beginning was the Word – Jesus said, before Abraham was, I am!</a:t>
            </a:r>
          </a:p>
          <a:p>
            <a:pPr algn="l"/>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All things were created by Jesus the Word</a:t>
            </a:r>
          </a:p>
        </p:txBody>
      </p:sp>
      <p:sp>
        <p:nvSpPr>
          <p:cNvPr id="20" name="TextBox 19">
            <a:extLst>
              <a:ext uri="{FF2B5EF4-FFF2-40B4-BE49-F238E27FC236}">
                <a16:creationId xmlns:a16="http://schemas.microsoft.com/office/drawing/2014/main" id="{A9FE2CE8-45BB-3487-CC5E-F66C91009B2D}"/>
              </a:ext>
            </a:extLst>
          </p:cNvPr>
          <p:cNvSpPr txBox="1"/>
          <p:nvPr/>
        </p:nvSpPr>
        <p:spPr>
          <a:xfrm>
            <a:off x="228600" y="6172200"/>
            <a:ext cx="3504377" cy="400110"/>
          </a:xfrm>
          <a:prstGeom prst="rect">
            <a:avLst/>
          </a:prstGeom>
          <a:noFill/>
        </p:spPr>
        <p:txBody>
          <a:bodyPr wrap="square">
            <a:spAutoFit/>
          </a:bodyPr>
          <a:lstStyle/>
          <a:p>
            <a:pPr algn="l"/>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Genesis 1:1</a:t>
            </a:r>
          </a:p>
          <a:p>
            <a:pPr algn="l"/>
            <a:r>
              <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1 In the beginning God created the heaven and the earth.</a:t>
            </a:r>
          </a:p>
        </p:txBody>
      </p:sp>
      <p:sp>
        <p:nvSpPr>
          <p:cNvPr id="29" name="TextBox 28">
            <a:extLst>
              <a:ext uri="{FF2B5EF4-FFF2-40B4-BE49-F238E27FC236}">
                <a16:creationId xmlns:a16="http://schemas.microsoft.com/office/drawing/2014/main" id="{B17AD382-C70E-D1F0-70C7-D1D1B953701A}"/>
              </a:ext>
            </a:extLst>
          </p:cNvPr>
          <p:cNvSpPr txBox="1"/>
          <p:nvPr/>
        </p:nvSpPr>
        <p:spPr>
          <a:xfrm>
            <a:off x="5257800" y="3872762"/>
            <a:ext cx="3740150" cy="2723823"/>
          </a:xfrm>
          <a:prstGeom prst="rect">
            <a:avLst/>
          </a:prstGeom>
          <a:noFill/>
        </p:spPr>
        <p:txBody>
          <a:bodyPr wrap="square">
            <a:spAutoFit/>
          </a:bodyPr>
          <a:lstStyle/>
          <a:p>
            <a:pPr algn="l"/>
            <a:r>
              <a:rPr lang="en-US" sz="11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Job 38:4-7</a:t>
            </a:r>
          </a:p>
          <a:p>
            <a:pPr algn="l"/>
            <a:r>
              <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12 How art thou fallen from heaven, O Lucifer, son of the morning! how art thou cut down to the ground, which didst weaken the nations!</a:t>
            </a:r>
          </a:p>
          <a:p>
            <a:pPr algn="l"/>
            <a:r>
              <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13 For thou hast said in thine heart, I will ascend into heaven, I will exalt my throne above the stars of God: I will sit also upon the mount of the congregation, in the sides of the north:</a:t>
            </a:r>
          </a:p>
          <a:p>
            <a:pPr algn="l"/>
            <a:r>
              <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14 I will ascend above the heights of the clouds; I will be like the most High.</a:t>
            </a:r>
          </a:p>
          <a:p>
            <a:pPr algn="l"/>
            <a:r>
              <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15 Yet thou shalt be brought down to hell, to the sides of the pit.</a:t>
            </a:r>
          </a:p>
          <a:p>
            <a:pPr algn="l"/>
            <a:r>
              <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16 They that see thee shall narrowly look upon thee, and consider thee, saying, Is this the man that made the earth to tremble, that did shake kingdoms;</a:t>
            </a:r>
          </a:p>
          <a:p>
            <a:pPr algn="l"/>
            <a:r>
              <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17 That made the world as a wilderness, and destroyed the cities thereof; that opened not the house of his prisoners?</a:t>
            </a:r>
          </a:p>
        </p:txBody>
      </p:sp>
      <p:sp>
        <p:nvSpPr>
          <p:cNvPr id="32" name="TextBox 31">
            <a:extLst>
              <a:ext uri="{FF2B5EF4-FFF2-40B4-BE49-F238E27FC236}">
                <a16:creationId xmlns:a16="http://schemas.microsoft.com/office/drawing/2014/main" id="{E73F8747-C8A4-79F1-CDAC-AC9EC2B33871}"/>
              </a:ext>
            </a:extLst>
          </p:cNvPr>
          <p:cNvSpPr txBox="1"/>
          <p:nvPr/>
        </p:nvSpPr>
        <p:spPr>
          <a:xfrm>
            <a:off x="5257800" y="2909493"/>
            <a:ext cx="2637515" cy="1015663"/>
          </a:xfrm>
          <a:prstGeom prst="rect">
            <a:avLst/>
          </a:prstGeom>
          <a:noFill/>
        </p:spPr>
        <p:txBody>
          <a:bodyPr wrap="square">
            <a:spAutoFit/>
          </a:bodyPr>
          <a:lstStyle/>
          <a:p>
            <a:pPr algn="l"/>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Lucifer wanted to ascend above the heights of the clouds</a:t>
            </a:r>
          </a:p>
          <a:p>
            <a:pPr algn="l"/>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He had a throne on Earth</a:t>
            </a:r>
          </a:p>
          <a:p>
            <a:pPr algn="l"/>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He made the World a wilderness</a:t>
            </a:r>
          </a:p>
          <a:p>
            <a:pPr algn="l"/>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He destroyed cities</a:t>
            </a:r>
          </a:p>
          <a:p>
            <a:pPr algn="l"/>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He kept prisoners</a:t>
            </a:r>
          </a:p>
        </p:txBody>
      </p:sp>
      <p:sp>
        <p:nvSpPr>
          <p:cNvPr id="3" name="TextBox 2">
            <a:extLst>
              <a:ext uri="{FF2B5EF4-FFF2-40B4-BE49-F238E27FC236}">
                <a16:creationId xmlns:a16="http://schemas.microsoft.com/office/drawing/2014/main" id="{FEC93BE5-3FC5-EB5E-43C8-69A8908ADD89}"/>
              </a:ext>
            </a:extLst>
          </p:cNvPr>
          <p:cNvSpPr txBox="1"/>
          <p:nvPr/>
        </p:nvSpPr>
        <p:spPr>
          <a:xfrm>
            <a:off x="228600" y="4581191"/>
            <a:ext cx="4572000" cy="1615827"/>
          </a:xfrm>
          <a:prstGeom prst="rect">
            <a:avLst/>
          </a:prstGeom>
          <a:noFill/>
        </p:spPr>
        <p:txBody>
          <a:bodyPr wrap="square">
            <a:spAutoFit/>
          </a:bodyPr>
          <a:lstStyle/>
          <a:p>
            <a:pPr algn="l"/>
            <a:r>
              <a:rPr lang="en-US" sz="11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Ezekiel 28:12-13</a:t>
            </a:r>
            <a:endParaRPr lang="en-US" sz="11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endParaRPr>
          </a:p>
          <a:p>
            <a:pPr algn="l"/>
            <a:r>
              <a:rPr lang="en-US" sz="11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12 Son of man, take up a lamentation upon the king of Tyrus, and say unto him, Thus saith the Lord God; Thou </a:t>
            </a:r>
            <a:r>
              <a:rPr lang="en-US" sz="1100" b="1" kern="100" dirty="0" err="1">
                <a:solidFill>
                  <a:schemeClr val="accent6"/>
                </a:solidFill>
                <a:latin typeface="Cambria" panose="02040503050406030204" pitchFamily="18" charset="0"/>
                <a:ea typeface="Cambria" panose="02040503050406030204" pitchFamily="18" charset="0"/>
                <a:cs typeface="Times New Roman" panose="02020603050405020304" pitchFamily="18" charset="0"/>
              </a:rPr>
              <a:t>sealest</a:t>
            </a:r>
            <a:r>
              <a:rPr lang="en-US" sz="11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 up the sum, full of wisdom, and perfect in beauty.</a:t>
            </a:r>
          </a:p>
          <a:p>
            <a:pPr algn="l"/>
            <a:r>
              <a:rPr lang="en-US" sz="11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13 Thou hast been in Eden the garden of God; every precious stone was thy covering, the sardius, topaz, and the diamond, the beryl, the onyx, and the jasper, the sapphire, the emerald, and the carbuncle, and gold: the workmanship of thy tabrets and of thy pipes was prepared in thee in the day that thou </a:t>
            </a:r>
            <a:r>
              <a:rPr lang="en-US" sz="1100" b="1" kern="100" dirty="0" err="1">
                <a:solidFill>
                  <a:schemeClr val="accent6"/>
                </a:solidFill>
                <a:latin typeface="Cambria" panose="02040503050406030204" pitchFamily="18" charset="0"/>
                <a:ea typeface="Cambria" panose="02040503050406030204" pitchFamily="18" charset="0"/>
                <a:cs typeface="Times New Roman" panose="02020603050405020304" pitchFamily="18" charset="0"/>
              </a:rPr>
              <a:t>wast</a:t>
            </a:r>
            <a:r>
              <a:rPr lang="en-US" sz="11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 created.</a:t>
            </a:r>
          </a:p>
        </p:txBody>
      </p:sp>
      <p:sp>
        <p:nvSpPr>
          <p:cNvPr id="7" name="TextBox 6">
            <a:extLst>
              <a:ext uri="{FF2B5EF4-FFF2-40B4-BE49-F238E27FC236}">
                <a16:creationId xmlns:a16="http://schemas.microsoft.com/office/drawing/2014/main" id="{F031FFF6-1711-83B8-FDDD-797C7D6FA4CC}"/>
              </a:ext>
            </a:extLst>
          </p:cNvPr>
          <p:cNvSpPr txBox="1"/>
          <p:nvPr/>
        </p:nvSpPr>
        <p:spPr>
          <a:xfrm>
            <a:off x="308222" y="2250823"/>
            <a:ext cx="2667000" cy="2308324"/>
          </a:xfrm>
          <a:prstGeom prst="rect">
            <a:avLst/>
          </a:prstGeom>
          <a:noFill/>
        </p:spPr>
        <p:txBody>
          <a:bodyPr wrap="square">
            <a:spAutoFit/>
          </a:bodyPr>
          <a:lstStyle/>
          <a:p>
            <a:pPr algn="l"/>
            <a:r>
              <a:rPr lang="en-US" sz="36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Lucifer was created being – an Arc Angel</a:t>
            </a:r>
          </a:p>
        </p:txBody>
      </p:sp>
      <p:pic>
        <p:nvPicPr>
          <p:cNvPr id="1026" name="Picture 2" descr="Above Clouds">
            <a:extLst>
              <a:ext uri="{FF2B5EF4-FFF2-40B4-BE49-F238E27FC236}">
                <a16:creationId xmlns:a16="http://schemas.microsoft.com/office/drawing/2014/main" id="{4852D572-F88E-E856-E492-C07FE1B220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7600" y="2884814"/>
            <a:ext cx="1561326" cy="10403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3461FFC-CE36-9C2F-4AD5-BFA2697E6E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3234" y="2667000"/>
            <a:ext cx="184785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ible Background Stock Photos, Images ...">
            <a:extLst>
              <a:ext uri="{FF2B5EF4-FFF2-40B4-BE49-F238E27FC236}">
                <a16:creationId xmlns:a16="http://schemas.microsoft.com/office/drawing/2014/main" id="{896C726F-C125-7811-E6D0-7F6943B853D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5124" y="1080240"/>
            <a:ext cx="1200150" cy="672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675826"/>
      </p:ext>
    </p:extLst>
  </p:cSld>
  <p:clrMapOvr>
    <a:masterClrMapping/>
  </p:clrMapOvr>
  <p:transition spd="slow">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D7CC1D5-8280-CB35-B46B-17EA801D4D0D}"/>
              </a:ext>
            </a:extLst>
          </p:cNvPr>
          <p:cNvSpPr txBox="1"/>
          <p:nvPr/>
        </p:nvSpPr>
        <p:spPr>
          <a:xfrm>
            <a:off x="4845483" y="2582832"/>
            <a:ext cx="2813921" cy="1938992"/>
          </a:xfrm>
          <a:prstGeom prst="rect">
            <a:avLst/>
          </a:prstGeom>
          <a:noFill/>
        </p:spPr>
        <p:txBody>
          <a:bodyPr wrap="square">
            <a:spAutoFit/>
          </a:bodyPr>
          <a:lstStyle/>
          <a:p>
            <a:pPr algn="l"/>
            <a:r>
              <a:rPr lang="en-US" sz="8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Jeremiah 4:23-28</a:t>
            </a:r>
          </a:p>
          <a:p>
            <a:pPr algn="l"/>
            <a:r>
              <a:rPr lang="en-US" sz="8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23 I beheld the earth, and, lo, it was without form, and void; and the heavens, and they had no light.</a:t>
            </a:r>
          </a:p>
          <a:p>
            <a:pPr algn="l"/>
            <a:r>
              <a:rPr lang="en-US" sz="8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24 I beheld the mountains, and, lo, they trembled, and all the hills moved lightly.</a:t>
            </a:r>
          </a:p>
          <a:p>
            <a:pPr algn="l"/>
            <a:r>
              <a:rPr lang="en-US" sz="8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25 I beheld, and, lo, there was no man, and all the birds of the heavens were fled.</a:t>
            </a:r>
          </a:p>
          <a:p>
            <a:pPr algn="l"/>
            <a:r>
              <a:rPr lang="en-US" sz="8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26 I beheld, and, lo, the fruitful place was a wilderness, and all the cities thereof were broken down at the presence of the Lord, and by his fierce anger.</a:t>
            </a:r>
          </a:p>
          <a:p>
            <a:pPr algn="l"/>
            <a:r>
              <a:rPr lang="en-US" sz="8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27 For thus hath the Lord said, The whole land shall be desolate; yet will I not make a full end.</a:t>
            </a:r>
          </a:p>
          <a:p>
            <a:pPr algn="l"/>
            <a:r>
              <a:rPr lang="en-US" sz="8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28 For this shall the earth mourn, and the heavens above be black; because I have spoken it, I have purposed it, and will not repent, neither will I turn back from it.</a:t>
            </a:r>
          </a:p>
        </p:txBody>
      </p:sp>
      <p:sp>
        <p:nvSpPr>
          <p:cNvPr id="6" name="TextBox 5">
            <a:extLst>
              <a:ext uri="{FF2B5EF4-FFF2-40B4-BE49-F238E27FC236}">
                <a16:creationId xmlns:a16="http://schemas.microsoft.com/office/drawing/2014/main" id="{09B4A130-CA62-692A-B9E4-90E885FE2C40}"/>
              </a:ext>
            </a:extLst>
          </p:cNvPr>
          <p:cNvSpPr txBox="1"/>
          <p:nvPr/>
        </p:nvSpPr>
        <p:spPr>
          <a:xfrm>
            <a:off x="457200" y="228600"/>
            <a:ext cx="7928884" cy="369332"/>
          </a:xfrm>
          <a:prstGeom prst="rect">
            <a:avLst/>
          </a:prstGeom>
          <a:noFill/>
        </p:spPr>
        <p:txBody>
          <a:bodyPr wrap="square" rtlCol="0">
            <a:spAutoFit/>
          </a:bodyPr>
          <a:lstStyle/>
          <a:p>
            <a:pPr algn="ctr"/>
            <a:r>
              <a:rPr lang="en-US" sz="1800" b="1" dirty="0">
                <a:solidFill>
                  <a:srgbClr val="FFFF00"/>
                </a:solidFill>
                <a:latin typeface="Bookman Old Style" panose="02050604050505020204" pitchFamily="18" charset="0"/>
              </a:rPr>
              <a:t>End Times &amp; Pre-Times: The correct order to read the bible</a:t>
            </a:r>
          </a:p>
        </p:txBody>
      </p:sp>
      <p:sp>
        <p:nvSpPr>
          <p:cNvPr id="7" name="TextBox 6">
            <a:extLst>
              <a:ext uri="{FF2B5EF4-FFF2-40B4-BE49-F238E27FC236}">
                <a16:creationId xmlns:a16="http://schemas.microsoft.com/office/drawing/2014/main" id="{D8D55BA8-0DE8-7283-CBEA-66A8D598C6F2}"/>
              </a:ext>
            </a:extLst>
          </p:cNvPr>
          <p:cNvSpPr txBox="1"/>
          <p:nvPr/>
        </p:nvSpPr>
        <p:spPr>
          <a:xfrm>
            <a:off x="386480" y="597932"/>
            <a:ext cx="4401532" cy="3016210"/>
          </a:xfrm>
          <a:prstGeom prst="rect">
            <a:avLst/>
          </a:prstGeom>
          <a:noFill/>
        </p:spPr>
        <p:txBody>
          <a:bodyPr wrap="square">
            <a:spAutoFit/>
          </a:bodyPr>
          <a:lstStyle/>
          <a:p>
            <a:pPr algn="l"/>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Jeremiah 4:23 – An enhanced description of Genesis 1:2</a:t>
            </a:r>
          </a:p>
          <a:p>
            <a:pPr algn="l"/>
            <a:endPar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endParaRPr>
          </a:p>
          <a:p>
            <a:pPr algn="l"/>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This is the description of Gods  judgment of the creation that Lucifer messes up</a:t>
            </a:r>
          </a:p>
          <a:p>
            <a:pPr algn="l"/>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No light –not even in the heavens (Ex. Stars) the unnatural darkness of God’s judgment that required God to say later, let there be light.</a:t>
            </a:r>
          </a:p>
          <a:p>
            <a:pPr algn="l"/>
            <a:endPar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endParaRPr>
          </a:p>
          <a:p>
            <a:pPr algn="l"/>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Verse 25: There was man in the first creation – of what type – we don’t know</a:t>
            </a:r>
          </a:p>
          <a:p>
            <a:pPr algn="l"/>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All the birds fled</a:t>
            </a:r>
          </a:p>
          <a:p>
            <a:pPr algn="l"/>
            <a:endPar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endParaRPr>
          </a:p>
          <a:p>
            <a:pPr algn="l"/>
            <a:endPar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endParaRPr>
          </a:p>
          <a:p>
            <a:pPr algn="l"/>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Verse 26: The first creation was a fruitful place, and became a wilderness</a:t>
            </a:r>
          </a:p>
          <a:p>
            <a:pPr algn="l"/>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There were cities in the first creation</a:t>
            </a:r>
          </a:p>
          <a:p>
            <a:pPr algn="l"/>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The Lord made the whole land desolate – but he didn’t make a full end</a:t>
            </a:r>
          </a:p>
          <a:p>
            <a:pPr algn="l"/>
            <a:endPar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endParaRPr>
          </a:p>
          <a:p>
            <a:pPr algn="l"/>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Verse 28: God made the heaven black – another reference to the unnatural darkness in Genesis 1:2</a:t>
            </a:r>
          </a:p>
        </p:txBody>
      </p:sp>
      <p:sp>
        <p:nvSpPr>
          <p:cNvPr id="27" name="TextBox 26">
            <a:extLst>
              <a:ext uri="{FF2B5EF4-FFF2-40B4-BE49-F238E27FC236}">
                <a16:creationId xmlns:a16="http://schemas.microsoft.com/office/drawing/2014/main" id="{7943BC7F-A41E-FEEE-021B-74FC8128687D}"/>
              </a:ext>
            </a:extLst>
          </p:cNvPr>
          <p:cNvSpPr txBox="1"/>
          <p:nvPr/>
        </p:nvSpPr>
        <p:spPr>
          <a:xfrm>
            <a:off x="304800" y="4925049"/>
            <a:ext cx="5125712" cy="1815882"/>
          </a:xfrm>
          <a:prstGeom prst="rect">
            <a:avLst/>
          </a:prstGeom>
          <a:noFill/>
        </p:spPr>
        <p:txBody>
          <a:bodyPr wrap="square">
            <a:spAutoFit/>
          </a:bodyPr>
          <a:lstStyle/>
          <a:p>
            <a:pPr algn="l"/>
            <a:r>
              <a:rPr lang="en-US" sz="8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Ezekiel 28:14-19</a:t>
            </a:r>
          </a:p>
          <a:p>
            <a:pPr algn="l"/>
            <a:r>
              <a:rPr lang="en-US" sz="8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14 Thou art the anointed cherub that </a:t>
            </a:r>
            <a:r>
              <a:rPr lang="en-US" sz="800" b="1" kern="100" dirty="0" err="1">
                <a:solidFill>
                  <a:schemeClr val="accent6"/>
                </a:solidFill>
                <a:latin typeface="Cambria" panose="02040503050406030204" pitchFamily="18" charset="0"/>
                <a:ea typeface="Cambria" panose="02040503050406030204" pitchFamily="18" charset="0"/>
                <a:cs typeface="Times New Roman" panose="02020603050405020304" pitchFamily="18" charset="0"/>
              </a:rPr>
              <a:t>covereth</a:t>
            </a:r>
            <a:r>
              <a:rPr lang="en-US" sz="8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 and I have set thee so: thou </a:t>
            </a:r>
            <a:r>
              <a:rPr lang="en-US" sz="800" b="1" kern="100" dirty="0" err="1">
                <a:solidFill>
                  <a:schemeClr val="accent6"/>
                </a:solidFill>
                <a:latin typeface="Cambria" panose="02040503050406030204" pitchFamily="18" charset="0"/>
                <a:ea typeface="Cambria" panose="02040503050406030204" pitchFamily="18" charset="0"/>
                <a:cs typeface="Times New Roman" panose="02020603050405020304" pitchFamily="18" charset="0"/>
              </a:rPr>
              <a:t>wast</a:t>
            </a:r>
            <a:r>
              <a:rPr lang="en-US" sz="8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 upon the holy mountain of God; thou hast walked up and down in the midst of the stones of fire.</a:t>
            </a:r>
          </a:p>
          <a:p>
            <a:pPr algn="l"/>
            <a:r>
              <a:rPr lang="en-US" sz="8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15 Thou </a:t>
            </a:r>
            <a:r>
              <a:rPr lang="en-US" sz="800" b="1" kern="100" dirty="0" err="1">
                <a:solidFill>
                  <a:schemeClr val="accent6"/>
                </a:solidFill>
                <a:latin typeface="Cambria" panose="02040503050406030204" pitchFamily="18" charset="0"/>
                <a:ea typeface="Cambria" panose="02040503050406030204" pitchFamily="18" charset="0"/>
                <a:cs typeface="Times New Roman" panose="02020603050405020304" pitchFamily="18" charset="0"/>
              </a:rPr>
              <a:t>wast</a:t>
            </a:r>
            <a:r>
              <a:rPr lang="en-US" sz="8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 perfect in thy ways from the day that thou </a:t>
            </a:r>
            <a:r>
              <a:rPr lang="en-US" sz="800" b="1" kern="100" dirty="0" err="1">
                <a:solidFill>
                  <a:schemeClr val="accent6"/>
                </a:solidFill>
                <a:latin typeface="Cambria" panose="02040503050406030204" pitchFamily="18" charset="0"/>
                <a:ea typeface="Cambria" panose="02040503050406030204" pitchFamily="18" charset="0"/>
                <a:cs typeface="Times New Roman" panose="02020603050405020304" pitchFamily="18" charset="0"/>
              </a:rPr>
              <a:t>wast</a:t>
            </a:r>
            <a:r>
              <a:rPr lang="en-US" sz="8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 created, till iniquity was found in thee.</a:t>
            </a:r>
          </a:p>
          <a:p>
            <a:pPr algn="l"/>
            <a:r>
              <a:rPr lang="en-US" sz="8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16 By the multitude of thy merchandise they have filled the midst of thee with violence, and thou hast sinned: therefore I will cast thee as profane out of the mountain of God: and I will destroy thee, O covering cherub, from the midst of the stones of fire.</a:t>
            </a:r>
          </a:p>
          <a:p>
            <a:pPr algn="l"/>
            <a:r>
              <a:rPr lang="en-US" sz="8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17 Thine heart was lifted up because of thy beauty, thou hast corrupted thy wisdom by reason of thy brightness: I will cast thee to the ground, I will lay thee before kings, that they may behold thee.</a:t>
            </a:r>
          </a:p>
          <a:p>
            <a:pPr algn="l"/>
            <a:r>
              <a:rPr lang="en-US" sz="8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18 Thou hast defiled thy sanctuaries by the multitude of thine iniquities, by the iniquity of thy </a:t>
            </a:r>
            <a:r>
              <a:rPr lang="en-US" sz="800" b="1" kern="100" dirty="0" err="1">
                <a:solidFill>
                  <a:schemeClr val="accent6"/>
                </a:solidFill>
                <a:latin typeface="Cambria" panose="02040503050406030204" pitchFamily="18" charset="0"/>
                <a:ea typeface="Cambria" panose="02040503050406030204" pitchFamily="18" charset="0"/>
                <a:cs typeface="Times New Roman" panose="02020603050405020304" pitchFamily="18" charset="0"/>
              </a:rPr>
              <a:t>traffick</a:t>
            </a:r>
            <a:r>
              <a:rPr lang="en-US" sz="8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 therefore will I bring forth a fire from the midst of thee, it shall devour thee, and I will bring thee to ashes upon the earth in the sight of all them that behold thee.</a:t>
            </a:r>
          </a:p>
          <a:p>
            <a:pPr algn="l"/>
            <a:r>
              <a:rPr lang="en-US" sz="8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19 All they that know thee among the people shall be astonished at thee: thou shalt be a terror, and never shalt thou be any more.</a:t>
            </a:r>
          </a:p>
        </p:txBody>
      </p:sp>
      <p:sp>
        <p:nvSpPr>
          <p:cNvPr id="9" name="TextBox 8">
            <a:extLst>
              <a:ext uri="{FF2B5EF4-FFF2-40B4-BE49-F238E27FC236}">
                <a16:creationId xmlns:a16="http://schemas.microsoft.com/office/drawing/2014/main" id="{D9986C8A-97B2-934C-601E-7567B0A120EA}"/>
              </a:ext>
            </a:extLst>
          </p:cNvPr>
          <p:cNvSpPr txBox="1"/>
          <p:nvPr/>
        </p:nvSpPr>
        <p:spPr>
          <a:xfrm>
            <a:off x="360043" y="3601610"/>
            <a:ext cx="4114800" cy="1323439"/>
          </a:xfrm>
          <a:prstGeom prst="rect">
            <a:avLst/>
          </a:prstGeom>
          <a:noFill/>
        </p:spPr>
        <p:txBody>
          <a:bodyPr wrap="square">
            <a:spAutoFit/>
          </a:bodyPr>
          <a:lstStyle/>
          <a:p>
            <a:pPr algn="l"/>
            <a:r>
              <a:rPr lang="en-US" sz="8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Lucifer was in Eden, the Garden of God</a:t>
            </a:r>
          </a:p>
          <a:p>
            <a:pPr algn="l"/>
            <a:r>
              <a:rPr lang="en-US" sz="8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Lucifer was “made” with precious stones</a:t>
            </a:r>
          </a:p>
          <a:p>
            <a:pPr algn="l"/>
            <a:r>
              <a:rPr lang="en-US" sz="8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Lucifer was also made of tabrets and pipes – there may be been music as he walked</a:t>
            </a:r>
          </a:p>
          <a:p>
            <a:pPr algn="l"/>
            <a:r>
              <a:rPr lang="en-US" sz="8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He walked up and down in the midst of the stones of fire</a:t>
            </a:r>
          </a:p>
          <a:p>
            <a:pPr algn="l"/>
            <a:r>
              <a:rPr lang="en-US" sz="8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Lucifer was an anointed Cherub</a:t>
            </a:r>
          </a:p>
          <a:p>
            <a:pPr algn="l"/>
            <a:r>
              <a:rPr lang="en-US" sz="8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Lucifer was perfect until iniquity was found in him</a:t>
            </a:r>
          </a:p>
          <a:p>
            <a:pPr algn="l"/>
            <a:r>
              <a:rPr lang="en-US" sz="8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He was filled with violence</a:t>
            </a:r>
          </a:p>
          <a:p>
            <a:pPr algn="l"/>
            <a:r>
              <a:rPr lang="en-US" sz="8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He had maximum beauty and brightness</a:t>
            </a:r>
          </a:p>
          <a:p>
            <a:pPr algn="l"/>
            <a:r>
              <a:rPr lang="en-US" sz="8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He defiled sanctuaries</a:t>
            </a:r>
          </a:p>
          <a:p>
            <a:pPr algn="l"/>
            <a:r>
              <a:rPr lang="en-US" sz="8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He committed a multitude of iniquities – he did some kind of trafficking</a:t>
            </a:r>
          </a:p>
        </p:txBody>
      </p:sp>
      <p:pic>
        <p:nvPicPr>
          <p:cNvPr id="2" name="Picture 2" descr="Analysis] Destruction of planets? | Fandom">
            <a:extLst>
              <a:ext uri="{FF2B5EF4-FFF2-40B4-BE49-F238E27FC236}">
                <a16:creationId xmlns:a16="http://schemas.microsoft.com/office/drawing/2014/main" id="{68882FAA-AE3E-F9AB-6A30-6E795FC532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5690" y="2578934"/>
            <a:ext cx="1096969" cy="98509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Birds Have Fled - Ritualwell">
            <a:extLst>
              <a:ext uri="{FF2B5EF4-FFF2-40B4-BE49-F238E27FC236}">
                <a16:creationId xmlns:a16="http://schemas.microsoft.com/office/drawing/2014/main" id="{27860EA2-11F8-7BF0-EF1F-F029A46F85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600200" y="1981200"/>
            <a:ext cx="2971800" cy="47443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un">
            <a:extLst>
              <a:ext uri="{FF2B5EF4-FFF2-40B4-BE49-F238E27FC236}">
                <a16:creationId xmlns:a16="http://schemas.microsoft.com/office/drawing/2014/main" id="{CA2447A0-45AE-FED2-26CF-D675AC2694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8521" y="3601610"/>
            <a:ext cx="1082227" cy="729413"/>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9EEFAB59-F8A0-1952-B651-3F5F530880E8}"/>
              </a:ext>
            </a:extLst>
          </p:cNvPr>
          <p:cNvSpPr/>
          <p:nvPr/>
        </p:nvSpPr>
        <p:spPr bwMode="auto">
          <a:xfrm>
            <a:off x="7716875" y="3586390"/>
            <a:ext cx="724938" cy="729414"/>
          </a:xfrm>
          <a:prstGeom prst="ellipse">
            <a:avLst/>
          </a:prstGeom>
          <a:solidFill>
            <a:schemeClr val="accent5">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Cooper Black" pitchFamily="2" charset="0"/>
            </a:endParaRPr>
          </a:p>
        </p:txBody>
      </p:sp>
      <p:pic>
        <p:nvPicPr>
          <p:cNvPr id="2054" name="Picture 6" descr="The Underwater City of Yonaguni - Themasigns">
            <a:extLst>
              <a:ext uri="{FF2B5EF4-FFF2-40B4-BE49-F238E27FC236}">
                <a16:creationId xmlns:a16="http://schemas.microsoft.com/office/drawing/2014/main" id="{E99A55AB-4FB9-1540-309C-DA77FB002B8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8521" y="4363349"/>
            <a:ext cx="1099016" cy="72535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xploring the Garden of Eden: Unveiling Humanity's First Paradise">
            <a:extLst>
              <a:ext uri="{FF2B5EF4-FFF2-40B4-BE49-F238E27FC236}">
                <a16:creationId xmlns:a16="http://schemas.microsoft.com/office/drawing/2014/main" id="{3FFCC414-214B-E0CB-F75B-38163AD656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6134" y="696258"/>
            <a:ext cx="2676525" cy="17843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460F728-7F9B-B00E-BE15-2E8E87EBBB57}"/>
              </a:ext>
            </a:extLst>
          </p:cNvPr>
          <p:cNvSpPr txBox="1"/>
          <p:nvPr/>
        </p:nvSpPr>
        <p:spPr>
          <a:xfrm>
            <a:off x="4788011" y="652800"/>
            <a:ext cx="1079390" cy="1600438"/>
          </a:xfrm>
          <a:prstGeom prst="rect">
            <a:avLst/>
          </a:prstGeom>
          <a:noFill/>
        </p:spPr>
        <p:txBody>
          <a:bodyPr wrap="square">
            <a:spAutoFit/>
          </a:bodyPr>
          <a:lstStyle/>
          <a:p>
            <a:r>
              <a:rPr lang="en-US" sz="14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Eden the garden of God, is different then the garden of Eden</a:t>
            </a:r>
          </a:p>
        </p:txBody>
      </p:sp>
      <p:pic>
        <p:nvPicPr>
          <p:cNvPr id="12" name="Picture 11">
            <a:extLst>
              <a:ext uri="{FF2B5EF4-FFF2-40B4-BE49-F238E27FC236}">
                <a16:creationId xmlns:a16="http://schemas.microsoft.com/office/drawing/2014/main" id="{F605B2B4-97F4-D9B5-47FC-6460DD27811F}"/>
              </a:ext>
            </a:extLst>
          </p:cNvPr>
          <p:cNvPicPr>
            <a:picLocks noChangeAspect="1"/>
          </p:cNvPicPr>
          <p:nvPr/>
        </p:nvPicPr>
        <p:blipFill>
          <a:blip r:embed="rId7"/>
          <a:stretch>
            <a:fillRect/>
          </a:stretch>
        </p:blipFill>
        <p:spPr>
          <a:xfrm>
            <a:off x="5393501" y="5392581"/>
            <a:ext cx="1913683" cy="990879"/>
          </a:xfrm>
          <a:prstGeom prst="rect">
            <a:avLst/>
          </a:prstGeom>
        </p:spPr>
      </p:pic>
    </p:spTree>
    <p:extLst>
      <p:ext uri="{BB962C8B-B14F-4D97-AF65-F5344CB8AC3E}">
        <p14:creationId xmlns:p14="http://schemas.microsoft.com/office/powerpoint/2010/main" val="2939425685"/>
      </p:ext>
    </p:extLst>
  </p:cSld>
  <p:clrMapOvr>
    <a:masterClrMapping/>
  </p:clrMapOvr>
  <p:transition spd="slow">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10717-7C44-B676-4494-9B7A5F20933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3B6295B9-D4A8-2CB6-59DB-43556D1735A0}"/>
              </a:ext>
            </a:extLst>
          </p:cNvPr>
          <p:cNvSpPr txBox="1"/>
          <p:nvPr/>
        </p:nvSpPr>
        <p:spPr>
          <a:xfrm>
            <a:off x="457200" y="228600"/>
            <a:ext cx="7928884" cy="369332"/>
          </a:xfrm>
          <a:prstGeom prst="rect">
            <a:avLst/>
          </a:prstGeom>
          <a:noFill/>
        </p:spPr>
        <p:txBody>
          <a:bodyPr wrap="square" rtlCol="0">
            <a:spAutoFit/>
          </a:bodyPr>
          <a:lstStyle/>
          <a:p>
            <a:pPr algn="ctr"/>
            <a:r>
              <a:rPr lang="en-US" sz="1800" b="1" dirty="0">
                <a:solidFill>
                  <a:srgbClr val="FFFF00"/>
                </a:solidFill>
                <a:latin typeface="Bookman Old Style" panose="02050604050505020204" pitchFamily="18" charset="0"/>
              </a:rPr>
              <a:t>End Times &amp; Pre-Times: The correct order to read the bible</a:t>
            </a:r>
          </a:p>
        </p:txBody>
      </p:sp>
      <p:sp>
        <p:nvSpPr>
          <p:cNvPr id="2" name="TextBox 1">
            <a:extLst>
              <a:ext uri="{FF2B5EF4-FFF2-40B4-BE49-F238E27FC236}">
                <a16:creationId xmlns:a16="http://schemas.microsoft.com/office/drawing/2014/main" id="{1A922687-C39F-40EC-2DB8-5F1C985DDFCF}"/>
              </a:ext>
            </a:extLst>
          </p:cNvPr>
          <p:cNvSpPr txBox="1"/>
          <p:nvPr/>
        </p:nvSpPr>
        <p:spPr>
          <a:xfrm>
            <a:off x="304800" y="1848228"/>
            <a:ext cx="3612356" cy="553998"/>
          </a:xfrm>
          <a:prstGeom prst="rect">
            <a:avLst/>
          </a:prstGeom>
          <a:noFill/>
        </p:spPr>
        <p:txBody>
          <a:bodyPr wrap="square">
            <a:spAutoFit/>
          </a:bodyPr>
          <a:lstStyle/>
          <a:p>
            <a:pPr algn="l"/>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Job 38:8</a:t>
            </a:r>
          </a:p>
          <a:p>
            <a:pPr algn="l"/>
            <a:r>
              <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8 Or who shut up the sea with doors, when it brake forth, as if it had issued out of the womb?</a:t>
            </a:r>
          </a:p>
        </p:txBody>
      </p:sp>
      <p:sp>
        <p:nvSpPr>
          <p:cNvPr id="3" name="TextBox 2">
            <a:extLst>
              <a:ext uri="{FF2B5EF4-FFF2-40B4-BE49-F238E27FC236}">
                <a16:creationId xmlns:a16="http://schemas.microsoft.com/office/drawing/2014/main" id="{A1FDCF07-D3C6-8C68-3FF4-F491E14CD110}"/>
              </a:ext>
            </a:extLst>
          </p:cNvPr>
          <p:cNvSpPr txBox="1"/>
          <p:nvPr/>
        </p:nvSpPr>
        <p:spPr>
          <a:xfrm>
            <a:off x="305372" y="1619971"/>
            <a:ext cx="3705191" cy="246221"/>
          </a:xfrm>
          <a:prstGeom prst="rect">
            <a:avLst/>
          </a:prstGeom>
          <a:noFill/>
        </p:spPr>
        <p:txBody>
          <a:bodyPr wrap="square">
            <a:spAutoFit/>
          </a:bodyPr>
          <a:lstStyle/>
          <a:p>
            <a:pPr algn="l"/>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Ice age and Lucifer’s flood</a:t>
            </a:r>
          </a:p>
        </p:txBody>
      </p:sp>
      <p:sp>
        <p:nvSpPr>
          <p:cNvPr id="5" name="TextBox 4">
            <a:extLst>
              <a:ext uri="{FF2B5EF4-FFF2-40B4-BE49-F238E27FC236}">
                <a16:creationId xmlns:a16="http://schemas.microsoft.com/office/drawing/2014/main" id="{1E7AA362-7384-5968-7504-D4AB029CAA41}"/>
              </a:ext>
            </a:extLst>
          </p:cNvPr>
          <p:cNvSpPr txBox="1"/>
          <p:nvPr/>
        </p:nvSpPr>
        <p:spPr>
          <a:xfrm>
            <a:off x="285206" y="914411"/>
            <a:ext cx="3388517" cy="553998"/>
          </a:xfrm>
          <a:prstGeom prst="rect">
            <a:avLst/>
          </a:prstGeom>
          <a:noFill/>
        </p:spPr>
        <p:txBody>
          <a:bodyPr wrap="square">
            <a:spAutoFit/>
          </a:bodyPr>
          <a:lstStyle/>
          <a:p>
            <a:pPr algn="l"/>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Job 38:29</a:t>
            </a:r>
          </a:p>
          <a:p>
            <a:pPr algn="l"/>
            <a:r>
              <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29 Out of whose womb came the ice? and the hoary frost of heaven, who hath gendered it?</a:t>
            </a:r>
          </a:p>
        </p:txBody>
      </p:sp>
      <p:sp>
        <p:nvSpPr>
          <p:cNvPr id="7" name="TextBox 6">
            <a:extLst>
              <a:ext uri="{FF2B5EF4-FFF2-40B4-BE49-F238E27FC236}">
                <a16:creationId xmlns:a16="http://schemas.microsoft.com/office/drawing/2014/main" id="{D5C38600-66B8-EFA1-5E76-B6BF9B8057EE}"/>
              </a:ext>
            </a:extLst>
          </p:cNvPr>
          <p:cNvSpPr txBox="1"/>
          <p:nvPr/>
        </p:nvSpPr>
        <p:spPr>
          <a:xfrm>
            <a:off x="251259" y="667534"/>
            <a:ext cx="983456" cy="246221"/>
          </a:xfrm>
          <a:prstGeom prst="rect">
            <a:avLst/>
          </a:prstGeom>
          <a:noFill/>
        </p:spPr>
        <p:txBody>
          <a:bodyPr wrap="square">
            <a:spAutoFit/>
          </a:bodyPr>
          <a:lstStyle/>
          <a:p>
            <a:pPr algn="l"/>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The Ice Age</a:t>
            </a:r>
          </a:p>
        </p:txBody>
      </p:sp>
      <p:sp>
        <p:nvSpPr>
          <p:cNvPr id="11" name="TextBox 10">
            <a:extLst>
              <a:ext uri="{FF2B5EF4-FFF2-40B4-BE49-F238E27FC236}">
                <a16:creationId xmlns:a16="http://schemas.microsoft.com/office/drawing/2014/main" id="{9F781B04-9606-FDAD-076E-A15A1197300D}"/>
              </a:ext>
            </a:extLst>
          </p:cNvPr>
          <p:cNvSpPr txBox="1"/>
          <p:nvPr/>
        </p:nvSpPr>
        <p:spPr>
          <a:xfrm>
            <a:off x="339011" y="2920463"/>
            <a:ext cx="3381374" cy="553998"/>
          </a:xfrm>
          <a:prstGeom prst="rect">
            <a:avLst/>
          </a:prstGeom>
          <a:noFill/>
        </p:spPr>
        <p:txBody>
          <a:bodyPr wrap="square">
            <a:spAutoFit/>
          </a:bodyPr>
          <a:lstStyle/>
          <a:p>
            <a:pPr algn="l"/>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Job 38:9</a:t>
            </a:r>
          </a:p>
          <a:p>
            <a:pPr algn="l"/>
            <a:r>
              <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9 When I made the cloud the garment thereof, and thick darkness a </a:t>
            </a:r>
            <a:r>
              <a:rPr lang="en-US" sz="1000" b="1" kern="100" dirty="0" err="1">
                <a:solidFill>
                  <a:schemeClr val="accent6"/>
                </a:solidFill>
                <a:latin typeface="Cambria" panose="02040503050406030204" pitchFamily="18" charset="0"/>
                <a:ea typeface="Cambria" panose="02040503050406030204" pitchFamily="18" charset="0"/>
                <a:cs typeface="Times New Roman" panose="02020603050405020304" pitchFamily="18" charset="0"/>
              </a:rPr>
              <a:t>swaddlingband</a:t>
            </a:r>
            <a:r>
              <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 for it,</a:t>
            </a:r>
          </a:p>
        </p:txBody>
      </p:sp>
      <p:sp>
        <p:nvSpPr>
          <p:cNvPr id="14" name="TextBox 13">
            <a:extLst>
              <a:ext uri="{FF2B5EF4-FFF2-40B4-BE49-F238E27FC236}">
                <a16:creationId xmlns:a16="http://schemas.microsoft.com/office/drawing/2014/main" id="{28FA4A0B-3661-F628-8C6C-37E960680AB3}"/>
              </a:ext>
            </a:extLst>
          </p:cNvPr>
          <p:cNvSpPr txBox="1"/>
          <p:nvPr/>
        </p:nvSpPr>
        <p:spPr>
          <a:xfrm>
            <a:off x="304800" y="2464685"/>
            <a:ext cx="3657599" cy="400110"/>
          </a:xfrm>
          <a:prstGeom prst="rect">
            <a:avLst/>
          </a:prstGeom>
          <a:noFill/>
        </p:spPr>
        <p:txBody>
          <a:bodyPr wrap="square">
            <a:spAutoFit/>
          </a:bodyPr>
          <a:lstStyle/>
          <a:p>
            <a:pPr algn="l"/>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The unnatural darkness via the judgment of God from Genesis 1:2 – this is the reason God said, let there be light!</a:t>
            </a:r>
          </a:p>
        </p:txBody>
      </p:sp>
      <p:sp>
        <p:nvSpPr>
          <p:cNvPr id="17" name="TextBox 16">
            <a:extLst>
              <a:ext uri="{FF2B5EF4-FFF2-40B4-BE49-F238E27FC236}">
                <a16:creationId xmlns:a16="http://schemas.microsoft.com/office/drawing/2014/main" id="{D98C10A2-5793-C58A-2DBE-965F70A21CCF}"/>
              </a:ext>
            </a:extLst>
          </p:cNvPr>
          <p:cNvSpPr txBox="1"/>
          <p:nvPr/>
        </p:nvSpPr>
        <p:spPr>
          <a:xfrm>
            <a:off x="339011" y="5254371"/>
            <a:ext cx="3500437" cy="707886"/>
          </a:xfrm>
          <a:prstGeom prst="rect">
            <a:avLst/>
          </a:prstGeom>
          <a:noFill/>
        </p:spPr>
        <p:txBody>
          <a:bodyPr wrap="square">
            <a:spAutoFit/>
          </a:bodyPr>
          <a:lstStyle/>
          <a:p>
            <a:pPr algn="l"/>
            <a:r>
              <a:rPr lang="en-US" sz="1000" b="1" kern="100" dirty="0">
                <a:solidFill>
                  <a:schemeClr val="accent2"/>
                </a:solidFill>
                <a:latin typeface="Cambria" panose="02040503050406030204" pitchFamily="18" charset="0"/>
                <a:ea typeface="Cambria" panose="02040503050406030204" pitchFamily="18" charset="0"/>
                <a:cs typeface="Times New Roman" panose="02020603050405020304" pitchFamily="18" charset="0"/>
              </a:rPr>
              <a:t>Genesis 1:2</a:t>
            </a:r>
          </a:p>
          <a:p>
            <a:pPr algn="l"/>
            <a:r>
              <a:rPr lang="en-US" sz="1000" b="1"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2 And the earth was without form, and void; and darkness was upon the face of the deep. And the Spirit of God moved upon the face of the waters.</a:t>
            </a:r>
          </a:p>
        </p:txBody>
      </p:sp>
      <p:sp>
        <p:nvSpPr>
          <p:cNvPr id="21" name="TextBox 20">
            <a:extLst>
              <a:ext uri="{FF2B5EF4-FFF2-40B4-BE49-F238E27FC236}">
                <a16:creationId xmlns:a16="http://schemas.microsoft.com/office/drawing/2014/main" id="{2867CB0E-29AA-00B8-E0A8-8A254E7634BC}"/>
              </a:ext>
            </a:extLst>
          </p:cNvPr>
          <p:cNvSpPr txBox="1"/>
          <p:nvPr/>
        </p:nvSpPr>
        <p:spPr>
          <a:xfrm>
            <a:off x="334658" y="4615782"/>
            <a:ext cx="3733800" cy="400110"/>
          </a:xfrm>
          <a:prstGeom prst="rect">
            <a:avLst/>
          </a:prstGeom>
          <a:noFill/>
        </p:spPr>
        <p:txBody>
          <a:bodyPr wrap="square">
            <a:spAutoFit/>
          </a:bodyPr>
          <a:lstStyle/>
          <a:p>
            <a:pPr algn="l"/>
            <a:r>
              <a:rPr lang="en-US" sz="1000" b="1"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End of the Ice Age / Lucifer’s flood / and a mass destruction – note the “without form” portion</a:t>
            </a:r>
          </a:p>
        </p:txBody>
      </p:sp>
      <p:pic>
        <p:nvPicPr>
          <p:cNvPr id="3076" name="Picture 4" descr="Ocean Night Pictures [Stunning!] | Download Free Images on Unsplash">
            <a:extLst>
              <a:ext uri="{FF2B5EF4-FFF2-40B4-BE49-F238E27FC236}">
                <a16:creationId xmlns:a16="http://schemas.microsoft.com/office/drawing/2014/main" id="{F17F3EC9-E9E0-A510-8B76-B9EC0DA81D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5609" y="3669207"/>
            <a:ext cx="418119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D glacier at night wallpapers | Peakpx">
            <a:extLst>
              <a:ext uri="{FF2B5EF4-FFF2-40B4-BE49-F238E27FC236}">
                <a16:creationId xmlns:a16="http://schemas.microsoft.com/office/drawing/2014/main" id="{21798BB4-7ABC-A835-A163-9E49036031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650597"/>
            <a:ext cx="4169589" cy="27746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D713E6BA-2C38-E768-2AD7-E26536915199}"/>
              </a:ext>
            </a:extLst>
          </p:cNvPr>
          <p:cNvPicPr>
            <a:picLocks noChangeAspect="1"/>
          </p:cNvPicPr>
          <p:nvPr/>
        </p:nvPicPr>
        <p:blipFill>
          <a:blip r:embed="rId4"/>
          <a:stretch>
            <a:fillRect/>
          </a:stretch>
        </p:blipFill>
        <p:spPr>
          <a:xfrm>
            <a:off x="1551767" y="3483193"/>
            <a:ext cx="1212399" cy="1073949"/>
          </a:xfrm>
          <a:prstGeom prst="rect">
            <a:avLst/>
          </a:prstGeom>
        </p:spPr>
      </p:pic>
      <p:sp>
        <p:nvSpPr>
          <p:cNvPr id="8" name="Rectangle 7">
            <a:extLst>
              <a:ext uri="{FF2B5EF4-FFF2-40B4-BE49-F238E27FC236}">
                <a16:creationId xmlns:a16="http://schemas.microsoft.com/office/drawing/2014/main" id="{021D88D1-643D-0E98-C88C-A1FDCD88373B}"/>
              </a:ext>
            </a:extLst>
          </p:cNvPr>
          <p:cNvSpPr/>
          <p:nvPr/>
        </p:nvSpPr>
        <p:spPr bwMode="auto">
          <a:xfrm>
            <a:off x="457200" y="3581400"/>
            <a:ext cx="3381374" cy="838200"/>
          </a:xfrm>
          <a:prstGeom prst="rect">
            <a:avLst/>
          </a:prstGeom>
          <a:solidFill>
            <a:schemeClr val="accent5">
              <a:lumMod val="1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Cooper Black" pitchFamily="2" charset="0"/>
            </a:endParaRPr>
          </a:p>
        </p:txBody>
      </p:sp>
    </p:spTree>
    <p:extLst>
      <p:ext uri="{BB962C8B-B14F-4D97-AF65-F5344CB8AC3E}">
        <p14:creationId xmlns:p14="http://schemas.microsoft.com/office/powerpoint/2010/main" val="279930870"/>
      </p:ext>
    </p:extLst>
  </p:cSld>
  <p:clrMapOvr>
    <a:masterClrMapping/>
  </p:clrMapOvr>
  <p:transition spd="slow">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D992BC-1E5F-3228-95E9-22C7523B9550}"/>
              </a:ext>
            </a:extLst>
          </p:cNvPr>
          <p:cNvSpPr txBox="1"/>
          <p:nvPr/>
        </p:nvSpPr>
        <p:spPr>
          <a:xfrm>
            <a:off x="326155" y="1398718"/>
            <a:ext cx="3555468" cy="260328"/>
          </a:xfrm>
          <a:prstGeom prst="rect">
            <a:avLst/>
          </a:prstGeom>
          <a:noFill/>
        </p:spPr>
        <p:txBody>
          <a:bodyPr wrap="square">
            <a:spAutoFit/>
          </a:bodyPr>
          <a:lstStyle/>
          <a:p>
            <a:pPr marL="0" marR="0" algn="l">
              <a:lnSpc>
                <a:spcPct val="107000"/>
              </a:lnSpc>
              <a:spcAft>
                <a:spcPts val="800"/>
              </a:spcAft>
            </a:pPr>
            <a:r>
              <a:rPr lang="en-US" sz="1100"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3 And God said, Let there be light: and there was light.</a:t>
            </a:r>
          </a:p>
        </p:txBody>
      </p:sp>
      <p:sp>
        <p:nvSpPr>
          <p:cNvPr id="5" name="TextBox 4">
            <a:extLst>
              <a:ext uri="{FF2B5EF4-FFF2-40B4-BE49-F238E27FC236}">
                <a16:creationId xmlns:a16="http://schemas.microsoft.com/office/drawing/2014/main" id="{7877A91E-5BB6-E6BC-DA78-AE51D624B3F0}"/>
              </a:ext>
            </a:extLst>
          </p:cNvPr>
          <p:cNvSpPr txBox="1"/>
          <p:nvPr/>
        </p:nvSpPr>
        <p:spPr>
          <a:xfrm>
            <a:off x="685800" y="228600"/>
            <a:ext cx="7561319" cy="338554"/>
          </a:xfrm>
          <a:prstGeom prst="rect">
            <a:avLst/>
          </a:prstGeom>
          <a:noFill/>
        </p:spPr>
        <p:txBody>
          <a:bodyPr wrap="square" rtlCol="0">
            <a:spAutoFit/>
          </a:bodyPr>
          <a:lstStyle/>
          <a:p>
            <a:pPr algn="ctr"/>
            <a:r>
              <a:rPr lang="en-US" sz="1600" b="1" dirty="0">
                <a:solidFill>
                  <a:srgbClr val="FFFF00"/>
                </a:solidFill>
                <a:latin typeface="Bookman Old Style" panose="02050604050505020204" pitchFamily="18" charset="0"/>
              </a:rPr>
              <a:t>End Times &amp; Pre-Times: Let there be light!</a:t>
            </a:r>
          </a:p>
        </p:txBody>
      </p:sp>
      <p:pic>
        <p:nvPicPr>
          <p:cNvPr id="7" name="Picture 6">
            <a:extLst>
              <a:ext uri="{FF2B5EF4-FFF2-40B4-BE49-F238E27FC236}">
                <a16:creationId xmlns:a16="http://schemas.microsoft.com/office/drawing/2014/main" id="{8E5029AF-65CF-A0A0-64DD-AE3EFE02C902}"/>
              </a:ext>
            </a:extLst>
          </p:cNvPr>
          <p:cNvPicPr>
            <a:picLocks noChangeAspect="1"/>
          </p:cNvPicPr>
          <p:nvPr/>
        </p:nvPicPr>
        <p:blipFill>
          <a:blip r:embed="rId2"/>
          <a:stretch>
            <a:fillRect/>
          </a:stretch>
        </p:blipFill>
        <p:spPr>
          <a:xfrm>
            <a:off x="413657" y="1694191"/>
            <a:ext cx="2819400" cy="2382520"/>
          </a:xfrm>
          <a:prstGeom prst="rect">
            <a:avLst/>
          </a:prstGeom>
        </p:spPr>
      </p:pic>
      <p:sp>
        <p:nvSpPr>
          <p:cNvPr id="8" name="TextBox 7">
            <a:extLst>
              <a:ext uri="{FF2B5EF4-FFF2-40B4-BE49-F238E27FC236}">
                <a16:creationId xmlns:a16="http://schemas.microsoft.com/office/drawing/2014/main" id="{7D4A62BA-4184-C4CF-9CF8-7DE81BB3A9DF}"/>
              </a:ext>
            </a:extLst>
          </p:cNvPr>
          <p:cNvSpPr txBox="1"/>
          <p:nvPr/>
        </p:nvSpPr>
        <p:spPr>
          <a:xfrm>
            <a:off x="293498" y="1087469"/>
            <a:ext cx="1905000" cy="367152"/>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Genesis 1:3</a:t>
            </a:r>
          </a:p>
        </p:txBody>
      </p:sp>
      <p:sp>
        <p:nvSpPr>
          <p:cNvPr id="10" name="TextBox 9">
            <a:extLst>
              <a:ext uri="{FF2B5EF4-FFF2-40B4-BE49-F238E27FC236}">
                <a16:creationId xmlns:a16="http://schemas.microsoft.com/office/drawing/2014/main" id="{AB303A58-4BC9-CC87-4B58-637AF071EDDC}"/>
              </a:ext>
            </a:extLst>
          </p:cNvPr>
          <p:cNvSpPr txBox="1"/>
          <p:nvPr/>
        </p:nvSpPr>
        <p:spPr>
          <a:xfrm>
            <a:off x="1966529" y="4559398"/>
            <a:ext cx="5210941" cy="338554"/>
          </a:xfrm>
          <a:prstGeom prst="rect">
            <a:avLst/>
          </a:prstGeom>
          <a:noFill/>
        </p:spPr>
        <p:txBody>
          <a:bodyPr wrap="square" rtlCol="0">
            <a:spAutoFit/>
          </a:bodyPr>
          <a:lstStyle/>
          <a:p>
            <a:pPr algn="l"/>
            <a:r>
              <a:rPr lang="en-US" sz="1600" b="1" dirty="0">
                <a:solidFill>
                  <a:schemeClr val="bg1">
                    <a:lumMod val="20000"/>
                    <a:lumOff val="80000"/>
                  </a:schemeClr>
                </a:solidFill>
                <a:latin typeface="Bookman Old Style" panose="02050604050505020204" pitchFamily="18" charset="0"/>
              </a:rPr>
              <a:t>The greater light wasn’t created until verse 16</a:t>
            </a:r>
          </a:p>
        </p:txBody>
      </p:sp>
      <p:sp>
        <p:nvSpPr>
          <p:cNvPr id="12" name="TextBox 11">
            <a:extLst>
              <a:ext uri="{FF2B5EF4-FFF2-40B4-BE49-F238E27FC236}">
                <a16:creationId xmlns:a16="http://schemas.microsoft.com/office/drawing/2014/main" id="{DA78C301-15D0-8F00-55A8-2F8DE71E5FDB}"/>
              </a:ext>
            </a:extLst>
          </p:cNvPr>
          <p:cNvSpPr txBox="1"/>
          <p:nvPr/>
        </p:nvSpPr>
        <p:spPr>
          <a:xfrm>
            <a:off x="2907058" y="5274556"/>
            <a:ext cx="2895600" cy="600164"/>
          </a:xfrm>
          <a:prstGeom prst="rect">
            <a:avLst/>
          </a:prstGeom>
          <a:noFill/>
        </p:spPr>
        <p:txBody>
          <a:bodyPr wrap="square">
            <a:spAutoFit/>
          </a:bodyPr>
          <a:lstStyle/>
          <a:p>
            <a:r>
              <a:rPr lang="en-US" sz="1100" kern="100" dirty="0">
                <a:solidFill>
                  <a:schemeClr val="accent6"/>
                </a:solidFill>
                <a:latin typeface="Cambria" panose="02040503050406030204" pitchFamily="18" charset="0"/>
                <a:ea typeface="Cambria" panose="02040503050406030204" pitchFamily="18" charset="0"/>
                <a:cs typeface="Times New Roman" panose="02020603050405020304" pitchFamily="18" charset="0"/>
              </a:rPr>
              <a:t>16 And God made two great lights; the greater light to rule the day, and the lesser light to rule the night: he made the stars also.</a:t>
            </a:r>
          </a:p>
        </p:txBody>
      </p:sp>
      <p:pic>
        <p:nvPicPr>
          <p:cNvPr id="2054" name="Picture 6" descr="Will the Moon Be Worth a Look Tonight ...">
            <a:extLst>
              <a:ext uri="{FF2B5EF4-FFF2-40B4-BE49-F238E27FC236}">
                <a16:creationId xmlns:a16="http://schemas.microsoft.com/office/drawing/2014/main" id="{031C4334-A3E2-B2FD-AFD1-E47F3AE061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1589" y="5097612"/>
            <a:ext cx="2191907" cy="122746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3D1AB58-DD20-C4C2-B66F-139B40882DF3}"/>
              </a:ext>
            </a:extLst>
          </p:cNvPr>
          <p:cNvSpPr txBox="1"/>
          <p:nvPr/>
        </p:nvSpPr>
        <p:spPr>
          <a:xfrm>
            <a:off x="3513959" y="4894234"/>
            <a:ext cx="1905000" cy="367152"/>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Cambria" panose="02040503050406030204" pitchFamily="18" charset="0"/>
                <a:ea typeface="Times New Roman" panose="02020603050405020304" pitchFamily="18" charset="0"/>
                <a:cs typeface="Times New Roman" panose="02020603050405020304" pitchFamily="18" charset="0"/>
              </a:rPr>
              <a:t>Genesis 1:16</a:t>
            </a:r>
          </a:p>
        </p:txBody>
      </p:sp>
      <p:pic>
        <p:nvPicPr>
          <p:cNvPr id="2058" name="Picture 10" descr="How the Sun Works | HowStuffWorks">
            <a:extLst>
              <a:ext uri="{FF2B5EF4-FFF2-40B4-BE49-F238E27FC236}">
                <a16:creationId xmlns:a16="http://schemas.microsoft.com/office/drawing/2014/main" id="{E6788BD3-385B-6F46-62D7-3B47FB1F49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5194906"/>
            <a:ext cx="1877128" cy="11301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6EB60CB-582E-A303-D570-7BF5EAD865AF}"/>
              </a:ext>
            </a:extLst>
          </p:cNvPr>
          <p:cNvSpPr txBox="1"/>
          <p:nvPr/>
        </p:nvSpPr>
        <p:spPr>
          <a:xfrm>
            <a:off x="1981200" y="587161"/>
            <a:ext cx="5086272" cy="307777"/>
          </a:xfrm>
          <a:prstGeom prst="rect">
            <a:avLst/>
          </a:prstGeom>
          <a:noFill/>
        </p:spPr>
        <p:txBody>
          <a:bodyPr wrap="square">
            <a:spAutoFit/>
          </a:bodyPr>
          <a:lstStyle/>
          <a:p>
            <a:r>
              <a:rPr lang="en-US" sz="1400" kern="100" dirty="0">
                <a:solidFill>
                  <a:schemeClr val="accent1">
                    <a:lumMod val="75000"/>
                  </a:schemeClr>
                </a:solidFill>
                <a:latin typeface="Cambria" panose="02040503050406030204" pitchFamily="18" charset="0"/>
                <a:ea typeface="Cambria" panose="02040503050406030204" pitchFamily="18" charset="0"/>
                <a:cs typeface="Times New Roman" panose="02020603050405020304" pitchFamily="18" charset="0"/>
              </a:rPr>
              <a:t>We start with the Make-Over of the earth, about 6000 years ago</a:t>
            </a:r>
          </a:p>
        </p:txBody>
      </p:sp>
      <p:cxnSp>
        <p:nvCxnSpPr>
          <p:cNvPr id="11" name="Straight Connector 10">
            <a:extLst>
              <a:ext uri="{FF2B5EF4-FFF2-40B4-BE49-F238E27FC236}">
                <a16:creationId xmlns:a16="http://schemas.microsoft.com/office/drawing/2014/main" id="{CA91DD5E-8F1D-0ACB-983C-D7EA7A243E66}"/>
              </a:ext>
            </a:extLst>
          </p:cNvPr>
          <p:cNvCxnSpPr/>
          <p:nvPr/>
        </p:nvCxnSpPr>
        <p:spPr bwMode="auto">
          <a:xfrm>
            <a:off x="1187795" y="1701017"/>
            <a:ext cx="1326805" cy="965983"/>
          </a:xfrm>
          <a:prstGeom prst="line">
            <a:avLst/>
          </a:prstGeom>
          <a:noFill/>
          <a:ln w="9525" cap="flat" cmpd="sng" algn="ctr">
            <a:noFill/>
            <a:prstDash val="solid"/>
            <a:round/>
            <a:headEnd type="none" w="med" len="med"/>
            <a:tailEnd type="none" w="med" len="med"/>
          </a:ln>
          <a:effectLst/>
        </p:spPr>
      </p:cxnSp>
      <p:pic>
        <p:nvPicPr>
          <p:cNvPr id="15" name="Picture 14">
            <a:extLst>
              <a:ext uri="{FF2B5EF4-FFF2-40B4-BE49-F238E27FC236}">
                <a16:creationId xmlns:a16="http://schemas.microsoft.com/office/drawing/2014/main" id="{82279DF9-162E-F864-1004-90C34E9C4350}"/>
              </a:ext>
            </a:extLst>
          </p:cNvPr>
          <p:cNvPicPr>
            <a:picLocks noChangeAspect="1"/>
          </p:cNvPicPr>
          <p:nvPr/>
        </p:nvPicPr>
        <p:blipFill>
          <a:blip r:embed="rId5"/>
          <a:stretch>
            <a:fillRect/>
          </a:stretch>
        </p:blipFill>
        <p:spPr>
          <a:xfrm>
            <a:off x="5338510" y="1524000"/>
            <a:ext cx="2819400" cy="2794596"/>
          </a:xfrm>
          <a:prstGeom prst="rect">
            <a:avLst/>
          </a:prstGeom>
        </p:spPr>
      </p:pic>
      <p:sp>
        <p:nvSpPr>
          <p:cNvPr id="17" name="TextBox 16">
            <a:extLst>
              <a:ext uri="{FF2B5EF4-FFF2-40B4-BE49-F238E27FC236}">
                <a16:creationId xmlns:a16="http://schemas.microsoft.com/office/drawing/2014/main" id="{CE80B8BC-4ED6-8A16-F59B-4E7361F245F0}"/>
              </a:ext>
            </a:extLst>
          </p:cNvPr>
          <p:cNvSpPr txBox="1"/>
          <p:nvPr/>
        </p:nvSpPr>
        <p:spPr>
          <a:xfrm>
            <a:off x="4354858" y="1009460"/>
            <a:ext cx="4572000" cy="461665"/>
          </a:xfrm>
          <a:prstGeom prst="rect">
            <a:avLst/>
          </a:prstGeom>
          <a:noFill/>
        </p:spPr>
        <p:txBody>
          <a:bodyPr wrap="square">
            <a:spAutoFit/>
          </a:bodyPr>
          <a:lstStyle/>
          <a:p>
            <a:r>
              <a:rPr lang="en-US" sz="2400" b="1" dirty="0">
                <a:solidFill>
                  <a:schemeClr val="bg1">
                    <a:lumMod val="20000"/>
                    <a:lumOff val="80000"/>
                  </a:schemeClr>
                </a:solidFill>
                <a:latin typeface="Bookman Old Style" panose="02050604050505020204" pitchFamily="18" charset="0"/>
              </a:rPr>
              <a:t>The light wasn’t the sun </a:t>
            </a:r>
            <a:endParaRPr lang="en-US" sz="2400" dirty="0"/>
          </a:p>
        </p:txBody>
      </p:sp>
    </p:spTree>
    <p:extLst>
      <p:ext uri="{BB962C8B-B14F-4D97-AF65-F5344CB8AC3E}">
        <p14:creationId xmlns:p14="http://schemas.microsoft.com/office/powerpoint/2010/main" val="434060294"/>
      </p:ext>
    </p:extLst>
  </p:cSld>
  <p:clrMapOvr>
    <a:masterClrMapping/>
  </p:clrMapOvr>
  <p:transition spd="slow">
    <p:wedge/>
  </p:transition>
</p:sld>
</file>

<file path=ppt/theme/theme1.xml><?xml version="1.0" encoding="utf-8"?>
<a:theme xmlns:a="http://schemas.openxmlformats.org/drawingml/2006/main" name="Blue-Gradient.dep">
  <a:themeElements>
    <a:clrScheme name="Custom 1">
      <a:dk1>
        <a:srgbClr val="66FFFF"/>
      </a:dk1>
      <a:lt1>
        <a:srgbClr val="66FFFF"/>
      </a:lt1>
      <a:dk2>
        <a:srgbClr val="66FFFF"/>
      </a:dk2>
      <a:lt2>
        <a:srgbClr val="FFFF00"/>
      </a:lt2>
      <a:accent1>
        <a:srgbClr val="99FF99"/>
      </a:accent1>
      <a:accent2>
        <a:srgbClr val="FFFFFF"/>
      </a:accent2>
      <a:accent3>
        <a:srgbClr val="FFFF66"/>
      </a:accent3>
      <a:accent4>
        <a:srgbClr val="FFFF66"/>
      </a:accent4>
      <a:accent5>
        <a:srgbClr val="CC99FF"/>
      </a:accent5>
      <a:accent6>
        <a:srgbClr val="FFFF00"/>
      </a:accent6>
      <a:hlink>
        <a:srgbClr val="0042C7"/>
      </a:hlink>
      <a:folHlink>
        <a:srgbClr val="FFFF66"/>
      </a:folHlink>
    </a:clrScheme>
    <a:fontScheme name="Tahoma-Trebuchet">
      <a:majorFont>
        <a:latin typeface="Tahom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Cooper Black" pitchFamily="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Cooper Black" pitchFamily="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Blue-Gradient.dep</Template>
  <TotalTime>2464</TotalTime>
  <Words>3352</Words>
  <Application>Microsoft Office PowerPoint</Application>
  <PresentationFormat>On-screen Show (4:3)</PresentationFormat>
  <Paragraphs>211</Paragraphs>
  <Slides>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Bookman Old Style</vt:lpstr>
      <vt:lpstr>Calibri</vt:lpstr>
      <vt:lpstr>Trebuchet MS</vt:lpstr>
      <vt:lpstr>ArgosContour</vt:lpstr>
      <vt:lpstr>Cambria</vt:lpstr>
      <vt:lpstr>Algerian</vt:lpstr>
      <vt:lpstr>Tahoma</vt:lpstr>
      <vt:lpstr>Times New Roman</vt:lpstr>
      <vt:lpstr>Cooper Black</vt:lpstr>
      <vt:lpstr>Blue-Gradient.dep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Pratte Publications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Hosea - Free Bible study commentary, notes, and comments available free at www.gospelway.com PowerPoint slides and charts</dc:title>
  <dc:subject>Free study notes on the Bible book of Hosea; commentary and comments on the Old Testament PowerPoint slides and charts</dc:subject>
  <dc:creator>David E. Pratte</dc:creator>
  <cp:keywords>Hosea book commentary study notes comments Bible religion Old Testament free church Christ prophecy prophet Israel Judah Jeroboam Gomer prostitute harlot adultery idolatry repentance sins wickedness,  - David E. Pratte; www.biblestudylessons.com</cp:keywords>
  <cp:lastModifiedBy>Doug Hagerman</cp:lastModifiedBy>
  <cp:revision>1095</cp:revision>
  <cp:lastPrinted>2016-03-16T15:34:38Z</cp:lastPrinted>
  <dcterms:created xsi:type="dcterms:W3CDTF">2013-07-15T18:37:31Z</dcterms:created>
  <dcterms:modified xsi:type="dcterms:W3CDTF">2025-01-29T02:22:09Z</dcterms:modified>
</cp:coreProperties>
</file>