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bookmarkIdSeed="4">
  <p:sldMasterIdLst>
    <p:sldMasterId id="2147483648" r:id="rId1"/>
  </p:sldMasterIdLst>
  <p:notesMasterIdLst>
    <p:notesMasterId r:id="rId7"/>
  </p:notesMasterIdLst>
  <p:sldIdLst>
    <p:sldId id="258" r:id="rId2"/>
    <p:sldId id="256" r:id="rId3"/>
    <p:sldId id="337" r:id="rId4"/>
    <p:sldId id="333" r:id="rId5"/>
    <p:sldId id="338" r:id="rId6"/>
  </p:sldIdLst>
  <p:sldSz cx="9144000" cy="6858000" type="screen4x3"/>
  <p:notesSz cx="7010400" cy="9296400"/>
  <p:embeddedFontLst>
    <p:embeddedFont>
      <p:font typeface="ArgosContour" panose="020B0604020202020204" charset="0"/>
      <p:regular r:id="rId8"/>
    </p:embeddedFont>
    <p:embeddedFont>
      <p:font typeface="Bookman Old Style" panose="02050604050505020204" pitchFamily="18" charset="0"/>
      <p:regular r:id="rId9"/>
      <p:bold r:id="rId10"/>
      <p:italic r:id="rId11"/>
      <p:boldItalic r:id="rId12"/>
    </p:embeddedFont>
    <p:embeddedFont>
      <p:font typeface="Cooper Black" panose="0208090404030B020404" pitchFamily="18" charset="0"/>
      <p:regular r:id="rId13"/>
    </p:embeddedFont>
    <p:embeddedFont>
      <p:font typeface="Tahoma" panose="020B0604030504040204" pitchFamily="34" charset="0"/>
      <p:regular r:id="rId14"/>
      <p:bold r:id="rId15"/>
    </p:embeddedFont>
    <p:embeddedFont>
      <p:font typeface="Trebuchet MS" panose="020B0603020202020204" pitchFamily="34" charset="0"/>
      <p:regular r:id="rId16"/>
      <p:bold r:id="rId17"/>
      <p:italic r:id="rId18"/>
      <p:boldItalic r:id="rId19"/>
    </p:embeddedFont>
  </p:embeddedFontLst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99"/>
    <a:srgbClr val="3333FF"/>
    <a:srgbClr val="006600"/>
    <a:srgbClr val="0000CC"/>
    <a:srgbClr val="255997"/>
    <a:srgbClr val="3072C2"/>
    <a:srgbClr val="85A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9042" autoAdjust="0"/>
    <p:restoredTop sz="92308" autoAdjust="0"/>
  </p:normalViewPr>
  <p:slideViewPr>
    <p:cSldViewPr showGuides="1">
      <p:cViewPr varScale="1">
        <p:scale>
          <a:sx n="116" d="100"/>
          <a:sy n="116" d="100"/>
        </p:scale>
        <p:origin x="67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23" Type="http://schemas.openxmlformats.org/officeDocument/2006/relationships/tableStyles" Target="tableStyles.xml"/><Relationship Id="rId10" Type="http://schemas.openxmlformats.org/officeDocument/2006/relationships/font" Target="fonts/font3.fntdata"/><Relationship Id="rId19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8AE7724-F89D-434E-875D-CE2B3B36F62C}" type="datetimeFigureOut">
              <a:rPr lang="en-US" smtClean="0"/>
              <a:pPr/>
              <a:t>2/24/2025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A791749-5BC2-43B7-B2AD-DDDAC45E00F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1279525"/>
            <a:ext cx="7773987" cy="5027613"/>
          </a:xfrm>
        </p:spPr>
        <p:txBody>
          <a:bodyPr/>
          <a:lstStyle>
            <a:lvl1pPr>
              <a:defRPr sz="2400" b="0"/>
            </a:lvl1pPr>
            <a:lvl2pPr marL="168275" lvl="1" indent="339725" algn="l">
              <a:defRPr sz="2200"/>
            </a:lvl2pPr>
            <a:lvl3pPr marL="906463" lvl="2" indent="-284163">
              <a:defRPr sz="2200"/>
            </a:lvl3pPr>
            <a:lvl4pPr marL="1477963" lvl="3" indent="-457200">
              <a:defRPr/>
            </a:lvl4pPr>
            <a:lvl5pPr marL="2049463" lvl="4" indent="-457200">
              <a:defRPr/>
            </a:lvl5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1F2048-3D42-407A-9D28-C83CBC387D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6CDE35-B606-46E7-B573-8D32A650BC5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547688"/>
            <a:ext cx="1943100" cy="57594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547688"/>
            <a:ext cx="5676900" cy="5759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ECE27E-C1DD-47DD-8654-BD4CC06692C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F92636-9D43-48C2-9413-C1B4AECB7D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F7CAC6-6D5F-4690-8F3F-253CE573C9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79525"/>
            <a:ext cx="3810000" cy="5027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79525"/>
            <a:ext cx="3810000" cy="5027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6DED69-2848-454A-A3E5-CA18CCA62A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0474DC-4236-4098-A9FD-F54F53D0CA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C5AEBF-944A-4F68-9707-0F0B9747D76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6272D9-EC81-4C08-AA85-7246CFBD000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BB3E24-8372-419E-A57C-424937A7834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363DB0-0B75-4BD8-9C8C-8CA29403635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CC"/>
            </a:gs>
            <a:gs pos="50000">
              <a:srgbClr val="00007A"/>
            </a:gs>
            <a:gs pos="100000">
              <a:srgbClr val="0000CC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547688"/>
            <a:ext cx="7772400" cy="593725"/>
          </a:xfrm>
          <a:prstGeom prst="rect">
            <a:avLst/>
          </a:prstGeom>
          <a:noFill/>
          <a:ln w="9525">
            <a:solidFill>
              <a:srgbClr val="00FFFF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79525"/>
            <a:ext cx="7772400" cy="502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976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97625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976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fld id="{ADD9027C-462F-4D67-AD24-58FA963681B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edg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9pPr>
    </p:titleStyle>
    <p:body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n-lt"/>
          <a:ea typeface="+mn-ea"/>
          <a:cs typeface="+mn-cs"/>
        </a:defRPr>
      </a:lvl1pPr>
      <a:lvl2pPr marL="114300" algn="ctr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n-lt"/>
        </a:defRPr>
      </a:lvl2pPr>
      <a:lvl3pPr marL="396875" indent="-168275" algn="l" rtl="0" eaLnBrk="1" fontAlgn="base" hangingPunct="1">
        <a:spcBef>
          <a:spcPct val="0"/>
        </a:spcBef>
        <a:spcAft>
          <a:spcPct val="0"/>
        </a:spcAft>
        <a:buChar char="•"/>
        <a:defRPr sz="2400" b="1" i="1">
          <a:solidFill>
            <a:schemeClr val="bg1"/>
          </a:solidFill>
          <a:latin typeface="+mn-lt"/>
        </a:defRPr>
      </a:lvl3pPr>
      <a:lvl4pPr marL="744538" indent="-233363" algn="l" rtl="0" eaLnBrk="1" fontAlgn="base" hangingPunct="1">
        <a:spcBef>
          <a:spcPct val="0"/>
        </a:spcBef>
        <a:spcAft>
          <a:spcPct val="0"/>
        </a:spcAft>
        <a:buChar char="–"/>
        <a:defRPr sz="2200">
          <a:solidFill>
            <a:schemeClr val="bg1"/>
          </a:solidFill>
          <a:latin typeface="+mn-lt"/>
        </a:defRPr>
      </a:lvl4pPr>
      <a:lvl5pPr marL="10890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5pPr>
      <a:lvl6pPr marL="15462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6pPr>
      <a:lvl7pPr marL="20034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7pPr>
      <a:lvl8pPr marL="24606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8pPr>
      <a:lvl9pPr marL="29178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67E058A-BE83-4555-A4E2-607B76F51D22}"/>
              </a:ext>
            </a:extLst>
          </p:cNvPr>
          <p:cNvSpPr txBox="1"/>
          <p:nvPr/>
        </p:nvSpPr>
        <p:spPr>
          <a:xfrm>
            <a:off x="5559879" y="914400"/>
            <a:ext cx="3276598" cy="2862322"/>
          </a:xfrm>
          <a:prstGeom prst="rect">
            <a:avLst/>
          </a:prstGeom>
          <a:gradFill flip="none" rotWithShape="1">
            <a:gsLst>
              <a:gs pos="0">
                <a:srgbClr val="000099"/>
              </a:gs>
              <a:gs pos="74000">
                <a:srgbClr val="3333FF"/>
              </a:gs>
              <a:gs pos="100000">
                <a:srgbClr val="0000CC"/>
              </a:gs>
            </a:gsLst>
            <a:path path="rect">
              <a:fillToRect l="100000" t="100000"/>
            </a:path>
            <a:tileRect r="-100000" b="-100000"/>
          </a:gradFill>
          <a:ln w="41275" cmpd="thickThin">
            <a:solidFill>
              <a:schemeClr val="tx2"/>
            </a:solidFill>
          </a:ln>
          <a:effectLst>
            <a:outerShdw blurRad="165100" dist="254000" dir="2700000" algn="tl" rotWithShape="0">
              <a:schemeClr val="accent1">
                <a:lumMod val="10000"/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96850" h="190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rgosContour" pitchFamily="2" charset="0"/>
              </a:rPr>
              <a:t>Being a witness</a:t>
            </a:r>
          </a:p>
          <a:p>
            <a:pPr algn="ctr"/>
            <a:r>
              <a:rPr lang="en-US" sz="6000" dirty="0">
                <a:latin typeface="ArgosContour" pitchFamily="2" charset="0"/>
              </a:rPr>
              <a:t>Part 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A73DB3-9527-2768-AD47-083709A6255A}"/>
              </a:ext>
            </a:extLst>
          </p:cNvPr>
          <p:cNvSpPr txBox="1"/>
          <p:nvPr/>
        </p:nvSpPr>
        <p:spPr>
          <a:xfrm>
            <a:off x="1945822" y="91634"/>
            <a:ext cx="52523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Reaching the Lost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E0D3E6-C804-F35C-ACBA-84477C6E0DCC}"/>
              </a:ext>
            </a:extLst>
          </p:cNvPr>
          <p:cNvSpPr txBox="1"/>
          <p:nvPr/>
        </p:nvSpPr>
        <p:spPr>
          <a:xfrm>
            <a:off x="307523" y="799520"/>
            <a:ext cx="4761470" cy="5884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have a neighbor that I give rides to a lot. I tell him about church – not because I am trying to sell him on it but because something happened last time I was there. It might be good, it might be bad – I give it to him straight. If we want people to listen to us – we need to be real with them.</a:t>
            </a: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share the word of God directly from the scripture and I don’t hold back. If I liked the sermon, I tell him why – and if I didn’t like it, I also tell him why I didn’t agree with it.</a:t>
            </a: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best witness is your own day to day example that people observe. Actions speak louder than words. Kindness is both seen and felt.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4035F2-8ACF-731A-8526-363CFC5F56B8}"/>
              </a:ext>
            </a:extLst>
          </p:cNvPr>
          <p:cNvSpPr txBox="1"/>
          <p:nvPr/>
        </p:nvSpPr>
        <p:spPr>
          <a:xfrm>
            <a:off x="5257800" y="3891602"/>
            <a:ext cx="38807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Always be real!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727264-A0F2-D652-4F8F-898B3A44CC97}"/>
              </a:ext>
            </a:extLst>
          </p:cNvPr>
          <p:cNvSpPr txBox="1"/>
          <p:nvPr/>
        </p:nvSpPr>
        <p:spPr>
          <a:xfrm>
            <a:off x="5631261" y="5613212"/>
            <a:ext cx="3133834" cy="739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You’re the only Jesus some may ever see</a:t>
            </a:r>
          </a:p>
        </p:txBody>
      </p:sp>
    </p:spTree>
    <p:extLst>
      <p:ext uri="{BB962C8B-B14F-4D97-AF65-F5344CB8AC3E}">
        <p14:creationId xmlns:p14="http://schemas.microsoft.com/office/powerpoint/2010/main" val="1510978630"/>
      </p:ext>
    </p:extLst>
  </p:cSld>
  <p:clrMapOvr>
    <a:masterClrMapping/>
  </p:clrMapOvr>
  <p:transition spd="slow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9BCBE7F-9E43-3F45-A735-4BA1257A80C6}"/>
              </a:ext>
            </a:extLst>
          </p:cNvPr>
          <p:cNvSpPr txBox="1"/>
          <p:nvPr/>
        </p:nvSpPr>
        <p:spPr>
          <a:xfrm>
            <a:off x="152400" y="838200"/>
            <a:ext cx="5715000" cy="378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dirty="0">
                <a:solidFill>
                  <a:schemeClr val="bg1">
                    <a:lumMod val="20000"/>
                    <a:lumOff val="8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 Christians we should stand out to others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756054-D8FB-40A3-C0CA-1DD2760F0795}"/>
              </a:ext>
            </a:extLst>
          </p:cNvPr>
          <p:cNvSpPr txBox="1"/>
          <p:nvPr/>
        </p:nvSpPr>
        <p:spPr>
          <a:xfrm>
            <a:off x="1945822" y="91634"/>
            <a:ext cx="52523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Reaching the Lost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990337-00DB-9EF3-FDB1-663E87D3F44F}"/>
              </a:ext>
            </a:extLst>
          </p:cNvPr>
          <p:cNvSpPr txBox="1"/>
          <p:nvPr/>
        </p:nvSpPr>
        <p:spPr>
          <a:xfrm>
            <a:off x="0" y="1265742"/>
            <a:ext cx="8991600" cy="3468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John 13:35</a:t>
            </a:r>
            <a:r>
              <a:rPr lang="en-US" sz="1600" b="1" i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600" b="1" i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By this shall all men know that ye are my disciples, if ye have love one to another.</a:t>
            </a:r>
            <a:endParaRPr lang="en-US" sz="1600" b="1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01C064-F16E-C4C0-F5B2-992DFEB4C702}"/>
              </a:ext>
            </a:extLst>
          </p:cNvPr>
          <p:cNvSpPr txBox="1"/>
          <p:nvPr/>
        </p:nvSpPr>
        <p:spPr>
          <a:xfrm>
            <a:off x="187410" y="1612568"/>
            <a:ext cx="8575589" cy="378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dirty="0">
                <a:solidFill>
                  <a:schemeClr val="bg1">
                    <a:lumMod val="20000"/>
                    <a:lumOff val="8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Your co-workers should notice that you don’t cuss like everyone else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20CF6DD-FEB6-9972-E440-219398BD9520}"/>
              </a:ext>
            </a:extLst>
          </p:cNvPr>
          <p:cNvSpPr txBox="1"/>
          <p:nvPr/>
        </p:nvSpPr>
        <p:spPr>
          <a:xfrm>
            <a:off x="187410" y="2115860"/>
            <a:ext cx="8001000" cy="27379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 ready to tell them why</a:t>
            </a:r>
            <a:endParaRPr lang="en-US" sz="1800" b="1" kern="100" dirty="0">
              <a:solidFill>
                <a:schemeClr val="accent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Ephesians 4:29-32</a:t>
            </a:r>
            <a:endParaRPr lang="en-US" sz="1400" b="1" kern="100" dirty="0">
              <a:solidFill>
                <a:schemeClr val="accent1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i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29 </a:t>
            </a:r>
            <a:r>
              <a:rPr lang="en-US" sz="1400" b="1" i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Let no corrupt communication proceed out of your mouth, but that which is good to the use of edifying, that it may minister grace unto the hearers.</a:t>
            </a:r>
            <a:endParaRPr lang="en-US" sz="1400" b="1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i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30 </a:t>
            </a:r>
            <a:r>
              <a:rPr lang="en-US" sz="1400" b="1" i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grieve not the holy Spirit of God, whereby ye are sealed unto the day of redemption.</a:t>
            </a:r>
            <a:endParaRPr lang="en-US" sz="1400" b="1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i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31 </a:t>
            </a:r>
            <a:r>
              <a:rPr lang="en-US" sz="1400" b="1" i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Let all bitterness, and wrath, and anger, and </a:t>
            </a:r>
            <a:r>
              <a:rPr lang="en-US" sz="1400" b="1" i="1" kern="100" dirty="0" err="1">
                <a:solidFill>
                  <a:schemeClr val="accent6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clamour</a:t>
            </a:r>
            <a:r>
              <a:rPr lang="en-US" sz="1400" b="1" i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and evil speaking, be put away from you, with all malice:</a:t>
            </a:r>
            <a:endParaRPr lang="en-US" sz="1400" b="1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i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32 </a:t>
            </a:r>
            <a:r>
              <a:rPr lang="en-US" sz="1400" b="1" i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be ye kind one to another, tenderhearted, forgiving one another, even as God for Christ's sake hath forgiven you.</a:t>
            </a:r>
            <a:endParaRPr lang="en-US" sz="1400" b="1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E4BCFE9-8093-BEB9-19F4-91D78761318D}"/>
              </a:ext>
            </a:extLst>
          </p:cNvPr>
          <p:cNvSpPr txBox="1"/>
          <p:nvPr/>
        </p:nvSpPr>
        <p:spPr>
          <a:xfrm>
            <a:off x="214183" y="4787938"/>
            <a:ext cx="8686800" cy="1750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Bef>
                <a:spcPts val="1800"/>
              </a:spcBef>
              <a:spcAft>
                <a:spcPts val="400"/>
              </a:spcAft>
            </a:pPr>
            <a:r>
              <a:rPr lang="en-US" sz="2000" b="1" kern="100" dirty="0">
                <a:solidFill>
                  <a:schemeClr val="accent2"/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 gives you the power to reach others</a:t>
            </a:r>
            <a:endParaRPr lang="en-US" b="1" kern="100" dirty="0">
              <a:solidFill>
                <a:schemeClr val="accent2"/>
              </a:solidFill>
              <a:effectLst/>
              <a:latin typeface="Aptos Display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Acts 1:8</a:t>
            </a:r>
            <a:endParaRPr lang="en-US" sz="1800" b="1" kern="100" dirty="0">
              <a:solidFill>
                <a:schemeClr val="accent1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i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8 </a:t>
            </a:r>
            <a:r>
              <a:rPr lang="en-US" sz="1800" b="1" i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But ye shall receive power, after that the Holy Ghost is come upon you: and ye shall be witnesses unto me both in Jerusalem, and in all Judaea, and in Samaria, and unto the uttermost part of the earth.</a:t>
            </a:r>
            <a:endParaRPr lang="en-US" sz="1800" b="1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83EBD75-F629-D08A-71C9-9791B4510460}"/>
              </a:ext>
            </a:extLst>
          </p:cNvPr>
          <p:cNvSpPr txBox="1"/>
          <p:nvPr/>
        </p:nvSpPr>
        <p:spPr>
          <a:xfrm>
            <a:off x="1945822" y="91634"/>
            <a:ext cx="52523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Reaching the Lost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AB8963-20D8-51B9-79BB-27B19F0DB2E8}"/>
              </a:ext>
            </a:extLst>
          </p:cNvPr>
          <p:cNvSpPr txBox="1"/>
          <p:nvPr/>
        </p:nvSpPr>
        <p:spPr>
          <a:xfrm>
            <a:off x="266700" y="911117"/>
            <a:ext cx="8610600" cy="2548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Bef>
                <a:spcPts val="1800"/>
              </a:spcBef>
              <a:spcAft>
                <a:spcPts val="400"/>
              </a:spcAft>
            </a:pPr>
            <a:r>
              <a:rPr lang="en-US" sz="2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Teach all nations – Now you go!</a:t>
            </a:r>
            <a:endParaRPr lang="en-US" b="1" kern="100" dirty="0">
              <a:solidFill>
                <a:schemeClr val="accent1">
                  <a:lumMod val="75000"/>
                </a:schemeClr>
              </a:solidFill>
              <a:effectLst/>
              <a:latin typeface="Aptos Display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i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Matthew 28:19-20</a:t>
            </a:r>
            <a:endParaRPr lang="en-US" sz="1800" b="1" kern="100" dirty="0">
              <a:solidFill>
                <a:schemeClr val="accent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i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9 </a:t>
            </a:r>
            <a:r>
              <a:rPr lang="en-US" sz="1800" b="1" i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 ye therefore, and teach all nations, baptizing them in the name of the Father, and of the Son, and of the Holy Ghost:</a:t>
            </a:r>
            <a:endParaRPr lang="en-US" sz="1800" b="1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i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20 </a:t>
            </a:r>
            <a:r>
              <a:rPr lang="en-US" sz="1800" b="1" i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Teaching them to observe all things whatsoever I have commanded you: and, lo, I am with you always, even unto the end of the world. Amen.</a:t>
            </a:r>
            <a:endParaRPr lang="en-US" sz="1800" b="1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i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 are not selling religion – you are offering a relationship with Jesus</a:t>
            </a:r>
            <a:endParaRPr lang="en-US" sz="1800" b="1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4CD353-C92A-D1B1-AC0E-9AAD54428F71}"/>
              </a:ext>
            </a:extLst>
          </p:cNvPr>
          <p:cNvSpPr txBox="1"/>
          <p:nvPr/>
        </p:nvSpPr>
        <p:spPr>
          <a:xfrm>
            <a:off x="299651" y="3567370"/>
            <a:ext cx="8496300" cy="26513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Bef>
                <a:spcPts val="1800"/>
              </a:spcBef>
              <a:spcAft>
                <a:spcPts val="400"/>
              </a:spcAft>
            </a:pPr>
            <a:r>
              <a:rPr lang="en-US" sz="2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Don’t try to force God down their throats – Explain the issue - focus on love</a:t>
            </a:r>
            <a:endParaRPr lang="en-US" b="1" kern="100" dirty="0">
              <a:solidFill>
                <a:schemeClr val="accent1">
                  <a:lumMod val="75000"/>
                </a:schemeClr>
              </a:solidFill>
              <a:effectLst/>
              <a:latin typeface="Aptos Display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Aft>
                <a:spcPts val="800"/>
              </a:spcAft>
              <a:tabLst>
                <a:tab pos="588645" algn="l"/>
              </a:tabLst>
            </a:pPr>
            <a:r>
              <a:rPr lang="en-US" sz="1800" b="1" i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Romans 3:23  - For all have sinned, and come short of the glory of God;</a:t>
            </a:r>
            <a:endParaRPr lang="en-US" sz="1800" b="1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Aft>
                <a:spcPts val="800"/>
              </a:spcAft>
              <a:tabLst>
                <a:tab pos="588645" algn="l"/>
              </a:tabLst>
            </a:pPr>
            <a:r>
              <a:rPr lang="en-US" sz="1800" b="1" i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John 3:16 - For God so loved the world, that he gave his only begotten Son, that whosoever believeth in him should not perish, but have everlasting life.</a:t>
            </a:r>
            <a:endParaRPr lang="en-US" sz="1800" b="1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Listen to the Holy Spirit – he will tell you what to say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i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Zechariah 4:6</a:t>
            </a:r>
            <a:endParaRPr lang="en-US" sz="1800" b="1" kern="100" dirty="0">
              <a:solidFill>
                <a:schemeClr val="accent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i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…Not by might, nor by power, but by my spirit, saith the Lord of hosts.</a:t>
            </a:r>
            <a:endParaRPr lang="en-US" sz="1800" b="1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060294"/>
      </p:ext>
    </p:extLst>
  </p:cSld>
  <p:clrMapOvr>
    <a:masterClrMapping/>
  </p:clrMapOvr>
  <p:transition spd="slow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465A1B6-4D8C-2620-EF81-7A1B8FA28B23}"/>
              </a:ext>
            </a:extLst>
          </p:cNvPr>
          <p:cNvSpPr txBox="1"/>
          <p:nvPr/>
        </p:nvSpPr>
        <p:spPr>
          <a:xfrm>
            <a:off x="1945822" y="91634"/>
            <a:ext cx="52523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Reaching the Lost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119B65-AE69-F1D5-80D0-E09A8BD21D71}"/>
              </a:ext>
            </a:extLst>
          </p:cNvPr>
          <p:cNvSpPr txBox="1"/>
          <p:nvPr/>
        </p:nvSpPr>
        <p:spPr>
          <a:xfrm>
            <a:off x="152400" y="682587"/>
            <a:ext cx="8763000" cy="4254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Bef>
                <a:spcPts val="1800"/>
              </a:spcBef>
              <a:spcAft>
                <a:spcPts val="400"/>
              </a:spcAft>
            </a:pPr>
            <a:r>
              <a:rPr lang="en-US" sz="2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Don’t threaten them with hell – tell them why they should choose life</a:t>
            </a:r>
            <a:endParaRPr lang="en-US" b="1" kern="100" dirty="0">
              <a:solidFill>
                <a:schemeClr val="accent1">
                  <a:lumMod val="75000"/>
                </a:schemeClr>
              </a:solidFill>
              <a:effectLst/>
              <a:latin typeface="Aptos Display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Deuteronomy 30:19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19 </a:t>
            </a:r>
            <a:r>
              <a:rPr lang="en-US" sz="18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call heaven and earth to record this day against you, that I have set before you life and death, blessing and cursing: therefore choose life, that both thou and thy seed may live: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John 10:10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10 </a:t>
            </a:r>
            <a:r>
              <a:rPr lang="en-US" sz="18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thief cometh not, but for to steal, and to kill, and to destroy: I am come that they might have life, and that they might have it more abundantly.</a:t>
            </a:r>
          </a:p>
          <a:p>
            <a:pPr marL="0" marR="0" algn="l">
              <a:lnSpc>
                <a:spcPct val="107000"/>
              </a:lnSpc>
              <a:spcBef>
                <a:spcPts val="1800"/>
              </a:spcBef>
              <a:spcAft>
                <a:spcPts val="400"/>
              </a:spcAft>
            </a:pPr>
            <a:r>
              <a:rPr lang="en-US" sz="2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Either plant or water – but let God give the increase</a:t>
            </a:r>
            <a:endParaRPr lang="en-US" b="1" kern="100" dirty="0">
              <a:solidFill>
                <a:schemeClr val="accent1">
                  <a:lumMod val="75000"/>
                </a:schemeClr>
              </a:solidFill>
              <a:effectLst/>
              <a:latin typeface="Aptos Display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 Corinthians 3:6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6 </a:t>
            </a:r>
            <a:r>
              <a:rPr lang="en-US" sz="18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have planted, Apollos watered; but God gave the increase.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6FF3B5-94DC-6F89-8835-BF5BAB354364}"/>
              </a:ext>
            </a:extLst>
          </p:cNvPr>
          <p:cNvSpPr txBox="1"/>
          <p:nvPr/>
        </p:nvSpPr>
        <p:spPr>
          <a:xfrm>
            <a:off x="152400" y="4898516"/>
            <a:ext cx="8534400" cy="1750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Bef>
                <a:spcPts val="1800"/>
              </a:spcBef>
              <a:spcAft>
                <a:spcPts val="400"/>
              </a:spcAft>
            </a:pPr>
            <a:r>
              <a:rPr lang="en-US" sz="2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Make sure you have actions with your words</a:t>
            </a:r>
            <a:endParaRPr lang="en-US" b="1" kern="100" dirty="0">
              <a:solidFill>
                <a:schemeClr val="accent1">
                  <a:lumMod val="75000"/>
                </a:schemeClr>
              </a:solidFill>
              <a:effectLst/>
              <a:latin typeface="Aptos Display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James 2:16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16 </a:t>
            </a:r>
            <a:r>
              <a:rPr lang="en-US" sz="18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one of you say unto them, Depart in peace, be ye warmed and filled; notwithstanding ye give them not those things which are needful to the body; what doth it profit?</a:t>
            </a:r>
          </a:p>
        </p:txBody>
      </p:sp>
    </p:spTree>
    <p:extLst>
      <p:ext uri="{BB962C8B-B14F-4D97-AF65-F5344CB8AC3E}">
        <p14:creationId xmlns:p14="http://schemas.microsoft.com/office/powerpoint/2010/main" val="2377403253"/>
      </p:ext>
    </p:extLst>
  </p:cSld>
  <p:clrMapOvr>
    <a:masterClrMapping/>
  </p:clrMapOvr>
  <p:transition spd="slow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6FCE4A-1449-759C-0E40-2ED115121F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5EACD74-87AA-B8E2-DD97-66207D60F3EF}"/>
              </a:ext>
            </a:extLst>
          </p:cNvPr>
          <p:cNvSpPr txBox="1"/>
          <p:nvPr/>
        </p:nvSpPr>
        <p:spPr>
          <a:xfrm>
            <a:off x="1945822" y="91634"/>
            <a:ext cx="52523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Reaching the Lost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F6CDFC-4DF0-203B-8713-9B1805D43956}"/>
              </a:ext>
            </a:extLst>
          </p:cNvPr>
          <p:cNvSpPr txBox="1"/>
          <p:nvPr/>
        </p:nvSpPr>
        <p:spPr>
          <a:xfrm>
            <a:off x="266700" y="799520"/>
            <a:ext cx="8610600" cy="2583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Bef>
                <a:spcPts val="1800"/>
              </a:spcBef>
              <a:spcAft>
                <a:spcPts val="400"/>
              </a:spcAft>
            </a:pPr>
            <a:r>
              <a:rPr lang="en-US" sz="1800" b="1" kern="100" dirty="0">
                <a:solidFill>
                  <a:schemeClr val="accent2"/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Witness based on who you are talking to</a:t>
            </a:r>
            <a:endParaRPr lang="en-US" sz="1600" b="1" kern="100" dirty="0">
              <a:solidFill>
                <a:schemeClr val="accent2"/>
              </a:solidFill>
              <a:effectLst/>
              <a:latin typeface="Aptos Display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Don’t try to sell a house wife on how awesome God’s quantum physics are – she just doesn’t care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Listen for what their spirit is saying – are they hurt, don’t feel loved, lost, feel like they don’t need God, to smart for their own good, just a good ole boy.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Meet people where they are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James 1:19 - </a:t>
            </a:r>
            <a:r>
              <a:rPr lang="en-US" sz="16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19 </a:t>
            </a:r>
            <a:r>
              <a:rPr lang="en-US" sz="16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Wherefore, my beloved brethren, let every man be swift to hear, slow to speak, slow to wrath: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197B8C-241C-A421-BD1A-F1F90765758C}"/>
              </a:ext>
            </a:extLst>
          </p:cNvPr>
          <p:cNvSpPr txBox="1"/>
          <p:nvPr/>
        </p:nvSpPr>
        <p:spPr>
          <a:xfrm>
            <a:off x="228600" y="3429000"/>
            <a:ext cx="8496300" cy="3244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Bef>
                <a:spcPts val="1800"/>
              </a:spcBef>
              <a:spcAft>
                <a:spcPts val="400"/>
              </a:spcAft>
            </a:pPr>
            <a:r>
              <a:rPr lang="en-US" sz="2000" b="1" kern="100" dirty="0">
                <a:solidFill>
                  <a:schemeClr val="accent6"/>
                </a:solidFill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Make sure you show them the door at the right time</a:t>
            </a:r>
            <a:endParaRPr lang="en-US" b="1" kern="100" dirty="0">
              <a:solidFill>
                <a:schemeClr val="accent6"/>
              </a:solidFill>
              <a:effectLst/>
              <a:latin typeface="Aptos Display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John 14:6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6 </a:t>
            </a:r>
            <a:r>
              <a:rPr lang="en-US" sz="18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Jesus saith unto him, I am the way, the truth, and the life: no man cometh unto the Father, but by me.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Romans 10:9-10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9 </a:t>
            </a:r>
            <a:r>
              <a:rPr lang="en-US" sz="18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That if thou shalt confess with thy mouth the Lord Jesus, and shalt believe in thine heart that God hath raised him from the dead, thou shalt be saved.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baseline="300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10 </a:t>
            </a:r>
            <a:r>
              <a:rPr lang="en-US" sz="18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 with the heart man believeth unto righteousness; and with the mouth confession is made unto salvation.</a:t>
            </a:r>
          </a:p>
        </p:txBody>
      </p:sp>
    </p:spTree>
    <p:extLst>
      <p:ext uri="{BB962C8B-B14F-4D97-AF65-F5344CB8AC3E}">
        <p14:creationId xmlns:p14="http://schemas.microsoft.com/office/powerpoint/2010/main" val="3988479427"/>
      </p:ext>
    </p:extLst>
  </p:cSld>
  <p:clrMapOvr>
    <a:masterClrMapping/>
  </p:clrMapOvr>
  <p:transition spd="slow">
    <p:wedge/>
  </p:transition>
</p:sld>
</file>

<file path=ppt/theme/theme1.xml><?xml version="1.0" encoding="utf-8"?>
<a:theme xmlns:a="http://schemas.openxmlformats.org/drawingml/2006/main" name="Blue-Gradient.dep">
  <a:themeElements>
    <a:clrScheme name="Custom 1">
      <a:dk1>
        <a:srgbClr val="66FFFF"/>
      </a:dk1>
      <a:lt1>
        <a:srgbClr val="66FFFF"/>
      </a:lt1>
      <a:dk2>
        <a:srgbClr val="66FFFF"/>
      </a:dk2>
      <a:lt2>
        <a:srgbClr val="FFFF00"/>
      </a:lt2>
      <a:accent1>
        <a:srgbClr val="99FF99"/>
      </a:accent1>
      <a:accent2>
        <a:srgbClr val="FFFFFF"/>
      </a:accent2>
      <a:accent3>
        <a:srgbClr val="FFFF66"/>
      </a:accent3>
      <a:accent4>
        <a:srgbClr val="FFFF66"/>
      </a:accent4>
      <a:accent5>
        <a:srgbClr val="CC99FF"/>
      </a:accent5>
      <a:accent6>
        <a:srgbClr val="FFFF00"/>
      </a:accent6>
      <a:hlink>
        <a:srgbClr val="0042C7"/>
      </a:hlink>
      <a:folHlink>
        <a:srgbClr val="FFFF66"/>
      </a:folHlink>
    </a:clrScheme>
    <a:fontScheme name="Tahoma-Trebuchet">
      <a:majorFont>
        <a:latin typeface="Tahoma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ooper Black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ooper Black" pitchFamily="2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Blue-Gradient.dep</Template>
  <TotalTime>1589</TotalTime>
  <Words>934</Words>
  <Application>Microsoft Office PowerPoint</Application>
  <PresentationFormat>On-screen Show (4:3)</PresentationFormat>
  <Paragraphs>57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5" baseType="lpstr">
      <vt:lpstr>Times New Roman</vt:lpstr>
      <vt:lpstr>Aptos Display</vt:lpstr>
      <vt:lpstr>Cooper Black</vt:lpstr>
      <vt:lpstr>ArgosContour</vt:lpstr>
      <vt:lpstr>Calibri</vt:lpstr>
      <vt:lpstr>Trebuchet MS</vt:lpstr>
      <vt:lpstr>Tahoma</vt:lpstr>
      <vt:lpstr>Bookman Old Style</vt:lpstr>
      <vt:lpstr>Aptos</vt:lpstr>
      <vt:lpstr>Blue-Gradient.dep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Pratte Publications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Hosea - Free Bible study commentary, notes, and comments available free at www.gospelway.com PowerPoint slides and charts</dc:title>
  <dc:subject>Free study notes on the Bible book of Hosea; commentary and comments on the Old Testament PowerPoint slides and charts</dc:subject>
  <dc:creator>David E. Pratte</dc:creator>
  <cp:keywords>Hosea book commentary study notes comments Bible religion Old Testament free church Christ prophecy prophet Israel Judah Jeroboam Gomer prostitute harlot adultery idolatry repentance sins wickedness,  - David E. Pratte; www.biblestudylessons.com</cp:keywords>
  <cp:lastModifiedBy>Doug Hagerman</cp:lastModifiedBy>
  <cp:revision>714</cp:revision>
  <cp:lastPrinted>2016-03-16T15:34:38Z</cp:lastPrinted>
  <dcterms:created xsi:type="dcterms:W3CDTF">2013-07-15T18:37:31Z</dcterms:created>
  <dcterms:modified xsi:type="dcterms:W3CDTF">2025-02-25T03:16:32Z</dcterms:modified>
</cp:coreProperties>
</file>