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4">
  <p:sldMasterIdLst>
    <p:sldMasterId id="2147483648" r:id="rId1"/>
  </p:sldMasterIdLst>
  <p:notesMasterIdLst>
    <p:notesMasterId r:id="rId23"/>
  </p:notesMasterIdLst>
  <p:sldIdLst>
    <p:sldId id="258" r:id="rId2"/>
    <p:sldId id="256" r:id="rId3"/>
    <p:sldId id="337" r:id="rId4"/>
    <p:sldId id="333" r:id="rId5"/>
    <p:sldId id="338" r:id="rId6"/>
    <p:sldId id="339" r:id="rId7"/>
    <p:sldId id="340" r:id="rId8"/>
    <p:sldId id="341" r:id="rId9"/>
    <p:sldId id="342" r:id="rId10"/>
    <p:sldId id="343" r:id="rId11"/>
    <p:sldId id="344" r:id="rId12"/>
    <p:sldId id="345" r:id="rId13"/>
    <p:sldId id="346" r:id="rId14"/>
    <p:sldId id="347" r:id="rId15"/>
    <p:sldId id="348" r:id="rId16"/>
    <p:sldId id="349" r:id="rId17"/>
    <p:sldId id="350" r:id="rId18"/>
    <p:sldId id="351" r:id="rId19"/>
    <p:sldId id="352" r:id="rId20"/>
    <p:sldId id="353" r:id="rId21"/>
    <p:sldId id="354" r:id="rId22"/>
  </p:sldIdLst>
  <p:sldSz cx="9144000" cy="6858000" type="screen4x3"/>
  <p:notesSz cx="7010400" cy="9296400"/>
  <p:embeddedFontLst>
    <p:embeddedFont>
      <p:font typeface="Algerian" panose="04020705040A02060702" pitchFamily="82" charset="0"/>
      <p:regular r:id="rId24"/>
    </p:embeddedFont>
    <p:embeddedFont>
      <p:font typeface="ArgosContour" panose="020B0604020202020204" charset="0"/>
      <p:regular r:id="rId25"/>
    </p:embeddedFont>
    <p:embeddedFont>
      <p:font typeface="Bookman Old Style" panose="02050604050505020204" pitchFamily="18" charset="0"/>
      <p:regular r:id="rId26"/>
      <p:bold r:id="rId27"/>
      <p:italic r:id="rId28"/>
      <p:boldItalic r:id="rId29"/>
    </p:embeddedFont>
    <p:embeddedFont>
      <p:font typeface="Cooper Black" panose="0208090404030B020404" pitchFamily="18" charset="0"/>
      <p:regular r:id="rId30"/>
    </p:embeddedFont>
    <p:embeddedFont>
      <p:font typeface="Tahoma" panose="020B0604030504040204" pitchFamily="34" charset="0"/>
      <p:regular r:id="rId31"/>
      <p:bold r:id="rId32"/>
    </p:embeddedFont>
    <p:embeddedFont>
      <p:font typeface="Trebuchet MS" panose="020B0603020202020204" pitchFamily="34" charset="0"/>
      <p:regular r:id="rId33"/>
      <p:bold r:id="rId34"/>
      <p:italic r:id="rId35"/>
      <p:boldItalic r:id="rId36"/>
    </p:embeddedFont>
  </p:embeddedFontLst>
  <p:defaultTextStyle>
    <a:defPPr>
      <a:defRPr lang="en-US"/>
    </a:defPPr>
    <a:lvl1pPr algn="ctr" rtl="0" fontAlgn="base">
      <a:spcBef>
        <a:spcPct val="0"/>
      </a:spcBef>
      <a:spcAft>
        <a:spcPct val="0"/>
      </a:spcAft>
      <a:defRPr sz="3600" kern="1200">
        <a:solidFill>
          <a:schemeClr val="tx2"/>
        </a:solidFill>
        <a:latin typeface="Cooper Black" pitchFamily="2" charset="0"/>
        <a:ea typeface="+mn-ea"/>
        <a:cs typeface="+mn-cs"/>
      </a:defRPr>
    </a:lvl1pPr>
    <a:lvl2pPr marL="457200" algn="ctr" rtl="0" fontAlgn="base">
      <a:spcBef>
        <a:spcPct val="0"/>
      </a:spcBef>
      <a:spcAft>
        <a:spcPct val="0"/>
      </a:spcAft>
      <a:defRPr sz="3600" kern="1200">
        <a:solidFill>
          <a:schemeClr val="tx2"/>
        </a:solidFill>
        <a:latin typeface="Cooper Black" pitchFamily="2" charset="0"/>
        <a:ea typeface="+mn-ea"/>
        <a:cs typeface="+mn-cs"/>
      </a:defRPr>
    </a:lvl2pPr>
    <a:lvl3pPr marL="914400" algn="ctr" rtl="0" fontAlgn="base">
      <a:spcBef>
        <a:spcPct val="0"/>
      </a:spcBef>
      <a:spcAft>
        <a:spcPct val="0"/>
      </a:spcAft>
      <a:defRPr sz="3600" kern="1200">
        <a:solidFill>
          <a:schemeClr val="tx2"/>
        </a:solidFill>
        <a:latin typeface="Cooper Black" pitchFamily="2" charset="0"/>
        <a:ea typeface="+mn-ea"/>
        <a:cs typeface="+mn-cs"/>
      </a:defRPr>
    </a:lvl3pPr>
    <a:lvl4pPr marL="1371600" algn="ctr" rtl="0" fontAlgn="base">
      <a:spcBef>
        <a:spcPct val="0"/>
      </a:spcBef>
      <a:spcAft>
        <a:spcPct val="0"/>
      </a:spcAft>
      <a:defRPr sz="3600" kern="1200">
        <a:solidFill>
          <a:schemeClr val="tx2"/>
        </a:solidFill>
        <a:latin typeface="Cooper Black" pitchFamily="2" charset="0"/>
        <a:ea typeface="+mn-ea"/>
        <a:cs typeface="+mn-cs"/>
      </a:defRPr>
    </a:lvl4pPr>
    <a:lvl5pPr marL="1828800" algn="ctr" rtl="0" fontAlgn="base">
      <a:spcBef>
        <a:spcPct val="0"/>
      </a:spcBef>
      <a:spcAft>
        <a:spcPct val="0"/>
      </a:spcAft>
      <a:defRPr sz="3600" kern="1200">
        <a:solidFill>
          <a:schemeClr val="tx2"/>
        </a:solidFill>
        <a:latin typeface="Cooper Black" pitchFamily="2" charset="0"/>
        <a:ea typeface="+mn-ea"/>
        <a:cs typeface="+mn-cs"/>
      </a:defRPr>
    </a:lvl5pPr>
    <a:lvl6pPr marL="2286000" algn="l" defTabSz="914400" rtl="0" eaLnBrk="1" latinLnBrk="0" hangingPunct="1">
      <a:defRPr sz="3600" kern="1200">
        <a:solidFill>
          <a:schemeClr val="tx2"/>
        </a:solidFill>
        <a:latin typeface="Cooper Black" pitchFamily="2" charset="0"/>
        <a:ea typeface="+mn-ea"/>
        <a:cs typeface="+mn-cs"/>
      </a:defRPr>
    </a:lvl6pPr>
    <a:lvl7pPr marL="2743200" algn="l" defTabSz="914400" rtl="0" eaLnBrk="1" latinLnBrk="0" hangingPunct="1">
      <a:defRPr sz="3600" kern="1200">
        <a:solidFill>
          <a:schemeClr val="tx2"/>
        </a:solidFill>
        <a:latin typeface="Cooper Black" pitchFamily="2" charset="0"/>
        <a:ea typeface="+mn-ea"/>
        <a:cs typeface="+mn-cs"/>
      </a:defRPr>
    </a:lvl7pPr>
    <a:lvl8pPr marL="3200400" algn="l" defTabSz="914400" rtl="0" eaLnBrk="1" latinLnBrk="0" hangingPunct="1">
      <a:defRPr sz="3600" kern="1200">
        <a:solidFill>
          <a:schemeClr val="tx2"/>
        </a:solidFill>
        <a:latin typeface="Cooper Black" pitchFamily="2" charset="0"/>
        <a:ea typeface="+mn-ea"/>
        <a:cs typeface="+mn-cs"/>
      </a:defRPr>
    </a:lvl8pPr>
    <a:lvl9pPr marL="3657600" algn="l" defTabSz="914400" rtl="0" eaLnBrk="1" latinLnBrk="0" hangingPunct="1">
      <a:defRPr sz="3600" kern="1200">
        <a:solidFill>
          <a:schemeClr val="tx2"/>
        </a:solidFill>
        <a:latin typeface="Cooper Black"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99"/>
    <a:srgbClr val="3333FF"/>
    <a:srgbClr val="006600"/>
    <a:srgbClr val="0000CC"/>
    <a:srgbClr val="255997"/>
    <a:srgbClr val="3072C2"/>
    <a:srgbClr val="85A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042" autoAdjust="0"/>
    <p:restoredTop sz="92308" autoAdjust="0"/>
  </p:normalViewPr>
  <p:slideViewPr>
    <p:cSldViewPr showGuides="1">
      <p:cViewPr varScale="1">
        <p:scale>
          <a:sx n="161" d="100"/>
          <a:sy n="161" d="100"/>
        </p:scale>
        <p:origin x="150" y="22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8AE7724-F89D-434E-875D-CE2B3B36F62C}" type="datetimeFigureOut">
              <a:rPr lang="en-US" smtClean="0"/>
              <a:pPr/>
              <a:t>1/27/2025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A791749-5BC2-43B7-B2AD-DDDAC45E00F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684213" y="1279525"/>
            <a:ext cx="7773987" cy="5027613"/>
          </a:xfrm>
        </p:spPr>
        <p:txBody>
          <a:bodyPr/>
          <a:lstStyle>
            <a:lvl1pPr>
              <a:defRPr sz="2400" b="0"/>
            </a:lvl1pPr>
            <a:lvl2pPr marL="168275" lvl="1" indent="339725" algn="l">
              <a:defRPr sz="2200"/>
            </a:lvl2pPr>
            <a:lvl3pPr marL="906463" lvl="2" indent="-284163">
              <a:defRPr sz="2200"/>
            </a:lvl3pPr>
            <a:lvl4pPr marL="1477963" lvl="3" indent="-457200">
              <a:defRPr/>
            </a:lvl4pPr>
            <a:lvl5pPr marL="2049463" lvl="4" indent="-457200">
              <a:defRPr/>
            </a:lvl5pPr>
          </a:lstStyle>
          <a:p>
            <a:r>
              <a:rPr lang="en-US"/>
              <a:t>Click to edit Master subtitle style</a:t>
            </a:r>
          </a:p>
        </p:txBody>
      </p:sp>
      <p:sp>
        <p:nvSpPr>
          <p:cNvPr id="4100" name="Rectangle 4"/>
          <p:cNvSpPr>
            <a:spLocks noGrp="1" noChangeArrowheads="1"/>
          </p:cNvSpPr>
          <p:nvPr>
            <p:ph type="dt" sz="half" idx="2"/>
          </p:nvPr>
        </p:nvSpPr>
        <p:spPr/>
        <p:txBody>
          <a:bodyPr/>
          <a:lstStyle>
            <a:lvl1pPr>
              <a:defRPr>
                <a:solidFill>
                  <a:schemeClr val="tx1"/>
                </a:solidFill>
              </a:defRPr>
            </a:lvl1pPr>
          </a:lstStyle>
          <a:p>
            <a:endParaRPr lang="en-US"/>
          </a:p>
        </p:txBody>
      </p:sp>
      <p:sp>
        <p:nvSpPr>
          <p:cNvPr id="4101" name="Rectangle 5"/>
          <p:cNvSpPr>
            <a:spLocks noGrp="1" noChangeArrowheads="1"/>
          </p:cNvSpPr>
          <p:nvPr>
            <p:ph type="ftr" sz="quarter" idx="3"/>
          </p:nvPr>
        </p:nvSpPr>
        <p:spPr/>
        <p:txBody>
          <a:bodyPr/>
          <a:lstStyle>
            <a:lvl1pPr>
              <a:defRPr>
                <a:solidFill>
                  <a:schemeClr val="tx1"/>
                </a:solidFill>
              </a:defRPr>
            </a:lvl1pPr>
          </a:lstStyle>
          <a:p>
            <a:endParaRPr lang="en-US"/>
          </a:p>
        </p:txBody>
      </p:sp>
      <p:sp>
        <p:nvSpPr>
          <p:cNvPr id="4102" name="Rectangle 6"/>
          <p:cNvSpPr>
            <a:spLocks noGrp="1" noChangeArrowheads="1"/>
          </p:cNvSpPr>
          <p:nvPr>
            <p:ph type="sldNum" sz="quarter" idx="4"/>
          </p:nvPr>
        </p:nvSpPr>
        <p:spPr/>
        <p:txBody>
          <a:bodyPr/>
          <a:lstStyle>
            <a:lvl1pPr>
              <a:defRPr>
                <a:solidFill>
                  <a:schemeClr val="tx1"/>
                </a:solidFill>
              </a:defRPr>
            </a:lvl1pPr>
          </a:lstStyle>
          <a:p>
            <a:fld id="{8E1F2048-3D42-407A-9D28-C83CBC387D44}" type="slidenum">
              <a:rPr lang="en-US"/>
              <a:pPr/>
              <a:t>‹#›</a:t>
            </a:fld>
            <a:endParaRPr lang="en-US"/>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6CDE35-B606-46E7-B573-8D32A650BC57}" type="slidenum">
              <a:rPr lang="en-US"/>
              <a:pPr/>
              <a:t>‹#›</a:t>
            </a:fld>
            <a:endParaRPr lang="en-US"/>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47688"/>
            <a:ext cx="1943100" cy="5759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47688"/>
            <a:ext cx="5676900" cy="5759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ECE27E-C1DD-47DD-8654-BD4CC06692CE}" type="slidenum">
              <a:rPr lang="en-US"/>
              <a:pPr/>
              <a:t>‹#›</a:t>
            </a:fld>
            <a:endParaRPr lang="en-US"/>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F92636-9D43-48C2-9413-C1B4AECB7D8A}" type="slidenum">
              <a:rPr lang="en-US"/>
              <a:pPr/>
              <a:t>‹#›</a:t>
            </a:fld>
            <a:endParaRPr lang="en-US"/>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F7CAC6-6D5F-4690-8F3F-253CE573C944}" type="slidenum">
              <a:rPr lang="en-US"/>
              <a:pPr/>
              <a:t>‹#›</a:t>
            </a:fld>
            <a:endParaRPr lang="en-US"/>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79525"/>
            <a:ext cx="3810000"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79525"/>
            <a:ext cx="3810000"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6DED69-2848-454A-A3E5-CA18CCA62AA0}" type="slidenum">
              <a:rPr lang="en-US"/>
              <a:pPr/>
              <a:t>‹#›</a:t>
            </a:fld>
            <a:endParaRPr lang="en-US"/>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20474DC-4236-4098-A9FD-F54F53D0CAC9}" type="slidenum">
              <a:rPr lang="en-US"/>
              <a:pPr/>
              <a:t>‹#›</a:t>
            </a:fld>
            <a:endParaRPr lang="en-US"/>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3C5AEBF-944A-4F68-9707-0F0B9747D760}" type="slidenum">
              <a:rPr lang="en-US"/>
              <a:pPr/>
              <a:t>‹#›</a:t>
            </a:fld>
            <a:endParaRPr lang="en-US"/>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C6272D9-EC81-4C08-AA85-7246CFBD000E}" type="slidenum">
              <a:rPr lang="en-US"/>
              <a:pPr/>
              <a:t>‹#›</a:t>
            </a:fld>
            <a:endParaRPr lang="en-US"/>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BB3E24-8372-419E-A57C-424937A78349}" type="slidenum">
              <a:rPr lang="en-US"/>
              <a:pPr/>
              <a:t>‹#›</a:t>
            </a:fld>
            <a:endParaRPr lang="en-US"/>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363DB0-0B75-4BD8-9C8C-8CA294036356}" type="slidenum">
              <a:rPr lang="en-US"/>
              <a:pPr/>
              <a:t>‹#›</a:t>
            </a:fld>
            <a:endParaRPr lang="en-US"/>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CC"/>
            </a:gs>
            <a:gs pos="50000">
              <a:srgbClr val="00007A"/>
            </a:gs>
            <a:gs pos="100000">
              <a:srgbClr val="0000CC"/>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47688"/>
            <a:ext cx="7772400" cy="593725"/>
          </a:xfrm>
          <a:prstGeom prst="rect">
            <a:avLst/>
          </a:prstGeom>
          <a:noFill/>
          <a:ln w="9525">
            <a:solidFill>
              <a:srgbClr val="00FFFF"/>
            </a:solid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279525"/>
            <a:ext cx="7772400" cy="5027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3976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bg1"/>
                </a:solidFill>
                <a:latin typeface="Times New Roman" pitchFamily="18" charset="0"/>
              </a:defRPr>
            </a:lvl1pPr>
          </a:lstStyle>
          <a:p>
            <a:endParaRPr lang="en-US"/>
          </a:p>
        </p:txBody>
      </p:sp>
      <p:sp>
        <p:nvSpPr>
          <p:cNvPr id="1029" name="Rectangle 5"/>
          <p:cNvSpPr>
            <a:spLocks noGrp="1" noChangeArrowheads="1"/>
          </p:cNvSpPr>
          <p:nvPr>
            <p:ph type="ftr" sz="quarter" idx="3"/>
          </p:nvPr>
        </p:nvSpPr>
        <p:spPr bwMode="auto">
          <a:xfrm>
            <a:off x="3124200" y="639762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3976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Times New Roman" pitchFamily="18" charset="0"/>
              </a:defRPr>
            </a:lvl1pPr>
          </a:lstStyle>
          <a:p>
            <a:fld id="{ADD9027C-462F-4D67-AD24-58FA963681B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edge/>
  </p:transition>
  <p:txStyles>
    <p:titleStyle>
      <a:lvl1pPr algn="ctr" rtl="0" eaLnBrk="1" fontAlgn="base" hangingPunct="1">
        <a:spcBef>
          <a:spcPct val="0"/>
        </a:spcBef>
        <a:spcAft>
          <a:spcPct val="0"/>
        </a:spcAft>
        <a:defRPr sz="3300">
          <a:solidFill>
            <a:srgbClr val="FFFF00"/>
          </a:solidFill>
          <a:latin typeface="+mj-lt"/>
          <a:ea typeface="+mj-ea"/>
          <a:cs typeface="+mj-cs"/>
        </a:defRPr>
      </a:lvl1pPr>
      <a:lvl2pPr algn="ctr" rtl="0" eaLnBrk="1" fontAlgn="base" hangingPunct="1">
        <a:spcBef>
          <a:spcPct val="0"/>
        </a:spcBef>
        <a:spcAft>
          <a:spcPct val="0"/>
        </a:spcAft>
        <a:defRPr sz="3300">
          <a:solidFill>
            <a:srgbClr val="FFFF00"/>
          </a:solidFill>
          <a:latin typeface="Cooper Black" pitchFamily="2" charset="0"/>
        </a:defRPr>
      </a:lvl2pPr>
      <a:lvl3pPr algn="ctr" rtl="0" eaLnBrk="1" fontAlgn="base" hangingPunct="1">
        <a:spcBef>
          <a:spcPct val="0"/>
        </a:spcBef>
        <a:spcAft>
          <a:spcPct val="0"/>
        </a:spcAft>
        <a:defRPr sz="3300">
          <a:solidFill>
            <a:srgbClr val="FFFF00"/>
          </a:solidFill>
          <a:latin typeface="Cooper Black" pitchFamily="2" charset="0"/>
        </a:defRPr>
      </a:lvl3pPr>
      <a:lvl4pPr algn="ctr" rtl="0" eaLnBrk="1" fontAlgn="base" hangingPunct="1">
        <a:spcBef>
          <a:spcPct val="0"/>
        </a:spcBef>
        <a:spcAft>
          <a:spcPct val="0"/>
        </a:spcAft>
        <a:defRPr sz="3300">
          <a:solidFill>
            <a:srgbClr val="FFFF00"/>
          </a:solidFill>
          <a:latin typeface="Cooper Black" pitchFamily="2" charset="0"/>
        </a:defRPr>
      </a:lvl4pPr>
      <a:lvl5pPr algn="ctr" rtl="0" eaLnBrk="1" fontAlgn="base" hangingPunct="1">
        <a:spcBef>
          <a:spcPct val="0"/>
        </a:spcBef>
        <a:spcAft>
          <a:spcPct val="0"/>
        </a:spcAft>
        <a:defRPr sz="3300">
          <a:solidFill>
            <a:srgbClr val="FFFF00"/>
          </a:solidFill>
          <a:latin typeface="Cooper Black" pitchFamily="2" charset="0"/>
        </a:defRPr>
      </a:lvl5pPr>
      <a:lvl6pPr marL="457200" algn="ctr" rtl="0" eaLnBrk="1" fontAlgn="base" hangingPunct="1">
        <a:spcBef>
          <a:spcPct val="0"/>
        </a:spcBef>
        <a:spcAft>
          <a:spcPct val="0"/>
        </a:spcAft>
        <a:defRPr sz="3300">
          <a:solidFill>
            <a:srgbClr val="FFFF00"/>
          </a:solidFill>
          <a:latin typeface="Cooper Black" pitchFamily="2" charset="0"/>
        </a:defRPr>
      </a:lvl6pPr>
      <a:lvl7pPr marL="914400" algn="ctr" rtl="0" eaLnBrk="1" fontAlgn="base" hangingPunct="1">
        <a:spcBef>
          <a:spcPct val="0"/>
        </a:spcBef>
        <a:spcAft>
          <a:spcPct val="0"/>
        </a:spcAft>
        <a:defRPr sz="3300">
          <a:solidFill>
            <a:srgbClr val="FFFF00"/>
          </a:solidFill>
          <a:latin typeface="Cooper Black" pitchFamily="2" charset="0"/>
        </a:defRPr>
      </a:lvl7pPr>
      <a:lvl8pPr marL="1371600" algn="ctr" rtl="0" eaLnBrk="1" fontAlgn="base" hangingPunct="1">
        <a:spcBef>
          <a:spcPct val="0"/>
        </a:spcBef>
        <a:spcAft>
          <a:spcPct val="0"/>
        </a:spcAft>
        <a:defRPr sz="3300">
          <a:solidFill>
            <a:srgbClr val="FFFF00"/>
          </a:solidFill>
          <a:latin typeface="Cooper Black" pitchFamily="2" charset="0"/>
        </a:defRPr>
      </a:lvl8pPr>
      <a:lvl9pPr marL="1828800" algn="ctr" rtl="0" eaLnBrk="1" fontAlgn="base" hangingPunct="1">
        <a:spcBef>
          <a:spcPct val="0"/>
        </a:spcBef>
        <a:spcAft>
          <a:spcPct val="0"/>
        </a:spcAft>
        <a:defRPr sz="3300">
          <a:solidFill>
            <a:srgbClr val="FFFF00"/>
          </a:solidFill>
          <a:latin typeface="Cooper Black" pitchFamily="2" charset="0"/>
        </a:defRPr>
      </a:lvl9pPr>
    </p:titleStyle>
    <p:bodyStyle>
      <a:lvl1pPr algn="ctr" rtl="0" eaLnBrk="1" fontAlgn="base" hangingPunct="1">
        <a:spcBef>
          <a:spcPct val="0"/>
        </a:spcBef>
        <a:spcAft>
          <a:spcPct val="0"/>
        </a:spcAft>
        <a:defRPr sz="2800" b="1">
          <a:solidFill>
            <a:schemeClr val="bg1"/>
          </a:solidFill>
          <a:latin typeface="+mn-lt"/>
          <a:ea typeface="+mn-ea"/>
          <a:cs typeface="+mn-cs"/>
        </a:defRPr>
      </a:lvl1pPr>
      <a:lvl2pPr marL="114300" algn="ctr" rtl="0" eaLnBrk="1" fontAlgn="base" hangingPunct="1">
        <a:spcBef>
          <a:spcPct val="0"/>
        </a:spcBef>
        <a:spcAft>
          <a:spcPct val="0"/>
        </a:spcAft>
        <a:defRPr sz="2600">
          <a:solidFill>
            <a:schemeClr val="bg1"/>
          </a:solidFill>
          <a:latin typeface="+mn-lt"/>
        </a:defRPr>
      </a:lvl2pPr>
      <a:lvl3pPr marL="396875" indent="-168275" algn="l" rtl="0" eaLnBrk="1" fontAlgn="base" hangingPunct="1">
        <a:spcBef>
          <a:spcPct val="0"/>
        </a:spcBef>
        <a:spcAft>
          <a:spcPct val="0"/>
        </a:spcAft>
        <a:buChar char="•"/>
        <a:defRPr sz="2400" b="1" i="1">
          <a:solidFill>
            <a:schemeClr val="bg1"/>
          </a:solidFill>
          <a:latin typeface="+mn-lt"/>
        </a:defRPr>
      </a:lvl3pPr>
      <a:lvl4pPr marL="744538" indent="-233363" algn="l" rtl="0" eaLnBrk="1" fontAlgn="base" hangingPunct="1">
        <a:spcBef>
          <a:spcPct val="0"/>
        </a:spcBef>
        <a:spcAft>
          <a:spcPct val="0"/>
        </a:spcAft>
        <a:buChar char="–"/>
        <a:defRPr sz="2200">
          <a:solidFill>
            <a:schemeClr val="bg1"/>
          </a:solidFill>
          <a:latin typeface="+mn-lt"/>
        </a:defRPr>
      </a:lvl4pPr>
      <a:lvl5pPr marL="1089025" indent="-230188" algn="l" rtl="0" eaLnBrk="1" fontAlgn="base" hangingPunct="1">
        <a:spcBef>
          <a:spcPct val="0"/>
        </a:spcBef>
        <a:spcAft>
          <a:spcPct val="0"/>
        </a:spcAft>
        <a:buChar char="»"/>
        <a:defRPr sz="2200">
          <a:solidFill>
            <a:schemeClr val="bg1"/>
          </a:solidFill>
          <a:latin typeface="+mn-lt"/>
        </a:defRPr>
      </a:lvl5pPr>
      <a:lvl6pPr marL="1546225" indent="-230188" algn="l" rtl="0" eaLnBrk="1" fontAlgn="base" hangingPunct="1">
        <a:spcBef>
          <a:spcPct val="0"/>
        </a:spcBef>
        <a:spcAft>
          <a:spcPct val="0"/>
        </a:spcAft>
        <a:buChar char="»"/>
        <a:defRPr sz="2200">
          <a:solidFill>
            <a:schemeClr val="bg1"/>
          </a:solidFill>
          <a:latin typeface="+mn-lt"/>
        </a:defRPr>
      </a:lvl6pPr>
      <a:lvl7pPr marL="2003425" indent="-230188" algn="l" rtl="0" eaLnBrk="1" fontAlgn="base" hangingPunct="1">
        <a:spcBef>
          <a:spcPct val="0"/>
        </a:spcBef>
        <a:spcAft>
          <a:spcPct val="0"/>
        </a:spcAft>
        <a:buChar char="»"/>
        <a:defRPr sz="2200">
          <a:solidFill>
            <a:schemeClr val="bg1"/>
          </a:solidFill>
          <a:latin typeface="+mn-lt"/>
        </a:defRPr>
      </a:lvl7pPr>
      <a:lvl8pPr marL="2460625" indent="-230188" algn="l" rtl="0" eaLnBrk="1" fontAlgn="base" hangingPunct="1">
        <a:spcBef>
          <a:spcPct val="0"/>
        </a:spcBef>
        <a:spcAft>
          <a:spcPct val="0"/>
        </a:spcAft>
        <a:buChar char="»"/>
        <a:defRPr sz="2200">
          <a:solidFill>
            <a:schemeClr val="bg1"/>
          </a:solidFill>
          <a:latin typeface="+mn-lt"/>
        </a:defRPr>
      </a:lvl8pPr>
      <a:lvl9pPr marL="2917825" indent="-230188" algn="l" rtl="0" eaLnBrk="1" fontAlgn="base" hangingPunct="1">
        <a:spcBef>
          <a:spcPct val="0"/>
        </a:spcBef>
        <a:spcAft>
          <a:spcPct val="0"/>
        </a:spcAft>
        <a:buChar char="»"/>
        <a:defRPr sz="2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7E058A-BE83-4555-A4E2-607B76F51D22}"/>
              </a:ext>
            </a:extLst>
          </p:cNvPr>
          <p:cNvSpPr txBox="1"/>
          <p:nvPr/>
        </p:nvSpPr>
        <p:spPr>
          <a:xfrm>
            <a:off x="4996545" y="1062604"/>
            <a:ext cx="3276598" cy="1938992"/>
          </a:xfrm>
          <a:prstGeom prst="rect">
            <a:avLst/>
          </a:prstGeom>
          <a:gradFill flip="none" rotWithShape="1">
            <a:gsLst>
              <a:gs pos="0">
                <a:srgbClr val="000099"/>
              </a:gs>
              <a:gs pos="74000">
                <a:srgbClr val="3333FF"/>
              </a:gs>
              <a:gs pos="100000">
                <a:srgbClr val="0000CC"/>
              </a:gs>
            </a:gsLst>
            <a:path path="rect">
              <a:fillToRect l="100000" t="100000"/>
            </a:path>
            <a:tileRect r="-100000" b="-100000"/>
          </a:gradFill>
          <a:ln w="41275" cmpd="thickThin">
            <a:solidFill>
              <a:schemeClr val="tx2"/>
            </a:solidFill>
          </a:ln>
          <a:effectLst>
            <a:outerShdw blurRad="165100" dist="254000" dir="2700000" algn="tl" rotWithShape="0">
              <a:schemeClr val="accent1">
                <a:lumMod val="10000"/>
                <a:alpha val="40000"/>
              </a:schemeClr>
            </a:outerShdw>
          </a:effectLst>
          <a:scene3d>
            <a:camera prst="orthographicFront"/>
            <a:lightRig rig="threePt" dir="t"/>
          </a:scene3d>
          <a:sp3d>
            <a:bevelT w="196850" h="190500"/>
          </a:sp3d>
        </p:spPr>
        <p:txBody>
          <a:bodyPr wrap="square" rtlCol="0">
            <a:spAutoFit/>
          </a:bodyPr>
          <a:lstStyle/>
          <a:p>
            <a:pPr algn="ctr"/>
            <a:r>
              <a:rPr lang="en-US" sz="6000" dirty="0">
                <a:latin typeface="ArgosContour" pitchFamily="2" charset="0"/>
              </a:rPr>
              <a:t>Money</a:t>
            </a:r>
          </a:p>
          <a:p>
            <a:pPr algn="ctr"/>
            <a:r>
              <a:rPr lang="en-US" sz="6000" dirty="0">
                <a:latin typeface="ArgosContour" pitchFamily="2" charset="0"/>
              </a:rPr>
              <a:t>Part #1</a:t>
            </a:r>
          </a:p>
        </p:txBody>
      </p:sp>
      <p:sp>
        <p:nvSpPr>
          <p:cNvPr id="4" name="TextBox 3">
            <a:extLst>
              <a:ext uri="{FF2B5EF4-FFF2-40B4-BE49-F238E27FC236}">
                <a16:creationId xmlns:a16="http://schemas.microsoft.com/office/drawing/2014/main" id="{B86E8D83-9758-44FF-9C1A-A68FB7EDFCEF}"/>
              </a:ext>
            </a:extLst>
          </p:cNvPr>
          <p:cNvSpPr txBox="1"/>
          <p:nvPr/>
        </p:nvSpPr>
        <p:spPr>
          <a:xfrm>
            <a:off x="685800" y="6096000"/>
            <a:ext cx="8305800" cy="461665"/>
          </a:xfrm>
          <a:prstGeom prst="rect">
            <a:avLst/>
          </a:prstGeom>
          <a:noFill/>
        </p:spPr>
        <p:txBody>
          <a:bodyPr wrap="square" rtlCol="0">
            <a:spAutoFit/>
          </a:bodyPr>
          <a:lstStyle/>
          <a:p>
            <a:pPr algn="ctr"/>
            <a:r>
              <a:rPr lang="en-US" sz="2400" b="1" dirty="0">
                <a:latin typeface="+mn-lt"/>
              </a:rPr>
              <a:t>https://www.mathcompiler3d.com/bible-study</a:t>
            </a:r>
          </a:p>
        </p:txBody>
      </p:sp>
      <p:sp>
        <p:nvSpPr>
          <p:cNvPr id="7" name="TextBox 6">
            <a:extLst>
              <a:ext uri="{FF2B5EF4-FFF2-40B4-BE49-F238E27FC236}">
                <a16:creationId xmlns:a16="http://schemas.microsoft.com/office/drawing/2014/main" id="{CA75C452-5393-348B-9356-EDA8FEA1C2C8}"/>
              </a:ext>
            </a:extLst>
          </p:cNvPr>
          <p:cNvSpPr txBox="1"/>
          <p:nvPr/>
        </p:nvSpPr>
        <p:spPr>
          <a:xfrm>
            <a:off x="762000" y="130613"/>
            <a:ext cx="7772400" cy="461665"/>
          </a:xfrm>
          <a:prstGeom prst="rect">
            <a:avLst/>
          </a:prstGeom>
          <a:noFill/>
        </p:spPr>
        <p:txBody>
          <a:bodyPr wrap="square" rtlCol="0">
            <a:spAutoFit/>
          </a:bodyPr>
          <a:lstStyle/>
          <a:p>
            <a:pPr algn="ctr"/>
            <a:r>
              <a:rPr lang="en-US" sz="2400" dirty="0">
                <a:latin typeface="Algerian" panose="04020705040A02060702" pitchFamily="82" charset="0"/>
              </a:rPr>
              <a:t>What does God’s Word say about money?</a:t>
            </a:r>
          </a:p>
        </p:txBody>
      </p:sp>
      <p:pic>
        <p:nvPicPr>
          <p:cNvPr id="1026" name="Picture 2" descr="Understanding the Price of Money ...">
            <a:extLst>
              <a:ext uri="{FF2B5EF4-FFF2-40B4-BE49-F238E27FC236}">
                <a16:creationId xmlns:a16="http://schemas.microsoft.com/office/drawing/2014/main" id="{23B6C6CB-02DC-3DDA-FF76-2B5340D2A5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434498"/>
            <a:ext cx="3028950" cy="15144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61889CC-FAC7-980A-E230-30F616EC85E5}"/>
              </a:ext>
            </a:extLst>
          </p:cNvPr>
          <p:cNvSpPr txBox="1"/>
          <p:nvPr/>
        </p:nvSpPr>
        <p:spPr>
          <a:xfrm>
            <a:off x="381000" y="1554812"/>
            <a:ext cx="4572000" cy="4504054"/>
          </a:xfrm>
          <a:prstGeom prst="rect">
            <a:avLst/>
          </a:prstGeom>
          <a:noFill/>
        </p:spPr>
        <p:txBody>
          <a:bodyPr wrap="square">
            <a:spAutoFit/>
          </a:bodyPr>
          <a:lstStyle/>
          <a:p>
            <a:pPr marL="0" marR="0" algn="l">
              <a:lnSpc>
                <a:spcPct val="107000"/>
              </a:lnSpc>
              <a:spcBef>
                <a:spcPts val="200"/>
              </a:spcBef>
            </a:pPr>
            <a:r>
              <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I used to think that if you tithed this scripture said their would be meat in your house, but when you read it, it actually says in God’s house. </a:t>
            </a:r>
          </a:p>
          <a:p>
            <a:pPr marL="0" marR="0" algn="l">
              <a:lnSpc>
                <a:spcPct val="107000"/>
              </a:lnSpc>
              <a:spcAft>
                <a:spcPts val="800"/>
              </a:spcAft>
            </a:pPr>
            <a:r>
              <a:rPr lang="en-US" sz="16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God’s gives more than just a promise – he says prove me, and signs his name, that he will open the windows of heaven and pour you out a blessing that there isn’t room enough to receive.</a:t>
            </a:r>
          </a:p>
          <a:p>
            <a:pPr marL="0" marR="0" algn="l">
              <a:lnSpc>
                <a:spcPct val="107000"/>
              </a:lnSpc>
              <a:spcAft>
                <a:spcPts val="800"/>
              </a:spcAft>
            </a:pPr>
            <a:r>
              <a:rPr lang="en-US" sz="16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Malachi 3:10</a:t>
            </a:r>
            <a:endParaRPr lang="en-US" sz="16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600" i="1" kern="100" dirty="0">
                <a:solidFill>
                  <a:schemeClr val="accent6"/>
                </a:solidFill>
                <a:effectLst/>
                <a:latin typeface="Aptos" panose="020B0004020202020204" pitchFamily="34" charset="0"/>
                <a:ea typeface="Times New Roman" panose="02020603050405020304" pitchFamily="18" charset="0"/>
                <a:cs typeface="Times New Roman" panose="02020603050405020304" pitchFamily="18" charset="0"/>
              </a:rPr>
              <a:t>10 Bring ye all the tithes into the storehouse, that there may be meat in mine house, and prove me now herewith, saith the Lord of hosts, if I will not open you the windows of heaven, and pour you out a blessing, that there shall not be room enough to receive it.</a:t>
            </a:r>
            <a:endPar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324BE2F-BC51-7D00-50A2-E3A9036D83CF}"/>
              </a:ext>
            </a:extLst>
          </p:cNvPr>
          <p:cNvSpPr txBox="1"/>
          <p:nvPr/>
        </p:nvSpPr>
        <p:spPr>
          <a:xfrm>
            <a:off x="152400" y="615987"/>
            <a:ext cx="4572000" cy="707886"/>
          </a:xfrm>
          <a:prstGeom prst="rect">
            <a:avLst/>
          </a:prstGeom>
          <a:noFill/>
        </p:spPr>
        <p:txBody>
          <a:bodyPr wrap="square">
            <a:spAutoFit/>
          </a:bodyPr>
          <a:lstStyle/>
          <a:p>
            <a:r>
              <a:rPr lang="en-US" sz="20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In the old testament</a:t>
            </a:r>
          </a:p>
          <a:p>
            <a:r>
              <a:rPr lang="en-US" sz="20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God required tithe (23.5 %)</a:t>
            </a:r>
            <a:endParaRPr lang="en-US" sz="2000" dirty="0">
              <a:solidFill>
                <a:schemeClr val="accent1">
                  <a:lumMod val="75000"/>
                </a:schemeClr>
              </a:solidFill>
            </a:endParaRPr>
          </a:p>
        </p:txBody>
      </p:sp>
    </p:spTree>
    <p:extLst>
      <p:ext uri="{BB962C8B-B14F-4D97-AF65-F5344CB8AC3E}">
        <p14:creationId xmlns:p14="http://schemas.microsoft.com/office/powerpoint/2010/main" val="1510978630"/>
      </p:ext>
    </p:extLst>
  </p:cSld>
  <p:clrMapOvr>
    <a:masterClrMapping/>
  </p:clrMapOvr>
  <p:transition spd="slow">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48D1E-BA48-5C56-0A2D-C832892D19B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8FD43C4-EC7D-1FC0-1919-969F528DB669}"/>
              </a:ext>
            </a:extLst>
          </p:cNvPr>
          <p:cNvSpPr txBox="1"/>
          <p:nvPr/>
        </p:nvSpPr>
        <p:spPr>
          <a:xfrm>
            <a:off x="152400" y="838200"/>
            <a:ext cx="6705600" cy="5024004"/>
          </a:xfrm>
          <a:prstGeom prst="rect">
            <a:avLst/>
          </a:prstGeom>
          <a:noFill/>
        </p:spPr>
        <p:txBody>
          <a:bodyPr wrap="square">
            <a:spAutoFit/>
          </a:bodyPr>
          <a:lstStyle/>
          <a:p>
            <a:pPr marL="0" marR="0" algn="l">
              <a:lnSpc>
                <a:spcPct val="107000"/>
              </a:lnSpc>
              <a:spcBef>
                <a:spcPts val="200"/>
              </a:spcBef>
            </a:pPr>
            <a:r>
              <a:rPr lang="en-US" sz="1600" b="1" i="1" kern="100" dirty="0">
                <a:solidFill>
                  <a:schemeClr val="accent2"/>
                </a:solidFill>
                <a:latin typeface="Aptos" panose="020B0004020202020204" pitchFamily="34" charset="0"/>
                <a:ea typeface="Times New Roman" panose="02020603050405020304" pitchFamily="18" charset="0"/>
                <a:cs typeface="Times New Roman" panose="02020603050405020304" pitchFamily="18" charset="0"/>
              </a:rPr>
              <a:t>2 Kings 4:6 - 10</a:t>
            </a:r>
            <a:endPar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algn="l">
              <a:lnSpc>
                <a:spcPct val="107000"/>
              </a:lnSpc>
              <a:spcBef>
                <a:spcPts val="200"/>
              </a:spcBef>
            </a:pPr>
            <a:r>
              <a:rPr lang="en-US" sz="16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Pay your debts and live on the rest</a:t>
            </a:r>
          </a:p>
          <a:p>
            <a:pPr marL="0" marR="0" algn="l">
              <a:lnSpc>
                <a:spcPct val="107000"/>
              </a:lnSpc>
              <a:spcBef>
                <a:spcPts val="200"/>
              </a:spcBef>
            </a:pPr>
            <a:r>
              <a:rPr lang="en-US" sz="16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Also let’s make a place so the prophet has a place to recharge – do you have a spare room?</a:t>
            </a:r>
          </a:p>
          <a:p>
            <a:pPr marL="0" marR="0" algn="l">
              <a:lnSpc>
                <a:spcPct val="107000"/>
              </a:lnSpc>
              <a:spcAft>
                <a:spcPts val="800"/>
              </a:spcAft>
            </a:pP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6 And it came to pass, when the vessels were full, that she said unto her son, Bring me yet a vessel. And he said unto her, There is not a vessel more. And the oil stayed.</a:t>
            </a:r>
          </a:p>
          <a:p>
            <a:pPr marL="0" marR="0" algn="l">
              <a:lnSpc>
                <a:spcPct val="107000"/>
              </a:lnSpc>
              <a:spcAft>
                <a:spcPts val="800"/>
              </a:spcAft>
            </a:pP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7 Then she came and told the man of God. And he said, Go, sell the oil, and pay thy debt, and live thou and thy children of the rest.</a:t>
            </a:r>
          </a:p>
          <a:p>
            <a:pPr marL="0" marR="0" algn="l">
              <a:lnSpc>
                <a:spcPct val="107000"/>
              </a:lnSpc>
              <a:spcAft>
                <a:spcPts val="800"/>
              </a:spcAft>
            </a:pP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8 And it fell on a day, that Elisha passed to Shunem, where was a great woman; and she constrained him to eat bread. And so it was, that as oft as he passed by, he turned in thither to eat bread.</a:t>
            </a:r>
          </a:p>
          <a:p>
            <a:pPr marL="0" marR="0" algn="l">
              <a:lnSpc>
                <a:spcPct val="107000"/>
              </a:lnSpc>
              <a:spcAft>
                <a:spcPts val="800"/>
              </a:spcAft>
            </a:pP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9 And she said unto her husband, Behold now, I perceive that this is an holy man of God, which </a:t>
            </a:r>
            <a:r>
              <a:rPr lang="en-US" sz="1600" b="1"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passeth</a:t>
            </a: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by us continually.</a:t>
            </a:r>
          </a:p>
          <a:p>
            <a:pPr marL="0" marR="0" algn="l">
              <a:lnSpc>
                <a:spcPct val="107000"/>
              </a:lnSpc>
              <a:spcAft>
                <a:spcPts val="800"/>
              </a:spcAft>
            </a:pP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10 Let us make a little chamber, I pray thee, on the wall; and let us set for him there a bed, and a table, and a stool, and a candlestick: and it shall be, when he cometh to us, that he shall turn in thither.</a:t>
            </a:r>
          </a:p>
        </p:txBody>
      </p:sp>
      <p:sp>
        <p:nvSpPr>
          <p:cNvPr id="8" name="TextBox 7">
            <a:extLst>
              <a:ext uri="{FF2B5EF4-FFF2-40B4-BE49-F238E27FC236}">
                <a16:creationId xmlns:a16="http://schemas.microsoft.com/office/drawing/2014/main" id="{E6A55209-E716-481A-2BDC-A8ED11D313F7}"/>
              </a:ext>
            </a:extLst>
          </p:cNvPr>
          <p:cNvSpPr txBox="1"/>
          <p:nvPr/>
        </p:nvSpPr>
        <p:spPr>
          <a:xfrm>
            <a:off x="239388" y="152400"/>
            <a:ext cx="8158688" cy="461665"/>
          </a:xfrm>
          <a:prstGeom prst="rect">
            <a:avLst/>
          </a:prstGeom>
          <a:noFill/>
        </p:spPr>
        <p:txBody>
          <a:bodyPr wrap="square" rtlCol="0">
            <a:spAutoFit/>
          </a:bodyPr>
          <a:lstStyle/>
          <a:p>
            <a:r>
              <a:rPr lang="en-US" sz="2400" b="1" dirty="0">
                <a:solidFill>
                  <a:srgbClr val="FFFF00"/>
                </a:solidFill>
                <a:latin typeface="Bookman Old Style" panose="02050604050505020204" pitchFamily="18" charset="0"/>
              </a:rPr>
              <a:t>Pay your debts and live on the rest</a:t>
            </a:r>
            <a:endParaRPr lang="en-US" sz="2800" b="1" dirty="0">
              <a:solidFill>
                <a:srgbClr val="FFFF00"/>
              </a:solidFill>
              <a:latin typeface="Bookman Old Style" panose="02050604050505020204" pitchFamily="18" charset="0"/>
            </a:endParaRPr>
          </a:p>
        </p:txBody>
      </p:sp>
      <p:pic>
        <p:nvPicPr>
          <p:cNvPr id="6146" name="Picture 2" descr="History of the Royal Bedchamber | Sleep ...">
            <a:extLst>
              <a:ext uri="{FF2B5EF4-FFF2-40B4-BE49-F238E27FC236}">
                <a16:creationId xmlns:a16="http://schemas.microsoft.com/office/drawing/2014/main" id="{658167BD-855C-E211-9398-4E9D2D1B5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687" y="838200"/>
            <a:ext cx="1932888"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265478"/>
      </p:ext>
    </p:extLst>
  </p:cSld>
  <p:clrMapOvr>
    <a:masterClrMapping/>
  </p:clrMapOvr>
  <p:transition spd="slow">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31CA4-8691-2558-2F93-FCB0D7FAF90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19374CC-C97B-A68B-B914-0BE7EF091DC9}"/>
              </a:ext>
            </a:extLst>
          </p:cNvPr>
          <p:cNvSpPr txBox="1"/>
          <p:nvPr/>
        </p:nvSpPr>
        <p:spPr>
          <a:xfrm>
            <a:off x="152400" y="838200"/>
            <a:ext cx="6705600" cy="4608762"/>
          </a:xfrm>
          <a:prstGeom prst="rect">
            <a:avLst/>
          </a:prstGeom>
          <a:noFill/>
        </p:spPr>
        <p:txBody>
          <a:bodyPr wrap="square">
            <a:spAutoFit/>
          </a:bodyPr>
          <a:lstStyle/>
          <a:p>
            <a:pPr marL="0" marR="0" algn="l">
              <a:lnSpc>
                <a:spcPct val="107000"/>
              </a:lnSpc>
              <a:spcBef>
                <a:spcPts val="200"/>
              </a:spcBef>
            </a:pPr>
            <a:r>
              <a:rPr lang="en-US" sz="1600" b="1" i="1" kern="100" dirty="0">
                <a:solidFill>
                  <a:schemeClr val="accent2"/>
                </a:solidFill>
                <a:latin typeface="Aptos" panose="020B0004020202020204" pitchFamily="34" charset="0"/>
                <a:ea typeface="Times New Roman" panose="02020603050405020304" pitchFamily="18" charset="0"/>
                <a:cs typeface="Times New Roman" panose="02020603050405020304" pitchFamily="18" charset="0"/>
              </a:rPr>
              <a:t>2 Kings 4:11 - 15</a:t>
            </a:r>
            <a:endPar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algn="l">
              <a:lnSpc>
                <a:spcPct val="107000"/>
              </a:lnSpc>
              <a:spcAft>
                <a:spcPts val="800"/>
              </a:spcAft>
            </a:pP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11 And it fell on a day, that he came thither, and he turned into the chamber, and lay there.</a:t>
            </a:r>
          </a:p>
          <a:p>
            <a:pPr marL="0" marR="0" algn="l">
              <a:lnSpc>
                <a:spcPct val="107000"/>
              </a:lnSpc>
              <a:spcAft>
                <a:spcPts val="800"/>
              </a:spcAft>
            </a:pP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12 And he said to Gehazi his servant, Call this Shunammite. And when he had called her, she stood before him.</a:t>
            </a:r>
          </a:p>
          <a:p>
            <a:pPr marL="0" marR="0" algn="l">
              <a:lnSpc>
                <a:spcPct val="107000"/>
              </a:lnSpc>
              <a:spcAft>
                <a:spcPts val="800"/>
              </a:spcAft>
            </a:pP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13 And he said unto him, Say now unto her, Behold, thou hast been careful for us with all this care; what is to be done for thee? </a:t>
            </a:r>
            <a:r>
              <a:rPr lang="en-US" sz="1800" b="1"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wouldest</a:t>
            </a: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thou be spoken for to the king, or to the captain of the host? And she answered, I dwell among mine own people.</a:t>
            </a:r>
          </a:p>
          <a:p>
            <a:pPr marL="0" marR="0" algn="l">
              <a:lnSpc>
                <a:spcPct val="107000"/>
              </a:lnSpc>
              <a:spcAft>
                <a:spcPts val="800"/>
              </a:spcAft>
            </a:pP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14 And he said, What then is to be done for her? And Gehazi answered, Verily she hath no child, and her husband is old.</a:t>
            </a:r>
          </a:p>
          <a:p>
            <a:pPr marL="0" marR="0" algn="l">
              <a:lnSpc>
                <a:spcPct val="107000"/>
              </a:lnSpc>
              <a:spcAft>
                <a:spcPts val="800"/>
              </a:spcAft>
            </a:pP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15 And he said, Call her. And when he had called her, she stood in the door.</a:t>
            </a:r>
          </a:p>
        </p:txBody>
      </p:sp>
      <p:sp>
        <p:nvSpPr>
          <p:cNvPr id="8" name="TextBox 7">
            <a:extLst>
              <a:ext uri="{FF2B5EF4-FFF2-40B4-BE49-F238E27FC236}">
                <a16:creationId xmlns:a16="http://schemas.microsoft.com/office/drawing/2014/main" id="{91BEE949-B630-53E4-D620-B1F500EAEF7A}"/>
              </a:ext>
            </a:extLst>
          </p:cNvPr>
          <p:cNvSpPr txBox="1"/>
          <p:nvPr/>
        </p:nvSpPr>
        <p:spPr>
          <a:xfrm>
            <a:off x="239388" y="152400"/>
            <a:ext cx="8158688" cy="461665"/>
          </a:xfrm>
          <a:prstGeom prst="rect">
            <a:avLst/>
          </a:prstGeom>
          <a:noFill/>
        </p:spPr>
        <p:txBody>
          <a:bodyPr wrap="square" rtlCol="0">
            <a:spAutoFit/>
          </a:bodyPr>
          <a:lstStyle/>
          <a:p>
            <a:r>
              <a:rPr lang="en-US" sz="2400" b="1" dirty="0">
                <a:solidFill>
                  <a:srgbClr val="FFFF00"/>
                </a:solidFill>
                <a:latin typeface="Bookman Old Style" panose="02050604050505020204" pitchFamily="18" charset="0"/>
              </a:rPr>
              <a:t>A desire for Offspring</a:t>
            </a:r>
            <a:endParaRPr lang="en-US" sz="2800" b="1" dirty="0">
              <a:solidFill>
                <a:srgbClr val="FFFF00"/>
              </a:solidFill>
              <a:latin typeface="Bookman Old Style" panose="02050604050505020204" pitchFamily="18" charset="0"/>
            </a:endParaRPr>
          </a:p>
        </p:txBody>
      </p:sp>
    </p:spTree>
    <p:extLst>
      <p:ext uri="{BB962C8B-B14F-4D97-AF65-F5344CB8AC3E}">
        <p14:creationId xmlns:p14="http://schemas.microsoft.com/office/powerpoint/2010/main" val="936984266"/>
      </p:ext>
    </p:extLst>
  </p:cSld>
  <p:clrMapOvr>
    <a:masterClrMapping/>
  </p:clrMapOvr>
  <p:transition spd="slow">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C13DA-F0B3-91C1-FFC8-0AEC5FAEAB6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AAE37AB-88FF-D629-CA9B-4ABA26EBCC1C}"/>
              </a:ext>
            </a:extLst>
          </p:cNvPr>
          <p:cNvSpPr txBox="1"/>
          <p:nvPr/>
        </p:nvSpPr>
        <p:spPr>
          <a:xfrm>
            <a:off x="152400" y="838200"/>
            <a:ext cx="6705600" cy="4338047"/>
          </a:xfrm>
          <a:prstGeom prst="rect">
            <a:avLst/>
          </a:prstGeom>
          <a:noFill/>
        </p:spPr>
        <p:txBody>
          <a:bodyPr wrap="square">
            <a:spAutoFit/>
          </a:bodyPr>
          <a:lstStyle/>
          <a:p>
            <a:pPr marL="0" marR="0" algn="l">
              <a:lnSpc>
                <a:spcPct val="107000"/>
              </a:lnSpc>
              <a:spcBef>
                <a:spcPts val="200"/>
              </a:spcBef>
            </a:pPr>
            <a:r>
              <a:rPr lang="en-US" sz="1600" b="1" i="1" kern="100" dirty="0">
                <a:solidFill>
                  <a:schemeClr val="accent2"/>
                </a:solidFill>
                <a:latin typeface="Aptos" panose="020B0004020202020204" pitchFamily="34" charset="0"/>
                <a:ea typeface="Times New Roman" panose="02020603050405020304" pitchFamily="18" charset="0"/>
                <a:cs typeface="Times New Roman" panose="02020603050405020304" pitchFamily="18" charset="0"/>
              </a:rPr>
              <a:t>2 Kings 4:16 - 20</a:t>
            </a:r>
            <a:endPar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algn="l">
              <a:lnSpc>
                <a:spcPct val="107000"/>
              </a:lnSpc>
              <a:spcBef>
                <a:spcPts val="200"/>
              </a:spcBef>
            </a:pPr>
            <a:r>
              <a:rPr lang="en-US" sz="18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A lot of time passed in this section</a:t>
            </a:r>
          </a:p>
          <a:p>
            <a:pPr marL="0" marR="0" algn="l">
              <a:lnSpc>
                <a:spcPct val="107000"/>
              </a:lnSpc>
              <a:spcAft>
                <a:spcPts val="800"/>
              </a:spcAft>
            </a:pP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16 And he said, About this season, according to the time of life, thou shalt embrace a son. And she said, Nay, my lord, thou man of God, do not lie unto thine handmaid.</a:t>
            </a:r>
          </a:p>
          <a:p>
            <a:pPr marL="0" marR="0" algn="l">
              <a:lnSpc>
                <a:spcPct val="107000"/>
              </a:lnSpc>
              <a:spcAft>
                <a:spcPts val="800"/>
              </a:spcAft>
            </a:pP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17 And the woman conceived, and bare a son at that season that Elisha had said unto her, according to the time of life.</a:t>
            </a:r>
          </a:p>
          <a:p>
            <a:pPr marL="0" marR="0" algn="l">
              <a:lnSpc>
                <a:spcPct val="107000"/>
              </a:lnSpc>
              <a:spcAft>
                <a:spcPts val="800"/>
              </a:spcAft>
            </a:pP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18 And when the child was grown, it fell on a day, that he went out to his father to the reapers.</a:t>
            </a:r>
          </a:p>
          <a:p>
            <a:pPr marL="0" marR="0" algn="l">
              <a:lnSpc>
                <a:spcPct val="107000"/>
              </a:lnSpc>
              <a:spcAft>
                <a:spcPts val="800"/>
              </a:spcAft>
            </a:pP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19 And he said unto his father, My head, my head. And he said to a lad, Carry him to his mother.</a:t>
            </a:r>
          </a:p>
          <a:p>
            <a:pPr marL="0" marR="0" algn="l">
              <a:lnSpc>
                <a:spcPct val="107000"/>
              </a:lnSpc>
              <a:spcAft>
                <a:spcPts val="800"/>
              </a:spcAft>
            </a:pP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20 And when he had taken him, and brought him to his mother, he sat on her knees till noon, and then died.</a:t>
            </a:r>
          </a:p>
        </p:txBody>
      </p:sp>
      <p:sp>
        <p:nvSpPr>
          <p:cNvPr id="8" name="TextBox 7">
            <a:extLst>
              <a:ext uri="{FF2B5EF4-FFF2-40B4-BE49-F238E27FC236}">
                <a16:creationId xmlns:a16="http://schemas.microsoft.com/office/drawing/2014/main" id="{7473427A-AAEA-E168-EFA0-1C957BAB3DA9}"/>
              </a:ext>
            </a:extLst>
          </p:cNvPr>
          <p:cNvSpPr txBox="1"/>
          <p:nvPr/>
        </p:nvSpPr>
        <p:spPr>
          <a:xfrm>
            <a:off x="239388" y="152400"/>
            <a:ext cx="8158688" cy="461665"/>
          </a:xfrm>
          <a:prstGeom prst="rect">
            <a:avLst/>
          </a:prstGeom>
          <a:noFill/>
        </p:spPr>
        <p:txBody>
          <a:bodyPr wrap="square" rtlCol="0">
            <a:spAutoFit/>
          </a:bodyPr>
          <a:lstStyle/>
          <a:p>
            <a:r>
              <a:rPr lang="en-US" sz="2400" b="1" dirty="0">
                <a:solidFill>
                  <a:srgbClr val="FFFF00"/>
                </a:solidFill>
                <a:latin typeface="Bookman Old Style" panose="02050604050505020204" pitchFamily="18" charset="0"/>
              </a:rPr>
              <a:t>My head, my head!</a:t>
            </a:r>
            <a:endParaRPr lang="en-US" sz="2800" b="1" dirty="0">
              <a:solidFill>
                <a:srgbClr val="FFFF00"/>
              </a:solidFill>
              <a:latin typeface="Bookman Old Style" panose="02050604050505020204" pitchFamily="18" charset="0"/>
            </a:endParaRPr>
          </a:p>
        </p:txBody>
      </p:sp>
    </p:spTree>
    <p:extLst>
      <p:ext uri="{BB962C8B-B14F-4D97-AF65-F5344CB8AC3E}">
        <p14:creationId xmlns:p14="http://schemas.microsoft.com/office/powerpoint/2010/main" val="2879526026"/>
      </p:ext>
    </p:extLst>
  </p:cSld>
  <p:clrMapOvr>
    <a:masterClrMapping/>
  </p:clrMapOvr>
  <p:transition spd="slow">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ABBE3-C427-FE72-201C-47007630D81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A3D110A-E826-44D3-BA52-DACE6CA6C675}"/>
              </a:ext>
            </a:extLst>
          </p:cNvPr>
          <p:cNvSpPr txBox="1"/>
          <p:nvPr/>
        </p:nvSpPr>
        <p:spPr>
          <a:xfrm>
            <a:off x="152400" y="838200"/>
            <a:ext cx="6705600" cy="5227137"/>
          </a:xfrm>
          <a:prstGeom prst="rect">
            <a:avLst/>
          </a:prstGeom>
          <a:noFill/>
        </p:spPr>
        <p:txBody>
          <a:bodyPr wrap="square">
            <a:spAutoFit/>
          </a:bodyPr>
          <a:lstStyle/>
          <a:p>
            <a:pPr marL="0" marR="0" algn="l">
              <a:lnSpc>
                <a:spcPct val="107000"/>
              </a:lnSpc>
              <a:spcBef>
                <a:spcPts val="200"/>
              </a:spcBef>
            </a:pPr>
            <a:r>
              <a:rPr lang="en-US" sz="1600" b="1" i="1" kern="100" dirty="0">
                <a:solidFill>
                  <a:schemeClr val="accent2"/>
                </a:solidFill>
                <a:latin typeface="Aptos" panose="020B0004020202020204" pitchFamily="34" charset="0"/>
                <a:ea typeface="Times New Roman" panose="02020603050405020304" pitchFamily="18" charset="0"/>
                <a:cs typeface="Times New Roman" panose="02020603050405020304" pitchFamily="18" charset="0"/>
              </a:rPr>
              <a:t>2 Kings 4:21 - 25</a:t>
            </a:r>
            <a:endPar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algn="l">
              <a:lnSpc>
                <a:spcPct val="107000"/>
              </a:lnSpc>
              <a:spcBef>
                <a:spcPts val="200"/>
              </a:spcBef>
            </a:pPr>
            <a:r>
              <a:rPr lang="en-US" sz="18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Its not the new moon or the sabbath – what do you need the man of God for?</a:t>
            </a:r>
          </a:p>
          <a:p>
            <a:pPr marL="0" marR="0" algn="l">
              <a:lnSpc>
                <a:spcPct val="107000"/>
              </a:lnSpc>
              <a:spcAft>
                <a:spcPts val="800"/>
              </a:spcAft>
            </a:pP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21 And she went up, and laid him on the bed of the man of God, and shut the door upon him, and went out.</a:t>
            </a:r>
          </a:p>
          <a:p>
            <a:pPr marL="0" marR="0" algn="l">
              <a:lnSpc>
                <a:spcPct val="107000"/>
              </a:lnSpc>
              <a:spcAft>
                <a:spcPts val="800"/>
              </a:spcAft>
            </a:pP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22 And she called unto her husband, and said, Send me, I pray thee, one of the young men, and one of the asses, that I may run to the man of God, and come again.</a:t>
            </a:r>
          </a:p>
          <a:p>
            <a:pPr marL="0" marR="0" algn="l">
              <a:lnSpc>
                <a:spcPct val="107000"/>
              </a:lnSpc>
              <a:spcAft>
                <a:spcPts val="800"/>
              </a:spcAft>
            </a:pP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23 And he said, Wherefore wilt thou go to him to day? it is neither new moon, nor sabbath. And she said, It shall be well.</a:t>
            </a:r>
          </a:p>
          <a:p>
            <a:pPr marL="0" marR="0" algn="l">
              <a:lnSpc>
                <a:spcPct val="107000"/>
              </a:lnSpc>
              <a:spcAft>
                <a:spcPts val="800"/>
              </a:spcAft>
            </a:pP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24 Then she saddled an ass, and said to her servant, Drive, and go forward; slack not thy riding for me, except I bid thee.</a:t>
            </a:r>
          </a:p>
          <a:p>
            <a:pPr marL="0" marR="0" algn="l">
              <a:lnSpc>
                <a:spcPct val="107000"/>
              </a:lnSpc>
              <a:spcAft>
                <a:spcPts val="800"/>
              </a:spcAft>
            </a:pP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25 So she went and came unto the man of God to mount Carmel. And it came to pass, when the man of God saw her afar off, that he said to Gehazi his servant, Behold, yonder is that Shunammite:</a:t>
            </a:r>
          </a:p>
        </p:txBody>
      </p:sp>
      <p:sp>
        <p:nvSpPr>
          <p:cNvPr id="8" name="TextBox 7">
            <a:extLst>
              <a:ext uri="{FF2B5EF4-FFF2-40B4-BE49-F238E27FC236}">
                <a16:creationId xmlns:a16="http://schemas.microsoft.com/office/drawing/2014/main" id="{816AB70B-DA9B-C974-2779-75DBD591BDD8}"/>
              </a:ext>
            </a:extLst>
          </p:cNvPr>
          <p:cNvSpPr txBox="1"/>
          <p:nvPr/>
        </p:nvSpPr>
        <p:spPr>
          <a:xfrm>
            <a:off x="239388" y="152400"/>
            <a:ext cx="8158688" cy="461665"/>
          </a:xfrm>
          <a:prstGeom prst="rect">
            <a:avLst/>
          </a:prstGeom>
          <a:noFill/>
        </p:spPr>
        <p:txBody>
          <a:bodyPr wrap="square" rtlCol="0">
            <a:spAutoFit/>
          </a:bodyPr>
          <a:lstStyle/>
          <a:p>
            <a:r>
              <a:rPr lang="en-US" sz="2400" b="1" dirty="0">
                <a:solidFill>
                  <a:srgbClr val="FFFF00"/>
                </a:solidFill>
                <a:latin typeface="Bookman Old Style" panose="02050604050505020204" pitchFamily="18" charset="0"/>
              </a:rPr>
              <a:t>Its not the new moon or the sabbath…</a:t>
            </a:r>
            <a:endParaRPr lang="en-US" sz="2800" b="1" dirty="0">
              <a:solidFill>
                <a:srgbClr val="FFFF00"/>
              </a:solidFill>
              <a:latin typeface="Bookman Old Style" panose="02050604050505020204" pitchFamily="18" charset="0"/>
            </a:endParaRPr>
          </a:p>
        </p:txBody>
      </p:sp>
    </p:spTree>
    <p:extLst>
      <p:ext uri="{BB962C8B-B14F-4D97-AF65-F5344CB8AC3E}">
        <p14:creationId xmlns:p14="http://schemas.microsoft.com/office/powerpoint/2010/main" val="1484324598"/>
      </p:ext>
    </p:extLst>
  </p:cSld>
  <p:clrMapOvr>
    <a:masterClrMapping/>
  </p:clrMapOvr>
  <p:transition spd="slow">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7E780-159D-5A9F-8BE3-3673A26D3B1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922F162-F34A-9C5F-C112-4EE851AC6EE8}"/>
              </a:ext>
            </a:extLst>
          </p:cNvPr>
          <p:cNvSpPr txBox="1"/>
          <p:nvPr/>
        </p:nvSpPr>
        <p:spPr>
          <a:xfrm>
            <a:off x="152400" y="838200"/>
            <a:ext cx="7086600" cy="5600444"/>
          </a:xfrm>
          <a:prstGeom prst="rect">
            <a:avLst/>
          </a:prstGeom>
          <a:noFill/>
        </p:spPr>
        <p:txBody>
          <a:bodyPr wrap="square">
            <a:spAutoFit/>
          </a:bodyPr>
          <a:lstStyle/>
          <a:p>
            <a:pPr marL="0" marR="0" algn="l">
              <a:lnSpc>
                <a:spcPct val="107000"/>
              </a:lnSpc>
              <a:spcBef>
                <a:spcPts val="200"/>
              </a:spcBef>
            </a:pPr>
            <a:r>
              <a:rPr lang="en-US" sz="1600" b="1" i="1" kern="100" dirty="0">
                <a:solidFill>
                  <a:schemeClr val="accent2"/>
                </a:solidFill>
                <a:latin typeface="Aptos" panose="020B0004020202020204" pitchFamily="34" charset="0"/>
                <a:ea typeface="Times New Roman" panose="02020603050405020304" pitchFamily="18" charset="0"/>
                <a:cs typeface="Times New Roman" panose="02020603050405020304" pitchFamily="18" charset="0"/>
              </a:rPr>
              <a:t>2 Kings 4:21 - 25</a:t>
            </a:r>
            <a:endPar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a:p>
            <a:pPr algn="l">
              <a:lnSpc>
                <a:spcPct val="107000"/>
              </a:lnSpc>
              <a:spcAft>
                <a:spcPts val="800"/>
              </a:spcAft>
            </a:pPr>
            <a:r>
              <a:rPr lang="en-US" sz="18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She continues to speak in faith – All is [still] well!</a:t>
            </a:r>
          </a:p>
          <a:p>
            <a:pPr marL="0" marR="0" algn="l">
              <a:lnSpc>
                <a:spcPct val="107000"/>
              </a:lnSpc>
              <a:spcAft>
                <a:spcPts val="800"/>
              </a:spcAft>
            </a:pP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26 Run now, I pray thee, to meet her, and say unto her, Is it well with thee? is it well with thy husband? is it well with the child? And she answered, It is well:</a:t>
            </a:r>
          </a:p>
          <a:p>
            <a:pPr marL="0" marR="0" algn="l">
              <a:lnSpc>
                <a:spcPct val="107000"/>
              </a:lnSpc>
              <a:spcAft>
                <a:spcPts val="800"/>
              </a:spcAft>
            </a:pP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27 And when she came to the man of God to the hill, she caught him by the feet: but Gehazi came near to thrust her away. And the man of God said, Let her alone; for her soul is vexed within her: and the Lord hath hid it from me, and hath not told me.</a:t>
            </a:r>
          </a:p>
          <a:p>
            <a:pPr marL="0" marR="0" algn="l">
              <a:lnSpc>
                <a:spcPct val="107000"/>
              </a:lnSpc>
              <a:spcAft>
                <a:spcPts val="800"/>
              </a:spcAft>
            </a:pP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28 Then she said, Did I desire a son of my lord? did I not say, Do not deceive me?</a:t>
            </a:r>
          </a:p>
          <a:p>
            <a:pPr marL="0" marR="0" algn="l">
              <a:lnSpc>
                <a:spcPct val="107000"/>
              </a:lnSpc>
              <a:spcAft>
                <a:spcPts val="800"/>
              </a:spcAft>
            </a:pP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29 Then he said to Gehazi, Gird up thy loins, and take my staff in thine hand, and go thy way: if thou meet any man, salute him not; and if any salute thee, answer him not again: and lay my staff upon the face of the child.</a:t>
            </a:r>
          </a:p>
          <a:p>
            <a:pPr marL="0" marR="0" algn="l">
              <a:lnSpc>
                <a:spcPct val="107000"/>
              </a:lnSpc>
              <a:spcAft>
                <a:spcPts val="800"/>
              </a:spcAft>
            </a:pP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30 And the mother of the child said, As the Lord </a:t>
            </a:r>
            <a:r>
              <a:rPr lang="en-US" sz="1800" b="1"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liveth</a:t>
            </a: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and as thy soul </a:t>
            </a:r>
            <a:r>
              <a:rPr lang="en-US" sz="1800" b="1"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liveth</a:t>
            </a: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I will not leave thee. And he arose, and followed her.</a:t>
            </a:r>
          </a:p>
        </p:txBody>
      </p:sp>
      <p:sp>
        <p:nvSpPr>
          <p:cNvPr id="8" name="TextBox 7">
            <a:extLst>
              <a:ext uri="{FF2B5EF4-FFF2-40B4-BE49-F238E27FC236}">
                <a16:creationId xmlns:a16="http://schemas.microsoft.com/office/drawing/2014/main" id="{97DD34A1-FF4D-2104-1B2E-C5862E89512E}"/>
              </a:ext>
            </a:extLst>
          </p:cNvPr>
          <p:cNvSpPr txBox="1"/>
          <p:nvPr/>
        </p:nvSpPr>
        <p:spPr>
          <a:xfrm>
            <a:off x="239388" y="152400"/>
            <a:ext cx="8158688" cy="461665"/>
          </a:xfrm>
          <a:prstGeom prst="rect">
            <a:avLst/>
          </a:prstGeom>
          <a:noFill/>
        </p:spPr>
        <p:txBody>
          <a:bodyPr wrap="square" rtlCol="0">
            <a:spAutoFit/>
          </a:bodyPr>
          <a:lstStyle/>
          <a:p>
            <a:r>
              <a:rPr lang="en-US" sz="2400" b="1" dirty="0">
                <a:solidFill>
                  <a:srgbClr val="FFFF00"/>
                </a:solidFill>
                <a:latin typeface="Bookman Old Style" panose="02050604050505020204" pitchFamily="18" charset="0"/>
              </a:rPr>
              <a:t>All is Well!</a:t>
            </a:r>
            <a:endParaRPr lang="en-US" sz="2800" b="1" dirty="0">
              <a:solidFill>
                <a:srgbClr val="FFFF00"/>
              </a:solidFill>
              <a:latin typeface="Bookman Old Style" panose="02050604050505020204" pitchFamily="18" charset="0"/>
            </a:endParaRPr>
          </a:p>
        </p:txBody>
      </p:sp>
    </p:spTree>
    <p:extLst>
      <p:ext uri="{BB962C8B-B14F-4D97-AF65-F5344CB8AC3E}">
        <p14:creationId xmlns:p14="http://schemas.microsoft.com/office/powerpoint/2010/main" val="2557798897"/>
      </p:ext>
    </p:extLst>
  </p:cSld>
  <p:clrMapOvr>
    <a:masterClrMapping/>
  </p:clrMapOvr>
  <p:transition spd="slow">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12620-CD61-38B5-C622-4DCF69869DA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ADCFA37-303F-84E6-F25A-BD77DE011073}"/>
              </a:ext>
            </a:extLst>
          </p:cNvPr>
          <p:cNvSpPr txBox="1"/>
          <p:nvPr/>
        </p:nvSpPr>
        <p:spPr>
          <a:xfrm>
            <a:off x="211680" y="843708"/>
            <a:ext cx="8096100" cy="5170583"/>
          </a:xfrm>
          <a:prstGeom prst="rect">
            <a:avLst/>
          </a:prstGeom>
          <a:noFill/>
        </p:spPr>
        <p:txBody>
          <a:bodyPr wrap="square">
            <a:spAutoFit/>
          </a:bodyPr>
          <a:lstStyle/>
          <a:p>
            <a:pPr marL="0" marR="0" algn="l">
              <a:lnSpc>
                <a:spcPct val="107000"/>
              </a:lnSpc>
              <a:spcBef>
                <a:spcPts val="200"/>
              </a:spcBef>
            </a:pPr>
            <a:r>
              <a:rPr lang="en-US" sz="1400" b="1" i="1" kern="100" dirty="0">
                <a:solidFill>
                  <a:schemeClr val="accent2"/>
                </a:solidFill>
                <a:latin typeface="Aptos" panose="020B0004020202020204" pitchFamily="34" charset="0"/>
                <a:ea typeface="Times New Roman" panose="02020603050405020304" pitchFamily="18" charset="0"/>
                <a:cs typeface="Times New Roman" panose="02020603050405020304" pitchFamily="18" charset="0"/>
              </a:rPr>
              <a:t>2 Kings 4:21 - 25</a:t>
            </a:r>
            <a:endPar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algn="l">
              <a:lnSpc>
                <a:spcPct val="107000"/>
              </a:lnSpc>
              <a:spcBef>
                <a:spcPts val="200"/>
              </a:spcBef>
            </a:pPr>
            <a:r>
              <a:rPr lang="en-US" sz="16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Look at the result of honoring a prophet of God – her son is raised from the dead</a:t>
            </a:r>
          </a:p>
          <a:p>
            <a:pPr marL="0" marR="0" algn="l">
              <a:lnSpc>
                <a:spcPct val="107000"/>
              </a:lnSpc>
              <a:spcAft>
                <a:spcPts val="800"/>
              </a:spcAft>
            </a:pP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31 And Gehazi passed on before them, and laid the staff upon the face of the child; but there was neither voice, nor hearing. Wherefore he went again to meet him, and told him, saying, The child is not awaked.</a:t>
            </a:r>
          </a:p>
          <a:p>
            <a:pPr marL="0" marR="0" algn="l">
              <a:lnSpc>
                <a:spcPct val="107000"/>
              </a:lnSpc>
              <a:spcAft>
                <a:spcPts val="800"/>
              </a:spcAft>
            </a:pP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32 And when Elisha was come into the house, behold, the child was dead, and laid upon his bed.</a:t>
            </a:r>
          </a:p>
          <a:p>
            <a:pPr marL="0" marR="0" algn="l">
              <a:lnSpc>
                <a:spcPct val="107000"/>
              </a:lnSpc>
              <a:spcAft>
                <a:spcPts val="800"/>
              </a:spcAft>
            </a:pP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33 He went in therefore, and shut the door upon them twain, and prayed unto the Lord.</a:t>
            </a:r>
          </a:p>
          <a:p>
            <a:pPr marL="0" marR="0" algn="l">
              <a:lnSpc>
                <a:spcPct val="107000"/>
              </a:lnSpc>
              <a:spcAft>
                <a:spcPts val="800"/>
              </a:spcAft>
            </a:pP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34 And he went up, and lay upon the child, and put his mouth upon his mouth, and his eyes upon his eyes, and his hands upon his hands: and stretched himself upon the child; and the flesh of the child waxed warm.</a:t>
            </a:r>
          </a:p>
          <a:p>
            <a:pPr marL="0" marR="0" algn="l">
              <a:lnSpc>
                <a:spcPct val="107000"/>
              </a:lnSpc>
              <a:spcAft>
                <a:spcPts val="800"/>
              </a:spcAft>
            </a:pP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35 Then he returned, and walked in the house to and </a:t>
            </a:r>
            <a:r>
              <a:rPr lang="en-US" sz="1600" b="1"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fro</a:t>
            </a: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and went up, and stretched himself upon him: and the child sneezed seven times, and the child opened his eyes.</a:t>
            </a:r>
          </a:p>
          <a:p>
            <a:pPr marL="0" marR="0" algn="l">
              <a:lnSpc>
                <a:spcPct val="107000"/>
              </a:lnSpc>
              <a:spcAft>
                <a:spcPts val="800"/>
              </a:spcAft>
            </a:pP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36 And he called Gehazi, and said, Call this Shunammite. So he called her. And when she was come in unto him, he said, Take up thy son.</a:t>
            </a:r>
          </a:p>
          <a:p>
            <a:pPr marL="0" marR="0" algn="l">
              <a:lnSpc>
                <a:spcPct val="107000"/>
              </a:lnSpc>
              <a:spcAft>
                <a:spcPts val="800"/>
              </a:spcAft>
            </a:pP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37 Then she went in, and fell at his feet, and bowed herself to the ground, and took up her son, and went out.</a:t>
            </a:r>
          </a:p>
        </p:txBody>
      </p:sp>
      <p:sp>
        <p:nvSpPr>
          <p:cNvPr id="8" name="TextBox 7">
            <a:extLst>
              <a:ext uri="{FF2B5EF4-FFF2-40B4-BE49-F238E27FC236}">
                <a16:creationId xmlns:a16="http://schemas.microsoft.com/office/drawing/2014/main" id="{23FC96C8-617B-2799-9D62-01A66F9FB53F}"/>
              </a:ext>
            </a:extLst>
          </p:cNvPr>
          <p:cNvSpPr txBox="1"/>
          <p:nvPr/>
        </p:nvSpPr>
        <p:spPr>
          <a:xfrm>
            <a:off x="228503" y="71735"/>
            <a:ext cx="8158688" cy="461665"/>
          </a:xfrm>
          <a:prstGeom prst="rect">
            <a:avLst/>
          </a:prstGeom>
          <a:noFill/>
        </p:spPr>
        <p:txBody>
          <a:bodyPr wrap="square" rtlCol="0">
            <a:spAutoFit/>
          </a:bodyPr>
          <a:lstStyle/>
          <a:p>
            <a:r>
              <a:rPr lang="en-US" sz="2400" b="1" dirty="0">
                <a:solidFill>
                  <a:srgbClr val="FFFF00"/>
                </a:solidFill>
                <a:latin typeface="Bookman Old Style" panose="02050604050505020204" pitchFamily="18" charset="0"/>
              </a:rPr>
              <a:t>Seven sneezes and the eyes are no longer closed</a:t>
            </a:r>
            <a:endParaRPr lang="en-US" sz="2800" b="1" dirty="0">
              <a:solidFill>
                <a:srgbClr val="FFFF00"/>
              </a:solidFill>
              <a:latin typeface="Bookman Old Style" panose="02050604050505020204" pitchFamily="18" charset="0"/>
            </a:endParaRPr>
          </a:p>
        </p:txBody>
      </p:sp>
    </p:spTree>
    <p:extLst>
      <p:ext uri="{BB962C8B-B14F-4D97-AF65-F5344CB8AC3E}">
        <p14:creationId xmlns:p14="http://schemas.microsoft.com/office/powerpoint/2010/main" val="2823830784"/>
      </p:ext>
    </p:extLst>
  </p:cSld>
  <p:clrMapOvr>
    <a:masterClrMapping/>
  </p:clrMapOvr>
  <p:transition spd="slow">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BEF34-A1CB-839F-8A20-A7F88C3B774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9687175-F019-2B74-16A8-B60376188689}"/>
              </a:ext>
            </a:extLst>
          </p:cNvPr>
          <p:cNvSpPr txBox="1"/>
          <p:nvPr/>
        </p:nvSpPr>
        <p:spPr>
          <a:xfrm>
            <a:off x="259797" y="1676400"/>
            <a:ext cx="8096100" cy="4550476"/>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Mark 12:41-44</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41 </a:t>
            </a: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Jesus sat over against the treasury, and beheld how the people cast money into the treasury: and many that were rich cast in much.</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42 </a:t>
            </a: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there came a certain poor widow, and she threw in two mites, which make a farthing.</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43 </a:t>
            </a: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he called unto him his disciples, and saith unto them, Verily I say unto you, That this poor widow hath cast more in, than all they which have cast into the treasury:</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44 </a:t>
            </a: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For all they did cast in of their abundance; but she of her want did cast in all that she had, even all her living.</a:t>
            </a:r>
          </a:p>
          <a:p>
            <a:pPr marL="0" marR="0" algn="l">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gn="l">
              <a:lnSpc>
                <a:spcPct val="107000"/>
              </a:lnSpc>
              <a:spcBef>
                <a:spcPts val="400"/>
              </a:spcBef>
              <a:spcAft>
                <a:spcPts val="200"/>
              </a:spcAft>
            </a:pPr>
            <a:r>
              <a:rPr lang="en-US" sz="18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Matthew 6:21</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21 </a:t>
            </a: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For where your treasure is, there will your heart be also.</a:t>
            </a:r>
          </a:p>
        </p:txBody>
      </p:sp>
      <p:sp>
        <p:nvSpPr>
          <p:cNvPr id="8" name="TextBox 7">
            <a:extLst>
              <a:ext uri="{FF2B5EF4-FFF2-40B4-BE49-F238E27FC236}">
                <a16:creationId xmlns:a16="http://schemas.microsoft.com/office/drawing/2014/main" id="{0BB132B9-7A02-71C5-B4EE-4ED4C94C90B6}"/>
              </a:ext>
            </a:extLst>
          </p:cNvPr>
          <p:cNvSpPr txBox="1"/>
          <p:nvPr/>
        </p:nvSpPr>
        <p:spPr>
          <a:xfrm>
            <a:off x="228503" y="71735"/>
            <a:ext cx="8158688" cy="461665"/>
          </a:xfrm>
          <a:prstGeom prst="rect">
            <a:avLst/>
          </a:prstGeom>
          <a:noFill/>
        </p:spPr>
        <p:txBody>
          <a:bodyPr wrap="square" rtlCol="0">
            <a:spAutoFit/>
          </a:bodyPr>
          <a:lstStyle/>
          <a:p>
            <a:r>
              <a:rPr lang="en-US" sz="2400" b="1" dirty="0">
                <a:solidFill>
                  <a:srgbClr val="FFFF00"/>
                </a:solidFill>
                <a:latin typeface="Bookman Old Style" panose="02050604050505020204" pitchFamily="18" charset="0"/>
              </a:rPr>
              <a:t>How Jesus perceives giving</a:t>
            </a:r>
            <a:endParaRPr lang="en-US" sz="2800" b="1" dirty="0">
              <a:solidFill>
                <a:srgbClr val="FFFF00"/>
              </a:solidFill>
              <a:latin typeface="Bookman Old Style" panose="02050604050505020204" pitchFamily="18" charset="0"/>
            </a:endParaRPr>
          </a:p>
        </p:txBody>
      </p:sp>
      <p:sp>
        <p:nvSpPr>
          <p:cNvPr id="5" name="TextBox 4">
            <a:extLst>
              <a:ext uri="{FF2B5EF4-FFF2-40B4-BE49-F238E27FC236}">
                <a16:creationId xmlns:a16="http://schemas.microsoft.com/office/drawing/2014/main" id="{DC02B5FA-57E3-D90B-69AC-B5E38C227A70}"/>
              </a:ext>
            </a:extLst>
          </p:cNvPr>
          <p:cNvSpPr txBox="1"/>
          <p:nvPr/>
        </p:nvSpPr>
        <p:spPr>
          <a:xfrm>
            <a:off x="1066800" y="645968"/>
            <a:ext cx="6629497" cy="726224"/>
          </a:xfrm>
          <a:prstGeom prst="rect">
            <a:avLst/>
          </a:prstGeom>
          <a:noFill/>
        </p:spPr>
        <p:txBody>
          <a:bodyPr wrap="square">
            <a:spAutoFit/>
          </a:bodyPr>
          <a:lstStyle/>
          <a:p>
            <a:pPr marL="0" marR="0">
              <a:lnSpc>
                <a:spcPct val="107000"/>
              </a:lnSpc>
              <a:spcBef>
                <a:spcPts val="400"/>
              </a:spcBef>
              <a:spcAft>
                <a:spcPts val="200"/>
              </a:spcAft>
            </a:pPr>
            <a:r>
              <a:rPr lang="en-US" sz="18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Its not how amount, but it’s the portion of what you have</a:t>
            </a:r>
          </a:p>
          <a:p>
            <a:pPr marL="0" marR="0">
              <a:lnSpc>
                <a:spcPct val="107000"/>
              </a:lnSpc>
              <a:spcBef>
                <a:spcPts val="200"/>
              </a:spcBef>
            </a:pPr>
            <a:r>
              <a:rPr lang="en-US" sz="18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When you have little, everything you have is a lot!</a:t>
            </a:r>
          </a:p>
        </p:txBody>
      </p:sp>
    </p:spTree>
    <p:extLst>
      <p:ext uri="{BB962C8B-B14F-4D97-AF65-F5344CB8AC3E}">
        <p14:creationId xmlns:p14="http://schemas.microsoft.com/office/powerpoint/2010/main" val="4207992056"/>
      </p:ext>
    </p:extLst>
  </p:cSld>
  <p:clrMapOvr>
    <a:masterClrMapping/>
  </p:clrMapOvr>
  <p:transition spd="slow">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86143-5E1C-B211-2D7D-26040110A8EB}"/>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E4B15E2-9E69-B5F3-52BD-F2A670266D82}"/>
              </a:ext>
            </a:extLst>
          </p:cNvPr>
          <p:cNvSpPr txBox="1"/>
          <p:nvPr/>
        </p:nvSpPr>
        <p:spPr>
          <a:xfrm>
            <a:off x="228503" y="71735"/>
            <a:ext cx="8158688" cy="461665"/>
          </a:xfrm>
          <a:prstGeom prst="rect">
            <a:avLst/>
          </a:prstGeom>
          <a:noFill/>
        </p:spPr>
        <p:txBody>
          <a:bodyPr wrap="square" rtlCol="0">
            <a:spAutoFit/>
          </a:bodyPr>
          <a:lstStyle/>
          <a:p>
            <a:r>
              <a:rPr lang="en-US" sz="2400" b="1" dirty="0">
                <a:solidFill>
                  <a:srgbClr val="FFFF00"/>
                </a:solidFill>
                <a:latin typeface="Bookman Old Style" panose="02050604050505020204" pitchFamily="18" charset="0"/>
              </a:rPr>
              <a:t>Double, Double &amp; 0</a:t>
            </a:r>
            <a:endParaRPr lang="en-US" sz="2800" b="1" dirty="0">
              <a:solidFill>
                <a:srgbClr val="FFFF00"/>
              </a:solidFill>
              <a:latin typeface="Bookman Old Style" panose="02050604050505020204" pitchFamily="18" charset="0"/>
            </a:endParaRPr>
          </a:p>
        </p:txBody>
      </p:sp>
      <p:sp>
        <p:nvSpPr>
          <p:cNvPr id="5" name="TextBox 4">
            <a:extLst>
              <a:ext uri="{FF2B5EF4-FFF2-40B4-BE49-F238E27FC236}">
                <a16:creationId xmlns:a16="http://schemas.microsoft.com/office/drawing/2014/main" id="{2B54282A-C8AF-EEEC-60DF-11A8CD1A1BE2}"/>
              </a:ext>
            </a:extLst>
          </p:cNvPr>
          <p:cNvSpPr txBox="1"/>
          <p:nvPr/>
        </p:nvSpPr>
        <p:spPr>
          <a:xfrm>
            <a:off x="1066800" y="645968"/>
            <a:ext cx="6629497" cy="378565"/>
          </a:xfrm>
          <a:prstGeom prst="rect">
            <a:avLst/>
          </a:prstGeom>
          <a:noFill/>
        </p:spPr>
        <p:txBody>
          <a:bodyPr wrap="square">
            <a:spAutoFit/>
          </a:bodyPr>
          <a:lstStyle/>
          <a:p>
            <a:pPr marL="0" marR="0">
              <a:lnSpc>
                <a:spcPct val="107000"/>
              </a:lnSpc>
              <a:spcBef>
                <a:spcPts val="400"/>
              </a:spcBef>
              <a:spcAft>
                <a:spcPts val="200"/>
              </a:spcAft>
            </a:pPr>
            <a:r>
              <a:rPr lang="en-US" sz="18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God expects you to invest what you have</a:t>
            </a:r>
          </a:p>
        </p:txBody>
      </p:sp>
      <p:sp>
        <p:nvSpPr>
          <p:cNvPr id="24" name="TextBox 23">
            <a:extLst>
              <a:ext uri="{FF2B5EF4-FFF2-40B4-BE49-F238E27FC236}">
                <a16:creationId xmlns:a16="http://schemas.microsoft.com/office/drawing/2014/main" id="{8E712F17-2B03-E3BA-0AF0-BF1A6C1F410C}"/>
              </a:ext>
            </a:extLst>
          </p:cNvPr>
          <p:cNvSpPr txBox="1"/>
          <p:nvPr/>
        </p:nvSpPr>
        <p:spPr>
          <a:xfrm>
            <a:off x="223555" y="1752600"/>
            <a:ext cx="8229600" cy="4949432"/>
          </a:xfrm>
          <a:prstGeom prst="rect">
            <a:avLst/>
          </a:prstGeom>
          <a:noFill/>
        </p:spPr>
        <p:txBody>
          <a:bodyPr wrap="square">
            <a:spAutoFit/>
          </a:bodyPr>
          <a:lstStyle/>
          <a:p>
            <a:pPr algn="l">
              <a:lnSpc>
                <a:spcPct val="107000"/>
              </a:lnSpc>
              <a:spcAft>
                <a:spcPts val="800"/>
              </a:spcAft>
            </a:pPr>
            <a:r>
              <a:rPr lang="en-US" sz="1800" b="1" kern="100" dirty="0">
                <a:solidFill>
                  <a:schemeClr val="accent2"/>
                </a:solidFill>
                <a:latin typeface="Aptos" panose="020B0004020202020204" pitchFamily="34" charset="0"/>
                <a:cs typeface="Times New Roman" panose="02020603050405020304" pitchFamily="18" charset="0"/>
              </a:rPr>
              <a:t>Matthew 25:14-19</a:t>
            </a:r>
          </a:p>
          <a:p>
            <a:pPr algn="l">
              <a:lnSpc>
                <a:spcPct val="107000"/>
              </a:lnSpc>
              <a:spcAft>
                <a:spcPts val="800"/>
              </a:spcAft>
            </a:pPr>
            <a:r>
              <a:rPr lang="en-US" sz="1800" b="1" kern="100" dirty="0">
                <a:solidFill>
                  <a:schemeClr val="accent6"/>
                </a:solidFill>
                <a:latin typeface="Aptos" panose="020B0004020202020204" pitchFamily="34" charset="0"/>
                <a:cs typeface="Times New Roman" panose="02020603050405020304" pitchFamily="18" charset="0"/>
              </a:rPr>
              <a:t>14 For the kingdom of heaven is as a man travelling into a far country, who called his own servants, and delivered unto them his goods.              </a:t>
            </a:r>
          </a:p>
          <a:p>
            <a:pPr algn="l">
              <a:lnSpc>
                <a:spcPct val="107000"/>
              </a:lnSpc>
              <a:spcAft>
                <a:spcPts val="800"/>
              </a:spcAft>
            </a:pPr>
            <a:r>
              <a:rPr lang="en-US" sz="1800" b="1" kern="100" dirty="0">
                <a:solidFill>
                  <a:schemeClr val="accent6"/>
                </a:solidFill>
                <a:latin typeface="Aptos" panose="020B0004020202020204" pitchFamily="34" charset="0"/>
                <a:cs typeface="Times New Roman" panose="02020603050405020304" pitchFamily="18" charset="0"/>
              </a:rPr>
              <a:t>15 And unto one he gave five talents (,,,,), to another two (,,), and to another one (); to every man according to his several ability; and straightway took his journey.</a:t>
            </a:r>
          </a:p>
          <a:p>
            <a:pPr algn="l">
              <a:lnSpc>
                <a:spcPct val="107000"/>
              </a:lnSpc>
              <a:spcAft>
                <a:spcPts val="800"/>
              </a:spcAft>
            </a:pPr>
            <a:endParaRPr lang="en-US" sz="1800" b="1" kern="100" dirty="0">
              <a:solidFill>
                <a:schemeClr val="accent6"/>
              </a:solidFill>
              <a:latin typeface="Aptos" panose="020B0004020202020204" pitchFamily="34" charset="0"/>
              <a:cs typeface="Times New Roman" panose="02020603050405020304" pitchFamily="18" charset="0"/>
            </a:endParaRPr>
          </a:p>
          <a:p>
            <a:pPr algn="l">
              <a:lnSpc>
                <a:spcPct val="107000"/>
              </a:lnSpc>
              <a:spcAft>
                <a:spcPts val="800"/>
              </a:spcAft>
            </a:pPr>
            <a:r>
              <a:rPr lang="en-US" sz="1800" b="1" kern="100" dirty="0">
                <a:solidFill>
                  <a:schemeClr val="accent6"/>
                </a:solidFill>
                <a:latin typeface="Aptos" panose="020B0004020202020204" pitchFamily="34" charset="0"/>
                <a:cs typeface="Times New Roman" panose="02020603050405020304" pitchFamily="18" charset="0"/>
              </a:rPr>
              <a:t>16 Then he that had received the five talents went and traded with the same, and made them other five talents.</a:t>
            </a:r>
          </a:p>
          <a:p>
            <a:pPr algn="l">
              <a:lnSpc>
                <a:spcPct val="107000"/>
              </a:lnSpc>
              <a:spcAft>
                <a:spcPts val="800"/>
              </a:spcAft>
            </a:pPr>
            <a:r>
              <a:rPr lang="en-US" sz="1800" b="1" kern="100" dirty="0">
                <a:solidFill>
                  <a:schemeClr val="accent6"/>
                </a:solidFill>
                <a:latin typeface="Aptos" panose="020B0004020202020204" pitchFamily="34" charset="0"/>
                <a:cs typeface="Times New Roman" panose="02020603050405020304" pitchFamily="18" charset="0"/>
              </a:rPr>
              <a:t>17 And likewise he that had received two, he also gained other two.</a:t>
            </a:r>
          </a:p>
          <a:p>
            <a:pPr algn="l">
              <a:lnSpc>
                <a:spcPct val="107000"/>
              </a:lnSpc>
              <a:spcAft>
                <a:spcPts val="800"/>
              </a:spcAft>
            </a:pPr>
            <a:r>
              <a:rPr lang="en-US" sz="1800" b="1" kern="100" dirty="0">
                <a:solidFill>
                  <a:schemeClr val="accent6"/>
                </a:solidFill>
                <a:latin typeface="Aptos" panose="020B0004020202020204" pitchFamily="34" charset="0"/>
                <a:cs typeface="Times New Roman" panose="02020603050405020304" pitchFamily="18" charset="0"/>
              </a:rPr>
              <a:t>18 But he that had received one went and </a:t>
            </a:r>
            <a:r>
              <a:rPr lang="en-US" sz="1800" b="1" kern="100" dirty="0" err="1">
                <a:solidFill>
                  <a:schemeClr val="accent6"/>
                </a:solidFill>
                <a:latin typeface="Aptos" panose="020B0004020202020204" pitchFamily="34" charset="0"/>
                <a:cs typeface="Times New Roman" panose="02020603050405020304" pitchFamily="18" charset="0"/>
              </a:rPr>
              <a:t>digged</a:t>
            </a:r>
            <a:r>
              <a:rPr lang="en-US" sz="1800" b="1" kern="100" dirty="0">
                <a:solidFill>
                  <a:schemeClr val="accent6"/>
                </a:solidFill>
                <a:latin typeface="Aptos" panose="020B0004020202020204" pitchFamily="34" charset="0"/>
                <a:cs typeface="Times New Roman" panose="02020603050405020304" pitchFamily="18" charset="0"/>
              </a:rPr>
              <a:t> in the earth, and hid his lord's money.</a:t>
            </a:r>
          </a:p>
          <a:p>
            <a:pPr algn="l">
              <a:lnSpc>
                <a:spcPct val="107000"/>
              </a:lnSpc>
              <a:spcAft>
                <a:spcPts val="800"/>
              </a:spcAft>
            </a:pPr>
            <a:r>
              <a:rPr lang="en-US" sz="1800" b="1" kern="100" dirty="0">
                <a:solidFill>
                  <a:schemeClr val="accent6"/>
                </a:solidFill>
                <a:latin typeface="Aptos" panose="020B0004020202020204" pitchFamily="34" charset="0"/>
                <a:cs typeface="Times New Roman" panose="02020603050405020304" pitchFamily="18" charset="0"/>
              </a:rPr>
              <a:t>19 After a long time the lord of those servants cometh, and </a:t>
            </a:r>
            <a:r>
              <a:rPr lang="en-US" sz="1800" b="1" kern="100" dirty="0" err="1">
                <a:solidFill>
                  <a:schemeClr val="accent6"/>
                </a:solidFill>
                <a:latin typeface="Aptos" panose="020B0004020202020204" pitchFamily="34" charset="0"/>
                <a:cs typeface="Times New Roman" panose="02020603050405020304" pitchFamily="18" charset="0"/>
              </a:rPr>
              <a:t>reckoneth</a:t>
            </a:r>
            <a:r>
              <a:rPr lang="en-US" sz="1800" b="1" kern="100" dirty="0">
                <a:solidFill>
                  <a:schemeClr val="accent6"/>
                </a:solidFill>
                <a:latin typeface="Aptos" panose="020B0004020202020204" pitchFamily="34" charset="0"/>
                <a:cs typeface="Times New Roman" panose="02020603050405020304" pitchFamily="18" charset="0"/>
              </a:rPr>
              <a:t> with them.</a:t>
            </a:r>
          </a:p>
        </p:txBody>
      </p:sp>
    </p:spTree>
    <p:extLst>
      <p:ext uri="{BB962C8B-B14F-4D97-AF65-F5344CB8AC3E}">
        <p14:creationId xmlns:p14="http://schemas.microsoft.com/office/powerpoint/2010/main" val="4207630268"/>
      </p:ext>
    </p:extLst>
  </p:cSld>
  <p:clrMapOvr>
    <a:masterClrMapping/>
  </p:clrMapOvr>
  <p:transition spd="slow">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2CDFC-E883-39B3-A52A-2270F314E1D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6CFA59EE-3E32-C5F5-3AD8-244D8F0C84C1}"/>
              </a:ext>
            </a:extLst>
          </p:cNvPr>
          <p:cNvSpPr txBox="1"/>
          <p:nvPr/>
        </p:nvSpPr>
        <p:spPr>
          <a:xfrm>
            <a:off x="228503" y="71735"/>
            <a:ext cx="8158688" cy="461665"/>
          </a:xfrm>
          <a:prstGeom prst="rect">
            <a:avLst/>
          </a:prstGeom>
          <a:noFill/>
        </p:spPr>
        <p:txBody>
          <a:bodyPr wrap="square" rtlCol="0">
            <a:spAutoFit/>
          </a:bodyPr>
          <a:lstStyle/>
          <a:p>
            <a:r>
              <a:rPr lang="en-US" sz="2400" b="1" dirty="0">
                <a:solidFill>
                  <a:srgbClr val="FFFF00"/>
                </a:solidFill>
                <a:latin typeface="Bookman Old Style" panose="02050604050505020204" pitchFamily="18" charset="0"/>
              </a:rPr>
              <a:t>Not good news</a:t>
            </a:r>
            <a:endParaRPr lang="en-US" sz="2800" b="1" dirty="0">
              <a:solidFill>
                <a:srgbClr val="FFFF00"/>
              </a:solidFill>
              <a:latin typeface="Bookman Old Style" panose="02050604050505020204" pitchFamily="18" charset="0"/>
            </a:endParaRPr>
          </a:p>
        </p:txBody>
      </p:sp>
      <p:sp>
        <p:nvSpPr>
          <p:cNvPr id="5" name="TextBox 4">
            <a:extLst>
              <a:ext uri="{FF2B5EF4-FFF2-40B4-BE49-F238E27FC236}">
                <a16:creationId xmlns:a16="http://schemas.microsoft.com/office/drawing/2014/main" id="{67FFC262-BA27-9B27-2799-77E18EBAC08F}"/>
              </a:ext>
            </a:extLst>
          </p:cNvPr>
          <p:cNvSpPr txBox="1"/>
          <p:nvPr/>
        </p:nvSpPr>
        <p:spPr>
          <a:xfrm>
            <a:off x="1066800" y="645968"/>
            <a:ext cx="6629497" cy="378565"/>
          </a:xfrm>
          <a:prstGeom prst="rect">
            <a:avLst/>
          </a:prstGeom>
          <a:noFill/>
        </p:spPr>
        <p:txBody>
          <a:bodyPr wrap="square">
            <a:spAutoFit/>
          </a:bodyPr>
          <a:lstStyle/>
          <a:p>
            <a:pPr marL="0" marR="0">
              <a:lnSpc>
                <a:spcPct val="107000"/>
              </a:lnSpc>
              <a:spcBef>
                <a:spcPts val="400"/>
              </a:spcBef>
              <a:spcAft>
                <a:spcPts val="200"/>
              </a:spcAft>
            </a:pPr>
            <a:r>
              <a:rPr lang="en-US" sz="18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Wicked and slothful</a:t>
            </a:r>
          </a:p>
        </p:txBody>
      </p:sp>
      <p:sp>
        <p:nvSpPr>
          <p:cNvPr id="24" name="TextBox 23">
            <a:extLst>
              <a:ext uri="{FF2B5EF4-FFF2-40B4-BE49-F238E27FC236}">
                <a16:creationId xmlns:a16="http://schemas.microsoft.com/office/drawing/2014/main" id="{3EB88389-8FFE-3BDD-4158-810A9407A95F}"/>
              </a:ext>
            </a:extLst>
          </p:cNvPr>
          <p:cNvSpPr txBox="1"/>
          <p:nvPr/>
        </p:nvSpPr>
        <p:spPr>
          <a:xfrm>
            <a:off x="381000" y="1295400"/>
            <a:ext cx="8229600" cy="4692951"/>
          </a:xfrm>
          <a:prstGeom prst="rect">
            <a:avLst/>
          </a:prstGeom>
          <a:noFill/>
        </p:spPr>
        <p:txBody>
          <a:bodyPr wrap="square">
            <a:spAutoFit/>
          </a:bodyPr>
          <a:lstStyle/>
          <a:p>
            <a:pPr marL="0" marR="0" algn="l">
              <a:lnSpc>
                <a:spcPct val="107000"/>
              </a:lnSpc>
              <a:spcBef>
                <a:spcPts val="200"/>
              </a:spcBef>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 lost that which he was given</a:t>
            </a:r>
          </a:p>
          <a:p>
            <a:pPr marL="0" marR="0" algn="l">
              <a:lnSpc>
                <a:spcPct val="107000"/>
              </a:lnSpc>
              <a:spcBef>
                <a:spcPts val="200"/>
              </a:spcBef>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Notice that the extra bag wasn’t given to the one who produced 2 new talents</a:t>
            </a:r>
          </a:p>
          <a:p>
            <a:pPr marL="0" marR="0" algn="l">
              <a:lnSpc>
                <a:spcPct val="107000"/>
              </a:lnSpc>
              <a:spcBef>
                <a:spcPts val="200"/>
              </a:spcBef>
            </a:pPr>
            <a:endPar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26 </a:t>
            </a: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His lord answered and said unto him, Thou wicked and slothful servant, thou </a:t>
            </a:r>
            <a:r>
              <a:rPr lang="en-US" sz="1800" b="1"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knewest</a:t>
            </a: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that I reap where I sowed not, and gather where I have not strawed:</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27 </a:t>
            </a: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Thou </a:t>
            </a:r>
            <a:r>
              <a:rPr lang="en-US" sz="1800" b="1"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oughtest</a:t>
            </a: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therefore to have put my money to the exchangers, and then at my coming I should have received mine own with usury.</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28 </a:t>
            </a: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Take therefore the talent from him, and give it unto him which hath ten talents.</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29 </a:t>
            </a: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For unto every one that hath shall be given, and he shall have abundance: but from him that hath not shall be taken away even that which he hath.</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30 </a:t>
            </a: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cast ye the unprofitable servant into outer darkness: there shall be weeping and gnashing of teeth.</a:t>
            </a:r>
          </a:p>
        </p:txBody>
      </p:sp>
    </p:spTree>
    <p:extLst>
      <p:ext uri="{BB962C8B-B14F-4D97-AF65-F5344CB8AC3E}">
        <p14:creationId xmlns:p14="http://schemas.microsoft.com/office/powerpoint/2010/main" val="1452436669"/>
      </p:ext>
    </p:extLst>
  </p:cSld>
  <p:clrMapOvr>
    <a:masterClrMapping/>
  </p:clrMapOvr>
  <p:transition spd="slow">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C3DFC-4561-2F00-1177-15F051535403}"/>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98A4835-3753-F7E7-46F0-8EE03457389F}"/>
              </a:ext>
            </a:extLst>
          </p:cNvPr>
          <p:cNvSpPr txBox="1"/>
          <p:nvPr/>
        </p:nvSpPr>
        <p:spPr>
          <a:xfrm>
            <a:off x="2590799" y="71735"/>
            <a:ext cx="3886201" cy="461665"/>
          </a:xfrm>
          <a:prstGeom prst="rect">
            <a:avLst/>
          </a:prstGeom>
          <a:noFill/>
        </p:spPr>
        <p:txBody>
          <a:bodyPr wrap="square" rtlCol="0">
            <a:spAutoFit/>
          </a:bodyPr>
          <a:lstStyle/>
          <a:p>
            <a:r>
              <a:rPr lang="en-US" sz="2400" b="1" dirty="0">
                <a:solidFill>
                  <a:srgbClr val="FFFF00"/>
                </a:solidFill>
                <a:latin typeface="Bookman Old Style" panose="02050604050505020204" pitchFamily="18" charset="0"/>
              </a:rPr>
              <a:t>Aspects of Money</a:t>
            </a:r>
            <a:endParaRPr lang="en-US" sz="2800" b="1" dirty="0">
              <a:solidFill>
                <a:srgbClr val="FFFF00"/>
              </a:solidFill>
              <a:latin typeface="Bookman Old Style" panose="02050604050505020204" pitchFamily="18" charset="0"/>
            </a:endParaRPr>
          </a:p>
        </p:txBody>
      </p:sp>
      <p:pic>
        <p:nvPicPr>
          <p:cNvPr id="2" name="Picture 1" descr="Trigger Unethical Behavior ...">
            <a:extLst>
              <a:ext uri="{FF2B5EF4-FFF2-40B4-BE49-F238E27FC236}">
                <a16:creationId xmlns:a16="http://schemas.microsoft.com/office/drawing/2014/main" id="{B7353B9F-85DC-7558-BB3B-2D3E6925013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216867"/>
            <a:ext cx="828040" cy="619760"/>
          </a:xfrm>
          <a:prstGeom prst="rect">
            <a:avLst/>
          </a:prstGeom>
          <a:noFill/>
          <a:ln>
            <a:noFill/>
          </a:ln>
        </p:spPr>
      </p:pic>
      <p:pic>
        <p:nvPicPr>
          <p:cNvPr id="3" name="Picture 2" descr="Trigger Unethical Behavior ...">
            <a:extLst>
              <a:ext uri="{FF2B5EF4-FFF2-40B4-BE49-F238E27FC236}">
                <a16:creationId xmlns:a16="http://schemas.microsoft.com/office/drawing/2014/main" id="{6C696ADB-B1F3-8F7D-377F-031287B243A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7643" y="2438400"/>
            <a:ext cx="828040" cy="619760"/>
          </a:xfrm>
          <a:prstGeom prst="rect">
            <a:avLst/>
          </a:prstGeom>
          <a:noFill/>
          <a:ln>
            <a:noFill/>
          </a:ln>
        </p:spPr>
      </p:pic>
      <p:pic>
        <p:nvPicPr>
          <p:cNvPr id="4" name="Picture 3" descr="Trigger Unethical Behavior ...">
            <a:extLst>
              <a:ext uri="{FF2B5EF4-FFF2-40B4-BE49-F238E27FC236}">
                <a16:creationId xmlns:a16="http://schemas.microsoft.com/office/drawing/2014/main" id="{0277D4E4-1FCE-6163-4BF6-B2382C23D8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66753" y="4419600"/>
            <a:ext cx="1730739" cy="1295400"/>
          </a:xfrm>
          <a:prstGeom prst="rect">
            <a:avLst/>
          </a:prstGeom>
          <a:noFill/>
          <a:ln>
            <a:noFill/>
          </a:ln>
        </p:spPr>
      </p:pic>
      <p:sp>
        <p:nvSpPr>
          <p:cNvPr id="7" name="TextBox 6">
            <a:extLst>
              <a:ext uri="{FF2B5EF4-FFF2-40B4-BE49-F238E27FC236}">
                <a16:creationId xmlns:a16="http://schemas.microsoft.com/office/drawing/2014/main" id="{7AA1F659-1CFC-F536-CF65-12C19FDC6BC1}"/>
              </a:ext>
            </a:extLst>
          </p:cNvPr>
          <p:cNvSpPr txBox="1"/>
          <p:nvPr/>
        </p:nvSpPr>
        <p:spPr>
          <a:xfrm>
            <a:off x="146508" y="605693"/>
            <a:ext cx="6939874" cy="5715539"/>
          </a:xfrm>
          <a:prstGeom prst="rect">
            <a:avLst/>
          </a:prstGeom>
          <a:noFill/>
        </p:spPr>
        <p:txBody>
          <a:bodyPr wrap="square">
            <a:spAutoFit/>
          </a:bodyPr>
          <a:lstStyle/>
          <a:p>
            <a:pPr algn="l">
              <a:lnSpc>
                <a:spcPct val="107000"/>
              </a:lnSpc>
              <a:spcAft>
                <a:spcPts val="800"/>
              </a:spcAft>
            </a:pPr>
            <a:r>
              <a:rPr lang="en-US" sz="12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Ecclesiastes 5:10</a:t>
            </a:r>
          </a:p>
          <a:p>
            <a:pPr marL="0" marR="0" algn="l">
              <a:lnSpc>
                <a:spcPct val="107000"/>
              </a:lnSpc>
              <a:spcAft>
                <a:spcPts val="800"/>
              </a:spcAft>
            </a:pPr>
            <a:r>
              <a:rPr lang="en-US" sz="12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10 </a:t>
            </a:r>
            <a:r>
              <a:rPr lang="en-US" sz="12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He that loveth silver shall not be satisfied with silver; nor he that loveth abundance with increase: this is also vanity.</a:t>
            </a:r>
          </a:p>
          <a:p>
            <a:pPr marL="0" marR="0" algn="l">
              <a:lnSpc>
                <a:spcPct val="107000"/>
              </a:lnSpc>
              <a:spcBef>
                <a:spcPts val="400"/>
              </a:spcBef>
              <a:spcAft>
                <a:spcPts val="200"/>
              </a:spcAft>
            </a:pPr>
            <a:r>
              <a:rPr lang="en-US" sz="12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Romans 13:8</a:t>
            </a:r>
          </a:p>
          <a:p>
            <a:pPr marL="0" marR="0" algn="l">
              <a:lnSpc>
                <a:spcPct val="107000"/>
              </a:lnSpc>
              <a:spcBef>
                <a:spcPts val="200"/>
              </a:spcBef>
            </a:pPr>
            <a:r>
              <a:rPr lang="en-US" sz="12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Don’t borrow – this is an instruction</a:t>
            </a:r>
          </a:p>
          <a:p>
            <a:pPr marL="0" marR="0" algn="l">
              <a:lnSpc>
                <a:spcPct val="107000"/>
              </a:lnSpc>
              <a:spcAft>
                <a:spcPts val="800"/>
              </a:spcAft>
            </a:pPr>
            <a:r>
              <a:rPr lang="en-US" sz="12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8 </a:t>
            </a:r>
            <a:r>
              <a:rPr lang="en-US" sz="12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Owe no man any thing, but to love one another: for he that loveth another hath fulfilled the law.</a:t>
            </a:r>
          </a:p>
          <a:p>
            <a:pPr marL="0" marR="0" algn="l">
              <a:lnSpc>
                <a:spcPct val="107000"/>
              </a:lnSpc>
              <a:spcBef>
                <a:spcPts val="400"/>
              </a:spcBef>
              <a:spcAft>
                <a:spcPts val="200"/>
              </a:spcAft>
            </a:pPr>
            <a:r>
              <a:rPr lang="en-US" sz="12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Proverbs 22:7</a:t>
            </a:r>
          </a:p>
          <a:p>
            <a:pPr marL="0" marR="0" algn="l">
              <a:lnSpc>
                <a:spcPct val="107000"/>
              </a:lnSpc>
              <a:spcBef>
                <a:spcPts val="200"/>
              </a:spcBef>
            </a:pPr>
            <a:r>
              <a:rPr lang="en-US" sz="12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If you are in debt, its hard to do the work of the kingdom</a:t>
            </a:r>
          </a:p>
          <a:p>
            <a:pPr marL="0" marR="0" algn="l">
              <a:lnSpc>
                <a:spcPct val="107000"/>
              </a:lnSpc>
              <a:spcAft>
                <a:spcPts val="800"/>
              </a:spcAft>
            </a:pPr>
            <a:r>
              <a:rPr lang="en-US" sz="12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7 </a:t>
            </a:r>
            <a:r>
              <a:rPr lang="en-US" sz="12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The rich </a:t>
            </a:r>
            <a:r>
              <a:rPr lang="en-US" sz="12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ruleth</a:t>
            </a:r>
            <a:r>
              <a:rPr lang="en-US" sz="12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over the poor, and the borrower is servant to the lender.</a:t>
            </a:r>
          </a:p>
          <a:p>
            <a:pPr marL="0" marR="0" algn="l">
              <a:lnSpc>
                <a:spcPct val="107000"/>
              </a:lnSpc>
              <a:spcBef>
                <a:spcPts val="400"/>
              </a:spcBef>
              <a:spcAft>
                <a:spcPts val="200"/>
              </a:spcAft>
            </a:pPr>
            <a:r>
              <a:rPr lang="en-US" sz="12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Proverbs 13:22</a:t>
            </a:r>
          </a:p>
          <a:p>
            <a:pPr marL="0" marR="0" algn="l">
              <a:lnSpc>
                <a:spcPct val="107000"/>
              </a:lnSpc>
              <a:spcAft>
                <a:spcPts val="800"/>
              </a:spcAft>
            </a:pPr>
            <a:r>
              <a:rPr lang="en-US" sz="12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22 </a:t>
            </a:r>
            <a:r>
              <a:rPr lang="en-US" sz="12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 good man </a:t>
            </a:r>
            <a:r>
              <a:rPr lang="en-US" sz="12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leaveth</a:t>
            </a:r>
            <a:r>
              <a:rPr lang="en-US" sz="12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an inheritance to his children's children: and the wealth of the sinner is laid up for the just.</a:t>
            </a:r>
          </a:p>
          <a:p>
            <a:pPr marL="0" marR="0" algn="l">
              <a:lnSpc>
                <a:spcPct val="107000"/>
              </a:lnSpc>
              <a:spcBef>
                <a:spcPts val="400"/>
              </a:spcBef>
              <a:spcAft>
                <a:spcPts val="200"/>
              </a:spcAft>
            </a:pPr>
            <a:r>
              <a:rPr lang="en-US" sz="12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Proverbs 13:11</a:t>
            </a:r>
          </a:p>
          <a:p>
            <a:pPr marL="0" marR="0" algn="l">
              <a:lnSpc>
                <a:spcPct val="107000"/>
              </a:lnSpc>
              <a:spcBef>
                <a:spcPts val="200"/>
              </a:spcBef>
            </a:pPr>
            <a:r>
              <a:rPr lang="en-US" sz="12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Diligent work brings increase</a:t>
            </a:r>
          </a:p>
          <a:p>
            <a:pPr marL="0" marR="0" algn="l">
              <a:lnSpc>
                <a:spcPct val="107000"/>
              </a:lnSpc>
              <a:spcAft>
                <a:spcPts val="800"/>
              </a:spcAft>
            </a:pPr>
            <a:r>
              <a:rPr lang="en-US" sz="12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11 </a:t>
            </a:r>
            <a:r>
              <a:rPr lang="en-US" sz="12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Wealth gotten by vanity shall be diminished: but he that </a:t>
            </a:r>
            <a:r>
              <a:rPr lang="en-US" sz="12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gathereth</a:t>
            </a:r>
            <a:r>
              <a:rPr lang="en-US" sz="12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by </a:t>
            </a:r>
            <a:r>
              <a:rPr lang="en-US" sz="12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labour</a:t>
            </a:r>
            <a:r>
              <a:rPr lang="en-US" sz="12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shall increase.</a:t>
            </a:r>
          </a:p>
          <a:p>
            <a:pPr marL="0" marR="0" algn="l">
              <a:lnSpc>
                <a:spcPct val="107000"/>
              </a:lnSpc>
              <a:spcBef>
                <a:spcPts val="400"/>
              </a:spcBef>
              <a:spcAft>
                <a:spcPts val="200"/>
              </a:spcAft>
            </a:pPr>
            <a:r>
              <a:rPr lang="en-US" sz="12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Hebrews 13:5</a:t>
            </a:r>
          </a:p>
          <a:p>
            <a:pPr marL="0" marR="0" algn="l">
              <a:lnSpc>
                <a:spcPct val="107000"/>
              </a:lnSpc>
              <a:spcAft>
                <a:spcPts val="800"/>
              </a:spcAft>
            </a:pPr>
            <a:r>
              <a:rPr lang="en-US" sz="12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5 </a:t>
            </a:r>
            <a:r>
              <a:rPr lang="en-US" sz="12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Let your conversation be without covetousness; and be content with such things as ye have: for he hath said, I will never leave thee, nor forsake thee.</a:t>
            </a:r>
          </a:p>
          <a:p>
            <a:pPr marL="0" marR="0" algn="l">
              <a:lnSpc>
                <a:spcPct val="107000"/>
              </a:lnSpc>
              <a:spcBef>
                <a:spcPts val="400"/>
              </a:spcBef>
              <a:spcAft>
                <a:spcPts val="200"/>
              </a:spcAft>
            </a:pPr>
            <a:r>
              <a:rPr lang="en-US" sz="12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1 Timothy 6:10</a:t>
            </a:r>
          </a:p>
          <a:p>
            <a:pPr marL="0" marR="0" algn="l">
              <a:lnSpc>
                <a:spcPct val="107000"/>
              </a:lnSpc>
              <a:spcBef>
                <a:spcPts val="200"/>
              </a:spcBef>
            </a:pPr>
            <a:r>
              <a:rPr lang="en-US" sz="12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It’s the love of money that’s the problem, not the money itself</a:t>
            </a:r>
          </a:p>
          <a:p>
            <a:pPr marL="0" marR="0" algn="l">
              <a:lnSpc>
                <a:spcPct val="107000"/>
              </a:lnSpc>
              <a:spcAft>
                <a:spcPts val="800"/>
              </a:spcAft>
            </a:pPr>
            <a:r>
              <a:rPr lang="en-US" sz="12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10 </a:t>
            </a:r>
            <a:r>
              <a:rPr lang="en-US" sz="12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For the love of money is the root of all evil: which while some coveted after, they have erred from the faith, and pierced themselves through with many sorrows.</a:t>
            </a:r>
          </a:p>
        </p:txBody>
      </p:sp>
    </p:spTree>
    <p:extLst>
      <p:ext uri="{BB962C8B-B14F-4D97-AF65-F5344CB8AC3E}">
        <p14:creationId xmlns:p14="http://schemas.microsoft.com/office/powerpoint/2010/main" val="1341680894"/>
      </p:ext>
    </p:extLst>
  </p:cSld>
  <p:clrMapOvr>
    <a:masterClrMapping/>
  </p:clrMapOvr>
  <p:transition spd="slow">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EB501B9-1620-4D41-BEAB-5D62324E8F19}"/>
              </a:ext>
            </a:extLst>
          </p:cNvPr>
          <p:cNvSpPr txBox="1"/>
          <p:nvPr/>
        </p:nvSpPr>
        <p:spPr>
          <a:xfrm>
            <a:off x="228600" y="76200"/>
            <a:ext cx="8686800" cy="984885"/>
          </a:xfrm>
          <a:prstGeom prst="rect">
            <a:avLst/>
          </a:prstGeom>
          <a:noFill/>
        </p:spPr>
        <p:txBody>
          <a:bodyPr wrap="square" rtlCol="0">
            <a:spAutoFit/>
          </a:bodyPr>
          <a:lstStyle/>
          <a:p>
            <a:pPr algn="ctr"/>
            <a:r>
              <a:rPr lang="en-US" sz="4000" b="1" dirty="0">
                <a:solidFill>
                  <a:srgbClr val="FFFF00"/>
                </a:solidFill>
                <a:latin typeface="Bookman Old Style" panose="02050604050505020204" pitchFamily="18" charset="0"/>
              </a:rPr>
              <a:t>Abraham tithes to Melchizedek</a:t>
            </a:r>
          </a:p>
          <a:p>
            <a:pPr algn="ctr"/>
            <a:r>
              <a:rPr lang="en-US" sz="1800" b="1"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T</a:t>
            </a:r>
            <a:r>
              <a:rPr lang="en-US" sz="1800" b="1"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he priest of the most-high God</a:t>
            </a:r>
            <a:endParaRPr lang="en-US" sz="4000" b="1" dirty="0">
              <a:solidFill>
                <a:schemeClr val="accent1">
                  <a:lumMod val="75000"/>
                </a:schemeClr>
              </a:solidFill>
              <a:latin typeface="Bookman Old Style" panose="02050604050505020204" pitchFamily="18" charset="0"/>
            </a:endParaRPr>
          </a:p>
        </p:txBody>
      </p:sp>
      <p:pic>
        <p:nvPicPr>
          <p:cNvPr id="4" name="Picture 3" descr="How we shared the bread and wine on Zoom">
            <a:extLst>
              <a:ext uri="{FF2B5EF4-FFF2-40B4-BE49-F238E27FC236}">
                <a16:creationId xmlns:a16="http://schemas.microsoft.com/office/drawing/2014/main" id="{AFDBF809-B08E-225E-1468-EE763E4919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77" y="1084531"/>
            <a:ext cx="2621280" cy="1743075"/>
          </a:xfrm>
          <a:prstGeom prst="rect">
            <a:avLst/>
          </a:prstGeom>
          <a:noFill/>
          <a:ln>
            <a:noFill/>
          </a:ln>
        </p:spPr>
      </p:pic>
      <p:sp>
        <p:nvSpPr>
          <p:cNvPr id="6" name="TextBox 5">
            <a:extLst>
              <a:ext uri="{FF2B5EF4-FFF2-40B4-BE49-F238E27FC236}">
                <a16:creationId xmlns:a16="http://schemas.microsoft.com/office/drawing/2014/main" id="{4429567A-3F42-3EAB-112A-1B9AC454E6F3}"/>
              </a:ext>
            </a:extLst>
          </p:cNvPr>
          <p:cNvSpPr txBox="1"/>
          <p:nvPr/>
        </p:nvSpPr>
        <p:spPr>
          <a:xfrm>
            <a:off x="152400" y="3048000"/>
            <a:ext cx="5943600" cy="3320653"/>
          </a:xfrm>
          <a:prstGeom prst="rect">
            <a:avLst/>
          </a:prstGeom>
          <a:noFill/>
        </p:spPr>
        <p:txBody>
          <a:bodyPr wrap="square">
            <a:spAutoFit/>
          </a:bodyPr>
          <a:lstStyle/>
          <a:p>
            <a:pPr marL="0" marR="0" algn="l">
              <a:lnSpc>
                <a:spcPct val="107000"/>
              </a:lnSpc>
              <a:spcBef>
                <a:spcPts val="400"/>
              </a:spcBef>
              <a:spcAft>
                <a:spcPts val="200"/>
              </a:spcAft>
            </a:pPr>
            <a:r>
              <a:rPr lang="en-US" sz="105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Genesis 14:14-20</a:t>
            </a:r>
          </a:p>
          <a:p>
            <a:pPr marL="0" marR="0" algn="l">
              <a:lnSpc>
                <a:spcPct val="107000"/>
              </a:lnSpc>
              <a:spcAft>
                <a:spcPts val="800"/>
              </a:spcAft>
            </a:pPr>
            <a:r>
              <a:rPr lang="en-US" sz="105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14 </a:t>
            </a:r>
            <a:r>
              <a:rPr lang="en-US" sz="105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when Abram heard that his brother was taken captive, he armed his trained servants, born in his own house, three hundred and eighteen, and pursued them unto Dan.</a:t>
            </a:r>
          </a:p>
          <a:p>
            <a:pPr marL="0" marR="0" algn="l">
              <a:lnSpc>
                <a:spcPct val="107000"/>
              </a:lnSpc>
              <a:spcAft>
                <a:spcPts val="800"/>
              </a:spcAft>
            </a:pPr>
            <a:r>
              <a:rPr lang="en-US" sz="105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15 </a:t>
            </a:r>
            <a:r>
              <a:rPr lang="en-US" sz="105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he divided himself against them, he and his servants, by night, and smote them, and pursued them unto </a:t>
            </a:r>
            <a:r>
              <a:rPr lang="en-US" sz="105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Hobah</a:t>
            </a:r>
            <a:r>
              <a:rPr lang="en-US" sz="105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which is on the left hand of Damascus.</a:t>
            </a:r>
          </a:p>
          <a:p>
            <a:pPr marL="0" marR="0" algn="l">
              <a:lnSpc>
                <a:spcPct val="107000"/>
              </a:lnSpc>
              <a:spcAft>
                <a:spcPts val="800"/>
              </a:spcAft>
            </a:pPr>
            <a:r>
              <a:rPr lang="en-US" sz="105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16 </a:t>
            </a:r>
            <a:r>
              <a:rPr lang="en-US" sz="105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he brought back all the goods, and also brought again his brother Lot, and his goods, and the women also, and the people.</a:t>
            </a:r>
          </a:p>
          <a:p>
            <a:pPr marL="0" marR="0" algn="l">
              <a:lnSpc>
                <a:spcPct val="107000"/>
              </a:lnSpc>
              <a:spcAft>
                <a:spcPts val="800"/>
              </a:spcAft>
            </a:pPr>
            <a:r>
              <a:rPr lang="en-US" sz="105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17 </a:t>
            </a:r>
            <a:r>
              <a:rPr lang="en-US" sz="105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the king of Sodom went out to meet him after his return from the slaughter of </a:t>
            </a:r>
            <a:r>
              <a:rPr lang="en-US" sz="105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Chedorlaomer</a:t>
            </a:r>
            <a:r>
              <a:rPr lang="en-US" sz="105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and of the kings that were with him, at the valley of </a:t>
            </a:r>
            <a:r>
              <a:rPr lang="en-US" sz="105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Shaveh</a:t>
            </a:r>
            <a:r>
              <a:rPr lang="en-US" sz="105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which is the king's dale.</a:t>
            </a:r>
          </a:p>
          <a:p>
            <a:pPr marL="0" marR="0" algn="l">
              <a:lnSpc>
                <a:spcPct val="107000"/>
              </a:lnSpc>
              <a:spcAft>
                <a:spcPts val="800"/>
              </a:spcAft>
            </a:pPr>
            <a:r>
              <a:rPr lang="en-US" sz="105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18 </a:t>
            </a:r>
            <a:r>
              <a:rPr lang="en-US" sz="105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Melchizedek king of Salem brought forth bread and wine: and he was the priest of the most high God.</a:t>
            </a:r>
          </a:p>
          <a:p>
            <a:pPr marL="0" marR="0" algn="l">
              <a:lnSpc>
                <a:spcPct val="107000"/>
              </a:lnSpc>
              <a:spcAft>
                <a:spcPts val="800"/>
              </a:spcAft>
            </a:pPr>
            <a:r>
              <a:rPr lang="en-US" sz="105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19 </a:t>
            </a:r>
            <a:r>
              <a:rPr lang="en-US" sz="105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he blessed him, and said, Blessed be Abram of the most high God, possessor of heaven and earth:</a:t>
            </a:r>
          </a:p>
          <a:p>
            <a:pPr marL="0" marR="0" algn="l">
              <a:lnSpc>
                <a:spcPct val="107000"/>
              </a:lnSpc>
              <a:spcAft>
                <a:spcPts val="800"/>
              </a:spcAft>
            </a:pPr>
            <a:r>
              <a:rPr lang="en-US" sz="105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20 </a:t>
            </a:r>
            <a:r>
              <a:rPr lang="en-US" sz="105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blessed be the most high God, which hath delivered thine enemies into thy hand. And he gave him tithes of all.</a:t>
            </a:r>
          </a:p>
        </p:txBody>
      </p:sp>
    </p:spTree>
  </p:cSld>
  <p:clrMapOvr>
    <a:masterClrMapping/>
  </p:clrMapOvr>
  <p:transition spd="slow">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983E6-ACA3-1B7C-B096-509E6B4C419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2EB86A1-9739-B098-75CA-305AF35D5A48}"/>
              </a:ext>
            </a:extLst>
          </p:cNvPr>
          <p:cNvSpPr txBox="1"/>
          <p:nvPr/>
        </p:nvSpPr>
        <p:spPr>
          <a:xfrm>
            <a:off x="2133600" y="75103"/>
            <a:ext cx="5105401" cy="461665"/>
          </a:xfrm>
          <a:prstGeom prst="rect">
            <a:avLst/>
          </a:prstGeom>
          <a:noFill/>
        </p:spPr>
        <p:txBody>
          <a:bodyPr wrap="square" rtlCol="0">
            <a:spAutoFit/>
          </a:bodyPr>
          <a:lstStyle/>
          <a:p>
            <a:r>
              <a:rPr lang="en-US" sz="2400" b="1" dirty="0">
                <a:solidFill>
                  <a:srgbClr val="FFFF00"/>
                </a:solidFill>
                <a:latin typeface="Bookman Old Style" panose="02050604050505020204" pitchFamily="18" charset="0"/>
              </a:rPr>
              <a:t>Additional Aspects of Money</a:t>
            </a:r>
            <a:endParaRPr lang="en-US" sz="2800" b="1" dirty="0">
              <a:solidFill>
                <a:srgbClr val="FFFF00"/>
              </a:solidFill>
              <a:latin typeface="Bookman Old Style" panose="02050604050505020204" pitchFamily="18" charset="0"/>
            </a:endParaRPr>
          </a:p>
        </p:txBody>
      </p:sp>
      <p:sp>
        <p:nvSpPr>
          <p:cNvPr id="6" name="TextBox 5">
            <a:extLst>
              <a:ext uri="{FF2B5EF4-FFF2-40B4-BE49-F238E27FC236}">
                <a16:creationId xmlns:a16="http://schemas.microsoft.com/office/drawing/2014/main" id="{7FFF0FEB-AC31-F38C-EF36-B10ADEE330B1}"/>
              </a:ext>
            </a:extLst>
          </p:cNvPr>
          <p:cNvSpPr txBox="1"/>
          <p:nvPr/>
        </p:nvSpPr>
        <p:spPr>
          <a:xfrm>
            <a:off x="152400" y="1295400"/>
            <a:ext cx="8686800" cy="4202817"/>
          </a:xfrm>
          <a:prstGeom prst="rect">
            <a:avLst/>
          </a:prstGeom>
          <a:noFill/>
        </p:spPr>
        <p:txBody>
          <a:bodyPr wrap="square">
            <a:spAutoFit/>
          </a:bodyPr>
          <a:lstStyle/>
          <a:p>
            <a:pPr marL="0" marR="0">
              <a:lnSpc>
                <a:spcPct val="107000"/>
              </a:lnSpc>
              <a:spcBef>
                <a:spcPts val="400"/>
              </a:spcBef>
              <a:spcAft>
                <a:spcPts val="200"/>
              </a:spcAft>
            </a:pPr>
            <a:r>
              <a:rPr lang="en-US" sz="18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Matthew 6:24</a:t>
            </a:r>
          </a:p>
          <a:p>
            <a:pPr marL="0" marR="0">
              <a:lnSpc>
                <a:spcPct val="107000"/>
              </a:lnSpc>
              <a:spcBef>
                <a:spcPts val="200"/>
              </a:spcBef>
            </a:pPr>
            <a:r>
              <a:rPr lang="en-US" sz="18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Who’s in charge?</a:t>
            </a:r>
          </a:p>
          <a:p>
            <a:pPr marL="0" marR="0">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24 </a:t>
            </a: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No man can serve two masters: for either he will hate the one, and love the other; or else he will hold to the one, and despise the other. Ye cannot serve God and mammon.</a:t>
            </a:r>
          </a:p>
          <a:p>
            <a:pPr marL="0" marR="0">
              <a:lnSpc>
                <a:spcPct val="107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400"/>
              </a:spcBef>
              <a:spcAft>
                <a:spcPts val="200"/>
              </a:spcAft>
            </a:pPr>
            <a:r>
              <a:rPr lang="en-US" sz="18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Psalms 37:16-17</a:t>
            </a:r>
          </a:p>
          <a:p>
            <a:pPr marL="0" marR="0">
              <a:lnSpc>
                <a:spcPct val="107000"/>
              </a:lnSpc>
              <a:spcBef>
                <a:spcPts val="200"/>
              </a:spcBef>
            </a:pPr>
            <a:r>
              <a:rPr lang="en-US" sz="18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This is not saying you can’t have a lot.</a:t>
            </a:r>
          </a:p>
          <a:p>
            <a:pPr marL="0" marR="0">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16 </a:t>
            </a: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 little that a righteous man hath is better than the riches of many wicked.</a:t>
            </a:r>
          </a:p>
          <a:p>
            <a:pPr marL="0" marR="0">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17 </a:t>
            </a: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For the arms of the wicked shall be broken: but the Lord </a:t>
            </a:r>
            <a:r>
              <a:rPr lang="en-US" sz="1800" b="1"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upholdeth</a:t>
            </a: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the righteous.</a:t>
            </a:r>
          </a:p>
        </p:txBody>
      </p:sp>
    </p:spTree>
    <p:extLst>
      <p:ext uri="{BB962C8B-B14F-4D97-AF65-F5344CB8AC3E}">
        <p14:creationId xmlns:p14="http://schemas.microsoft.com/office/powerpoint/2010/main" val="2741522403"/>
      </p:ext>
    </p:extLst>
  </p:cSld>
  <p:clrMapOvr>
    <a:masterClrMapping/>
  </p:clrMapOvr>
  <p:transition spd="slow">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A2B02-7C7B-AC86-FC33-FDD443854CEB}"/>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D9E40F6-51D8-F98B-51B8-40896516660E}"/>
              </a:ext>
            </a:extLst>
          </p:cNvPr>
          <p:cNvSpPr txBox="1"/>
          <p:nvPr/>
        </p:nvSpPr>
        <p:spPr>
          <a:xfrm>
            <a:off x="2133600" y="75103"/>
            <a:ext cx="5105401" cy="461665"/>
          </a:xfrm>
          <a:prstGeom prst="rect">
            <a:avLst/>
          </a:prstGeom>
          <a:noFill/>
        </p:spPr>
        <p:txBody>
          <a:bodyPr wrap="square" rtlCol="0">
            <a:spAutoFit/>
          </a:bodyPr>
          <a:lstStyle/>
          <a:p>
            <a:r>
              <a:rPr lang="en-US" sz="2400" b="1" dirty="0">
                <a:solidFill>
                  <a:srgbClr val="FFFF00"/>
                </a:solidFill>
                <a:latin typeface="Bookman Old Style" panose="02050604050505020204" pitchFamily="18" charset="0"/>
              </a:rPr>
              <a:t>Summary of Money</a:t>
            </a:r>
            <a:endParaRPr lang="en-US" sz="2800" b="1" dirty="0">
              <a:solidFill>
                <a:srgbClr val="FFFF00"/>
              </a:solidFill>
              <a:latin typeface="Bookman Old Style" panose="02050604050505020204" pitchFamily="18" charset="0"/>
            </a:endParaRPr>
          </a:p>
        </p:txBody>
      </p:sp>
      <p:sp>
        <p:nvSpPr>
          <p:cNvPr id="6" name="TextBox 5">
            <a:extLst>
              <a:ext uri="{FF2B5EF4-FFF2-40B4-BE49-F238E27FC236}">
                <a16:creationId xmlns:a16="http://schemas.microsoft.com/office/drawing/2014/main" id="{97872A6B-7A14-3C50-5E89-3C8EB5BA1734}"/>
              </a:ext>
            </a:extLst>
          </p:cNvPr>
          <p:cNvSpPr txBox="1"/>
          <p:nvPr/>
        </p:nvSpPr>
        <p:spPr>
          <a:xfrm>
            <a:off x="228600" y="609600"/>
            <a:ext cx="8686800" cy="4527650"/>
          </a:xfrm>
          <a:prstGeom prst="rect">
            <a:avLst/>
          </a:prstGeom>
          <a:noFill/>
        </p:spPr>
        <p:txBody>
          <a:bodyPr wrap="square">
            <a:spAutoFit/>
          </a:bodyPr>
          <a:lstStyle/>
          <a:p>
            <a:pPr marR="0" lvl="0">
              <a:lnSpc>
                <a:spcPct val="107000"/>
              </a:lnSpc>
            </a:pPr>
            <a:r>
              <a:rPr lang="en-US" sz="18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Put God first</a:t>
            </a:r>
          </a:p>
          <a:p>
            <a:pPr marR="0" lvl="1">
              <a:lnSpc>
                <a:spcPct val="107000"/>
              </a:lnSpc>
            </a:pPr>
            <a:r>
              <a:rPr lang="en-US" sz="18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Honor his prophets</a:t>
            </a:r>
          </a:p>
          <a:p>
            <a:pPr marR="0" lvl="0">
              <a:lnSpc>
                <a:spcPct val="107000"/>
              </a:lnSpc>
            </a:pPr>
            <a:r>
              <a:rPr lang="en-US" sz="18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Make a life style of giving and men will give into your bosom</a:t>
            </a:r>
          </a:p>
          <a:p>
            <a:pPr marR="0" lvl="0">
              <a:lnSpc>
                <a:spcPct val="107000"/>
              </a:lnSpc>
            </a:pPr>
            <a:r>
              <a:rPr lang="en-US" sz="18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Always speak in faith – It is well!</a:t>
            </a:r>
          </a:p>
          <a:p>
            <a:pPr marR="0" lvl="0">
              <a:lnSpc>
                <a:spcPct val="107000"/>
              </a:lnSpc>
            </a:pPr>
            <a:r>
              <a:rPr lang="en-US" sz="18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Remember it’s the love of money that is the root of all evil</a:t>
            </a:r>
          </a:p>
          <a:p>
            <a:pPr marR="0" lvl="0">
              <a:lnSpc>
                <a:spcPct val="107000"/>
              </a:lnSpc>
            </a:pPr>
            <a:r>
              <a:rPr lang="en-US" sz="18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Prosperity is not a money term</a:t>
            </a:r>
          </a:p>
          <a:p>
            <a:pPr marR="0" lvl="0">
              <a:lnSpc>
                <a:spcPct val="107000"/>
              </a:lnSpc>
            </a:pPr>
            <a:r>
              <a:rPr lang="en-US" sz="18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its having more than enough in all areas of life</a:t>
            </a:r>
          </a:p>
          <a:p>
            <a:pPr marR="0" lvl="1">
              <a:lnSpc>
                <a:spcPct val="107000"/>
              </a:lnSpc>
            </a:pPr>
            <a:r>
              <a:rPr lang="en-US" sz="18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Spiritual, Physical, Financial, Emotional, and mental</a:t>
            </a:r>
          </a:p>
          <a:p>
            <a:pPr marR="0" lvl="0">
              <a:lnSpc>
                <a:spcPct val="107000"/>
              </a:lnSpc>
            </a:pPr>
            <a:r>
              <a:rPr lang="en-US" sz="18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Faith can be a form of prosperity – bags full of money, gold, or shekels wouldn’t have done the disciples any good </a:t>
            </a:r>
          </a:p>
          <a:p>
            <a:pPr marR="0" lvl="0">
              <a:lnSpc>
                <a:spcPct val="107000"/>
              </a:lnSpc>
            </a:pPr>
            <a:r>
              <a:rPr lang="en-US" sz="18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when they are about to die in a storm</a:t>
            </a:r>
          </a:p>
          <a:p>
            <a:pPr marR="0" lvl="0">
              <a:lnSpc>
                <a:spcPct val="107000"/>
              </a:lnSpc>
            </a:pPr>
            <a:endParaRPr lang="en-US" sz="18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07000"/>
              </a:lnSpc>
            </a:pPr>
            <a:r>
              <a:rPr lang="en-US" sz="18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Solomon was prosperous in first wisdom, knowledge, and then an abundance of wealth</a:t>
            </a:r>
          </a:p>
          <a:p>
            <a:pPr marR="0" lvl="1">
              <a:lnSpc>
                <a:spcPct val="107000"/>
              </a:lnSpc>
              <a:spcAft>
                <a:spcPts val="800"/>
              </a:spcAft>
            </a:pPr>
            <a:r>
              <a:rPr lang="en-US" sz="18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Read proverbs every day and you will deal wisely in all the affairs of life</a:t>
            </a:r>
          </a:p>
        </p:txBody>
      </p:sp>
      <p:sp>
        <p:nvSpPr>
          <p:cNvPr id="3" name="TextBox 2">
            <a:extLst>
              <a:ext uri="{FF2B5EF4-FFF2-40B4-BE49-F238E27FC236}">
                <a16:creationId xmlns:a16="http://schemas.microsoft.com/office/drawing/2014/main" id="{5776BB13-75F4-4AC3-756A-B91A1C0D14A1}"/>
              </a:ext>
            </a:extLst>
          </p:cNvPr>
          <p:cNvSpPr txBox="1"/>
          <p:nvPr/>
        </p:nvSpPr>
        <p:spPr>
          <a:xfrm>
            <a:off x="2590800" y="5334000"/>
            <a:ext cx="4572000" cy="996940"/>
          </a:xfrm>
          <a:prstGeom prst="rect">
            <a:avLst/>
          </a:prstGeom>
          <a:noFill/>
        </p:spPr>
        <p:txBody>
          <a:bodyPr wrap="square">
            <a:spAutoFit/>
          </a:bodyPr>
          <a:lstStyle/>
          <a:p>
            <a:pPr marL="0" marR="0">
              <a:lnSpc>
                <a:spcPct val="107000"/>
              </a:lnSpc>
              <a:spcBef>
                <a:spcPts val="400"/>
              </a:spcBef>
              <a:spcAft>
                <a:spcPts val="200"/>
              </a:spcAft>
            </a:pPr>
            <a:r>
              <a:rPr lang="en-US" sz="18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Ecclesiastes 11:1</a:t>
            </a:r>
          </a:p>
          <a:p>
            <a:pPr marL="0" marR="0">
              <a:lnSpc>
                <a:spcPct val="107000"/>
              </a:lnSpc>
              <a:spcAft>
                <a:spcPts val="800"/>
              </a:spcAft>
            </a:pP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11 Cast thy bread upon the waters: for thou shalt find it after many days.</a:t>
            </a:r>
            <a:endPar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73054111"/>
      </p:ext>
    </p:extLst>
  </p:cSld>
  <p:clrMapOvr>
    <a:masterClrMapping/>
  </p:clrMapOvr>
  <p:transition spd="slow">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EB501B9-1620-4D41-BEAB-5D62324E8F19}"/>
              </a:ext>
            </a:extLst>
          </p:cNvPr>
          <p:cNvSpPr txBox="1"/>
          <p:nvPr/>
        </p:nvSpPr>
        <p:spPr>
          <a:xfrm>
            <a:off x="147112" y="304800"/>
            <a:ext cx="8158688"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Prosperity: Not just Money</a:t>
            </a:r>
            <a:endParaRPr lang="en-US" sz="2800" b="1" dirty="0">
              <a:solidFill>
                <a:srgbClr val="FFFF00"/>
              </a:solidFill>
              <a:latin typeface="Bookman Old Style" panose="02050604050505020204" pitchFamily="18" charset="0"/>
            </a:endParaRPr>
          </a:p>
        </p:txBody>
      </p:sp>
      <p:pic>
        <p:nvPicPr>
          <p:cNvPr id="2050" name="Picture 2" descr="Body, Soul, Spirit: Simply Explained ...">
            <a:extLst>
              <a:ext uri="{FF2B5EF4-FFF2-40B4-BE49-F238E27FC236}">
                <a16:creationId xmlns:a16="http://schemas.microsoft.com/office/drawing/2014/main" id="{2B763161-A8B2-2AE5-D64B-EAF26AE55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990600"/>
            <a:ext cx="2847975" cy="1600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C103A81-DD8C-2718-9FB8-5E434F217D6C}"/>
              </a:ext>
            </a:extLst>
          </p:cNvPr>
          <p:cNvSpPr txBox="1"/>
          <p:nvPr/>
        </p:nvSpPr>
        <p:spPr>
          <a:xfrm>
            <a:off x="228600" y="914400"/>
            <a:ext cx="4572000" cy="4436471"/>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What does it mean to have your soul prosper</a:t>
            </a:r>
          </a:p>
          <a:p>
            <a:pPr marL="0" marR="0" algn="l">
              <a:lnSpc>
                <a:spcPct val="107000"/>
              </a:lnSpc>
              <a:spcBef>
                <a:spcPts val="200"/>
              </a:spcBef>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Your soul is your mind, will, and emotions.</a:t>
            </a:r>
          </a:p>
          <a:p>
            <a:pPr marL="0" marR="0" algn="l">
              <a:lnSpc>
                <a:spcPct val="107000"/>
              </a:lnSpc>
              <a:spcBef>
                <a:spcPts val="200"/>
              </a:spcBef>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Mind – the more you know, the more you can do – this is in all 5 of the areas: Spiritual, Physical, Financial, Emotional, and mental</a:t>
            </a:r>
          </a:p>
          <a:p>
            <a:pPr marL="0" marR="0" algn="l">
              <a:lnSpc>
                <a:spcPct val="107000"/>
              </a:lnSpc>
              <a:spcBef>
                <a:spcPts val="200"/>
              </a:spcBef>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Will – Self-control is will-power, but also a fruit of the Spirit</a:t>
            </a:r>
          </a:p>
          <a:p>
            <a:pPr marL="0" marR="0" algn="l">
              <a:lnSpc>
                <a:spcPct val="107000"/>
              </a:lnSpc>
              <a:spcBef>
                <a:spcPts val="200"/>
              </a:spcBef>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Emotions – Be angry and sin not!</a:t>
            </a:r>
          </a:p>
          <a:p>
            <a:pPr marL="0" marR="0" algn="l">
              <a:lnSpc>
                <a:spcPct val="107000"/>
              </a:lnSpc>
              <a:spcBef>
                <a:spcPts val="400"/>
              </a:spcBef>
              <a:spcAft>
                <a:spcPts val="200"/>
              </a:spcAft>
            </a:pPr>
            <a:r>
              <a:rPr lang="en-US" sz="18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3 John 2</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Beloved, I wish above all things that thou mayest prosper and be in health, even as thy soul </a:t>
            </a:r>
            <a:r>
              <a:rPr lang="en-US" sz="18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prospereth</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434060294"/>
      </p:ext>
    </p:extLst>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DD8723F-EB41-EA28-A84A-E606485C3BF1}"/>
              </a:ext>
            </a:extLst>
          </p:cNvPr>
          <p:cNvSpPr txBox="1"/>
          <p:nvPr/>
        </p:nvSpPr>
        <p:spPr>
          <a:xfrm>
            <a:off x="381000" y="762000"/>
            <a:ext cx="4572000" cy="4555350"/>
          </a:xfrm>
          <a:prstGeom prst="rect">
            <a:avLst/>
          </a:prstGeom>
          <a:noFill/>
        </p:spPr>
        <p:txBody>
          <a:bodyPr wrap="square">
            <a:spAutoFit/>
          </a:bodyPr>
          <a:lstStyle/>
          <a:p>
            <a:pPr marL="0" marR="0" algn="l">
              <a:lnSpc>
                <a:spcPct val="107000"/>
              </a:lnSpc>
              <a:spcBef>
                <a:spcPts val="400"/>
              </a:spcBef>
              <a:spcAft>
                <a:spcPts val="200"/>
              </a:spcAft>
            </a:pPr>
            <a:r>
              <a:rPr lang="en-US" sz="16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They gambled over the clothes of Jesus</a:t>
            </a:r>
          </a:p>
          <a:p>
            <a:pPr marL="0" marR="0" algn="l">
              <a:lnSpc>
                <a:spcPct val="107000"/>
              </a:lnSpc>
              <a:spcBef>
                <a:spcPts val="200"/>
              </a:spcBef>
            </a:pPr>
            <a:r>
              <a:rPr lang="en-US" sz="16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They must have been Zegna, Canali, Brioni, </a:t>
            </a:r>
            <a:r>
              <a:rPr lang="en-US" sz="1600" b="1" i="1" kern="100" dirty="0" err="1">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Kiton</a:t>
            </a:r>
            <a:r>
              <a:rPr lang="en-US" sz="16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 Tom Ford, Gucci, Dolce &amp; Gabbana or Giorgio </a:t>
            </a:r>
            <a:r>
              <a:rPr lang="en-US" sz="1600" b="1" i="1" kern="100" dirty="0" err="1">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Armasni</a:t>
            </a:r>
            <a:endParaRPr lang="en-US" sz="16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algn="l">
              <a:lnSpc>
                <a:spcPct val="107000"/>
              </a:lnSpc>
              <a:spcAft>
                <a:spcPts val="800"/>
              </a:spcAft>
            </a:pPr>
            <a:r>
              <a:rPr lang="en-US" sz="16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John 19:23-24</a:t>
            </a:r>
            <a:endParaRPr lang="en-US" sz="16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23 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Then the soldiers, when they had crucified Jesus, took his garments, and made four parts, to every soldier a part; and also his coat: now the coat was without seam, woven from the top throughout.</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24 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They said therefore among themselves, Let us not rend it, but cast lots for it, whose it shall be: that the scripture might be fulfilled, which saith, They parted my raiment among them, and for my vesture they did cast lots. These things therefore the soldiers did.</a:t>
            </a:r>
          </a:p>
        </p:txBody>
      </p:sp>
      <p:sp>
        <p:nvSpPr>
          <p:cNvPr id="8" name="TextBox 7">
            <a:extLst>
              <a:ext uri="{FF2B5EF4-FFF2-40B4-BE49-F238E27FC236}">
                <a16:creationId xmlns:a16="http://schemas.microsoft.com/office/drawing/2014/main" id="{51D28708-DD52-3D6B-E8B0-6B5EB2A8B45F}"/>
              </a:ext>
            </a:extLst>
          </p:cNvPr>
          <p:cNvSpPr txBox="1"/>
          <p:nvPr/>
        </p:nvSpPr>
        <p:spPr>
          <a:xfrm>
            <a:off x="492656" y="240785"/>
            <a:ext cx="8158688" cy="461665"/>
          </a:xfrm>
          <a:prstGeom prst="rect">
            <a:avLst/>
          </a:prstGeom>
          <a:noFill/>
        </p:spPr>
        <p:txBody>
          <a:bodyPr wrap="square" rtlCol="0">
            <a:spAutoFit/>
          </a:bodyPr>
          <a:lstStyle/>
          <a:p>
            <a:pPr algn="l"/>
            <a:r>
              <a:rPr lang="en-US" sz="2400" b="1" dirty="0">
                <a:solidFill>
                  <a:srgbClr val="FFFF00"/>
                </a:solidFill>
                <a:latin typeface="Bookman Old Style" panose="02050604050505020204" pitchFamily="18" charset="0"/>
              </a:rPr>
              <a:t>Did Jesus have more than enough?</a:t>
            </a:r>
            <a:endParaRPr lang="en-US" sz="2800" b="1" dirty="0">
              <a:solidFill>
                <a:srgbClr val="FFFF00"/>
              </a:solidFill>
              <a:latin typeface="Bookman Old Style" panose="02050604050505020204" pitchFamily="18" charset="0"/>
            </a:endParaRPr>
          </a:p>
        </p:txBody>
      </p:sp>
      <p:pic>
        <p:nvPicPr>
          <p:cNvPr id="3076" name="Picture 4" descr="Crown Royal Luxury Bathrobe – Crown Royal USA E-Comm">
            <a:extLst>
              <a:ext uri="{FF2B5EF4-FFF2-40B4-BE49-F238E27FC236}">
                <a16:creationId xmlns:a16="http://schemas.microsoft.com/office/drawing/2014/main" id="{E16B1B26-4417-B2DF-6CDE-7C001FAA25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838200"/>
            <a:ext cx="4021950" cy="402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403253"/>
      </p:ext>
    </p:extLst>
  </p:cSld>
  <p:clrMapOvr>
    <a:masterClrMapping/>
  </p:clrMapOvr>
  <p:transition spd="slow">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3DE14-8FB7-4F51-9414-995B6390C5F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E663004-9038-E9FD-7C61-CCE24830B296}"/>
              </a:ext>
            </a:extLst>
          </p:cNvPr>
          <p:cNvSpPr txBox="1"/>
          <p:nvPr/>
        </p:nvSpPr>
        <p:spPr>
          <a:xfrm>
            <a:off x="245250" y="750224"/>
            <a:ext cx="4572000" cy="5866991"/>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More than enough - can also refer to the spiritual knowledge to obtain what is needed</a:t>
            </a:r>
          </a:p>
          <a:p>
            <a:pPr marL="0" marR="0" algn="l">
              <a:lnSpc>
                <a:spcPct val="107000"/>
              </a:lnSpc>
              <a:spcBef>
                <a:spcPts val="200"/>
              </a:spcBef>
            </a:pPr>
            <a:r>
              <a:rPr lang="en-US" sz="18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Remember when he said the girl is just asleep?</a:t>
            </a:r>
          </a:p>
          <a:p>
            <a:pPr marL="0" marR="0" algn="l">
              <a:lnSpc>
                <a:spcPct val="107000"/>
              </a:lnSpc>
              <a:spcBef>
                <a:spcPts val="200"/>
              </a:spcBef>
            </a:pPr>
            <a:r>
              <a:rPr lang="en-US" sz="18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Jesus had a habit of speaking faith in his day to day life.</a:t>
            </a:r>
          </a:p>
          <a:p>
            <a:pPr marL="0" marR="0" algn="l">
              <a:lnSpc>
                <a:spcPct val="107000"/>
              </a:lnSpc>
              <a:spcBef>
                <a:spcPts val="200"/>
              </a:spcBef>
            </a:pPr>
            <a:r>
              <a:rPr lang="en-US" sz="18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When money was needed for taxes Jesus said – go fishing</a:t>
            </a:r>
          </a:p>
          <a:p>
            <a:pPr marL="0" marR="0" algn="l">
              <a:lnSpc>
                <a:spcPct val="107000"/>
              </a:lnSpc>
              <a:spcBef>
                <a:spcPts val="200"/>
              </a:spcBef>
            </a:pPr>
            <a:r>
              <a:rPr lang="en-US" sz="18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He tapped into a spiritual level based on what must have been Mark 11:23</a:t>
            </a:r>
          </a:p>
          <a:p>
            <a:pPr marL="0" marR="0" algn="l">
              <a:lnSpc>
                <a:spcPct val="107000"/>
              </a:lnSpc>
              <a:spcBef>
                <a:spcPts val="200"/>
              </a:spcBef>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Matthew 17:27</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27 </a:t>
            </a: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Notwithstanding, lest we should offend them, go thou to the sea, and cast an hook, and take up the fish that first cometh up; and when thou hast opened his mouth, thou shalt find a piece of money: that take, and give unto them for me and thee.</a:t>
            </a:r>
          </a:p>
        </p:txBody>
      </p:sp>
      <p:sp>
        <p:nvSpPr>
          <p:cNvPr id="8" name="TextBox 7">
            <a:extLst>
              <a:ext uri="{FF2B5EF4-FFF2-40B4-BE49-F238E27FC236}">
                <a16:creationId xmlns:a16="http://schemas.microsoft.com/office/drawing/2014/main" id="{F1FD6F3F-9A65-BCA5-28B7-47F744D6765A}"/>
              </a:ext>
            </a:extLst>
          </p:cNvPr>
          <p:cNvSpPr txBox="1"/>
          <p:nvPr/>
        </p:nvSpPr>
        <p:spPr>
          <a:xfrm>
            <a:off x="239388" y="152400"/>
            <a:ext cx="8158688" cy="461665"/>
          </a:xfrm>
          <a:prstGeom prst="rect">
            <a:avLst/>
          </a:prstGeom>
          <a:noFill/>
        </p:spPr>
        <p:txBody>
          <a:bodyPr wrap="square" rtlCol="0">
            <a:spAutoFit/>
          </a:bodyPr>
          <a:lstStyle/>
          <a:p>
            <a:pPr algn="l"/>
            <a:r>
              <a:rPr lang="en-US" sz="2400" b="1" dirty="0">
                <a:solidFill>
                  <a:srgbClr val="FFFF00"/>
                </a:solidFill>
                <a:latin typeface="Bookman Old Style" panose="02050604050505020204" pitchFamily="18" charset="0"/>
              </a:rPr>
              <a:t>More than enough?</a:t>
            </a:r>
            <a:endParaRPr lang="en-US" sz="2800" b="1" dirty="0">
              <a:solidFill>
                <a:srgbClr val="FFFF00"/>
              </a:solidFill>
              <a:latin typeface="Bookman Old Style" panose="02050604050505020204" pitchFamily="18" charset="0"/>
            </a:endParaRPr>
          </a:p>
        </p:txBody>
      </p:sp>
      <p:pic>
        <p:nvPicPr>
          <p:cNvPr id="4100" name="Picture 4" descr="Money, in a Fish – Next Step Press">
            <a:extLst>
              <a:ext uri="{FF2B5EF4-FFF2-40B4-BE49-F238E27FC236}">
                <a16:creationId xmlns:a16="http://schemas.microsoft.com/office/drawing/2014/main" id="{27C2D45E-CC2F-045F-70F5-06E0D56D5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112" y="838200"/>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gold coins as local currency">
            <a:extLst>
              <a:ext uri="{FF2B5EF4-FFF2-40B4-BE49-F238E27FC236}">
                <a16:creationId xmlns:a16="http://schemas.microsoft.com/office/drawing/2014/main" id="{229CCD21-C67B-5E89-A30C-51ADE88298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112" y="4495800"/>
            <a:ext cx="2892688" cy="1419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6BCF986-0A01-06E4-5DD9-F5A95C6209B9}"/>
              </a:ext>
            </a:extLst>
          </p:cNvPr>
          <p:cNvSpPr txBox="1"/>
          <p:nvPr/>
        </p:nvSpPr>
        <p:spPr>
          <a:xfrm>
            <a:off x="6553200" y="3810000"/>
            <a:ext cx="1288030" cy="646331"/>
          </a:xfrm>
          <a:prstGeom prst="rect">
            <a:avLst/>
          </a:prstGeom>
          <a:noFill/>
        </p:spPr>
        <p:txBody>
          <a:bodyPr wrap="square">
            <a:spAutoFit/>
          </a:bodyPr>
          <a:lstStyle/>
          <a:p>
            <a:r>
              <a:rPr lang="en-US" sz="3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Tax</a:t>
            </a:r>
            <a:endParaRPr lang="en-US" dirty="0">
              <a:solidFill>
                <a:schemeClr val="accent2"/>
              </a:solidFill>
            </a:endParaRPr>
          </a:p>
        </p:txBody>
      </p:sp>
    </p:spTree>
    <p:extLst>
      <p:ext uri="{BB962C8B-B14F-4D97-AF65-F5344CB8AC3E}">
        <p14:creationId xmlns:p14="http://schemas.microsoft.com/office/powerpoint/2010/main" val="4260163519"/>
      </p:ext>
    </p:extLst>
  </p:cSld>
  <p:clrMapOvr>
    <a:masterClrMapping/>
  </p:clrMapOvr>
  <p:transition spd="slow">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7BCEB-2D9F-A71D-DF75-F1B92ABA548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29CEB15-FB8A-785F-3D89-C4F8C6810230}"/>
              </a:ext>
            </a:extLst>
          </p:cNvPr>
          <p:cNvSpPr txBox="1"/>
          <p:nvPr/>
        </p:nvSpPr>
        <p:spPr>
          <a:xfrm>
            <a:off x="245250" y="750224"/>
            <a:ext cx="4572000" cy="5131789"/>
          </a:xfrm>
          <a:prstGeom prst="rect">
            <a:avLst/>
          </a:prstGeom>
          <a:noFill/>
        </p:spPr>
        <p:txBody>
          <a:bodyPr wrap="square">
            <a:spAutoFit/>
          </a:bodyPr>
          <a:lstStyle/>
          <a:p>
            <a:pPr marL="0" marR="0" algn="l">
              <a:lnSpc>
                <a:spcPct val="107000"/>
              </a:lnSpc>
              <a:spcBef>
                <a:spcPts val="400"/>
              </a:spcBef>
              <a:spcAft>
                <a:spcPts val="200"/>
              </a:spcAft>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Above and Not beneath!</a:t>
            </a:r>
          </a:p>
          <a:p>
            <a:pPr marL="0" marR="0" algn="l">
              <a:lnSpc>
                <a:spcPct val="107000"/>
              </a:lnSpc>
              <a:spcBef>
                <a:spcPts val="200"/>
              </a:spcBef>
            </a:pPr>
            <a:r>
              <a:rPr lang="en-US" sz="18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To Observe and to do</a:t>
            </a:r>
          </a:p>
          <a:p>
            <a:pPr marL="0" marR="0" algn="l">
              <a:lnSpc>
                <a:spcPct val="107000"/>
              </a:lnSpc>
              <a:spcBef>
                <a:spcPts val="200"/>
              </a:spcBef>
            </a:pPr>
            <a:r>
              <a:rPr lang="en-US" sz="18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Question: is this scripture something you confess daily?</a:t>
            </a:r>
          </a:p>
          <a:p>
            <a:pPr marL="0" marR="0" algn="l">
              <a:lnSpc>
                <a:spcPct val="107000"/>
              </a:lnSpc>
              <a:spcAft>
                <a:spcPts val="800"/>
              </a:spcAft>
            </a:pPr>
            <a:r>
              <a:rPr lang="en-US" sz="18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Deuteronomy 28:13</a:t>
            </a:r>
            <a:endParaRPr lang="en-US" sz="18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13 And the Lord shall make thee the head, and not the tail; and thou shalt be above only, and thou shalt not be beneath; if that thou hearken unto the commandments of the Lord thy God, which I command thee this day, to observe and to do them:</a:t>
            </a:r>
          </a:p>
          <a:p>
            <a:pPr marL="0" marR="0" algn="l">
              <a:lnSpc>
                <a:spcPct val="107000"/>
              </a:lnSpc>
              <a:spcBef>
                <a:spcPts val="200"/>
              </a:spcBef>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Confession: The Lord makes me the head and not the tail; I am above only and not beneath. I hearken diligently to the commands of the Lord. I observe then and do them.</a:t>
            </a:r>
          </a:p>
        </p:txBody>
      </p:sp>
      <p:sp>
        <p:nvSpPr>
          <p:cNvPr id="8" name="TextBox 7">
            <a:extLst>
              <a:ext uri="{FF2B5EF4-FFF2-40B4-BE49-F238E27FC236}">
                <a16:creationId xmlns:a16="http://schemas.microsoft.com/office/drawing/2014/main" id="{1C2E49D6-30DF-523B-7437-B5FCA4F7E420}"/>
              </a:ext>
            </a:extLst>
          </p:cNvPr>
          <p:cNvSpPr txBox="1"/>
          <p:nvPr/>
        </p:nvSpPr>
        <p:spPr>
          <a:xfrm>
            <a:off x="239388" y="152400"/>
            <a:ext cx="8158688" cy="461665"/>
          </a:xfrm>
          <a:prstGeom prst="rect">
            <a:avLst/>
          </a:prstGeom>
          <a:noFill/>
        </p:spPr>
        <p:txBody>
          <a:bodyPr wrap="square" rtlCol="0">
            <a:spAutoFit/>
          </a:bodyPr>
          <a:lstStyle/>
          <a:p>
            <a:pPr algn="l"/>
            <a:r>
              <a:rPr lang="en-US" sz="2400" b="1" dirty="0">
                <a:solidFill>
                  <a:srgbClr val="FFFF00"/>
                </a:solidFill>
                <a:latin typeface="Bookman Old Style" panose="02050604050505020204" pitchFamily="18" charset="0"/>
              </a:rPr>
              <a:t>A Quarter that always lands on Heads!</a:t>
            </a:r>
            <a:endParaRPr lang="en-US" sz="2800" b="1" dirty="0">
              <a:solidFill>
                <a:srgbClr val="FFFF00"/>
              </a:solidFill>
              <a:latin typeface="Bookman Old Style" panose="02050604050505020204" pitchFamily="18" charset="0"/>
            </a:endParaRPr>
          </a:p>
        </p:txBody>
      </p:sp>
      <p:pic>
        <p:nvPicPr>
          <p:cNvPr id="3" name="Picture 2">
            <a:extLst>
              <a:ext uri="{FF2B5EF4-FFF2-40B4-BE49-F238E27FC236}">
                <a16:creationId xmlns:a16="http://schemas.microsoft.com/office/drawing/2014/main" id="{4A70D83B-C9CD-7261-F3F3-0D93E04AF560}"/>
              </a:ext>
            </a:extLst>
          </p:cNvPr>
          <p:cNvPicPr>
            <a:picLocks noChangeAspect="1"/>
          </p:cNvPicPr>
          <p:nvPr/>
        </p:nvPicPr>
        <p:blipFill>
          <a:blip r:embed="rId2"/>
          <a:stretch>
            <a:fillRect/>
          </a:stretch>
        </p:blipFill>
        <p:spPr>
          <a:xfrm>
            <a:off x="4953000" y="712619"/>
            <a:ext cx="1276528" cy="1400370"/>
          </a:xfrm>
          <a:prstGeom prst="rect">
            <a:avLst/>
          </a:prstGeom>
        </p:spPr>
      </p:pic>
      <p:pic>
        <p:nvPicPr>
          <p:cNvPr id="5124" name="Picture 4" descr="tail&quot; vs &quot;queue&quot; ? | HiNative">
            <a:extLst>
              <a:ext uri="{FF2B5EF4-FFF2-40B4-BE49-F238E27FC236}">
                <a16:creationId xmlns:a16="http://schemas.microsoft.com/office/drawing/2014/main" id="{6E10C206-C67B-E444-0297-904C8AAE25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376576"/>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10X Vintage Handheld Magnifying Glass">
            <a:extLst>
              <a:ext uri="{FF2B5EF4-FFF2-40B4-BE49-F238E27FC236}">
                <a16:creationId xmlns:a16="http://schemas.microsoft.com/office/drawing/2014/main" id="{FA5BBECE-0E80-2A77-14CF-D764200408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17470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444549"/>
      </p:ext>
    </p:extLst>
  </p:cSld>
  <p:clrMapOvr>
    <a:masterClrMapping/>
  </p:clrMapOvr>
  <p:transition spd="slow">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A88D4-3061-1CE4-605C-FAE7B2E1CDF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39D4B66-EB5E-1E53-975F-DC66B2AF2526}"/>
              </a:ext>
            </a:extLst>
          </p:cNvPr>
          <p:cNvSpPr txBox="1"/>
          <p:nvPr/>
        </p:nvSpPr>
        <p:spPr>
          <a:xfrm>
            <a:off x="245250" y="750224"/>
            <a:ext cx="4572000" cy="1449628"/>
          </a:xfrm>
          <a:prstGeom prst="rect">
            <a:avLst/>
          </a:prstGeom>
          <a:noFill/>
        </p:spPr>
        <p:txBody>
          <a:bodyPr wrap="square">
            <a:spAutoFit/>
          </a:bodyPr>
          <a:lstStyle/>
          <a:p>
            <a:pPr marL="0" marR="0" algn="l">
              <a:lnSpc>
                <a:spcPct val="107000"/>
              </a:lnSpc>
              <a:spcBef>
                <a:spcPts val="400"/>
              </a:spcBef>
              <a:spcAft>
                <a:spcPts val="200"/>
              </a:spcAft>
            </a:pPr>
            <a:r>
              <a:rPr lang="en-US" sz="20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Pressed down, shaken together, and running over.</a:t>
            </a:r>
          </a:p>
          <a:p>
            <a:pPr marL="0" marR="0" algn="l">
              <a:lnSpc>
                <a:spcPct val="107000"/>
              </a:lnSpc>
              <a:spcBef>
                <a:spcPts val="200"/>
              </a:spcBef>
            </a:pPr>
            <a:r>
              <a:rPr lang="en-US" sz="20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This means as much as you can carry in your basket – no space left unfilled.</a:t>
            </a:r>
          </a:p>
        </p:txBody>
      </p:sp>
      <p:sp>
        <p:nvSpPr>
          <p:cNvPr id="8" name="TextBox 7">
            <a:extLst>
              <a:ext uri="{FF2B5EF4-FFF2-40B4-BE49-F238E27FC236}">
                <a16:creationId xmlns:a16="http://schemas.microsoft.com/office/drawing/2014/main" id="{9F615BCF-AB6D-F597-28EE-40D6B592EA80}"/>
              </a:ext>
            </a:extLst>
          </p:cNvPr>
          <p:cNvSpPr txBox="1"/>
          <p:nvPr/>
        </p:nvSpPr>
        <p:spPr>
          <a:xfrm>
            <a:off x="239388" y="152400"/>
            <a:ext cx="8158688" cy="461665"/>
          </a:xfrm>
          <a:prstGeom prst="rect">
            <a:avLst/>
          </a:prstGeom>
          <a:noFill/>
        </p:spPr>
        <p:txBody>
          <a:bodyPr wrap="square" rtlCol="0">
            <a:spAutoFit/>
          </a:bodyPr>
          <a:lstStyle/>
          <a:p>
            <a:pPr algn="l"/>
            <a:r>
              <a:rPr lang="en-US" sz="2400" b="1" dirty="0">
                <a:solidFill>
                  <a:srgbClr val="FFFF00"/>
                </a:solidFill>
                <a:latin typeface="Bookman Old Style" panose="02050604050505020204" pitchFamily="18" charset="0"/>
              </a:rPr>
              <a:t>Pressed down, shaken together, and running over!</a:t>
            </a:r>
            <a:endParaRPr lang="en-US" sz="2800" b="1" dirty="0">
              <a:solidFill>
                <a:srgbClr val="FFFF00"/>
              </a:solidFill>
              <a:latin typeface="Bookman Old Style" panose="02050604050505020204" pitchFamily="18" charset="0"/>
            </a:endParaRPr>
          </a:p>
        </p:txBody>
      </p:sp>
      <p:pic>
        <p:nvPicPr>
          <p:cNvPr id="2" name="Picture 1" descr="Pressed down, Shaken together, Running ...">
            <a:extLst>
              <a:ext uri="{FF2B5EF4-FFF2-40B4-BE49-F238E27FC236}">
                <a16:creationId xmlns:a16="http://schemas.microsoft.com/office/drawing/2014/main" id="{97B53E5C-D821-5DAF-B150-FF6694812F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429000"/>
            <a:ext cx="2856230" cy="1602740"/>
          </a:xfrm>
          <a:prstGeom prst="rect">
            <a:avLst/>
          </a:prstGeom>
          <a:noFill/>
          <a:ln>
            <a:noFill/>
          </a:ln>
        </p:spPr>
      </p:pic>
      <p:sp>
        <p:nvSpPr>
          <p:cNvPr id="4" name="TextBox 3">
            <a:extLst>
              <a:ext uri="{FF2B5EF4-FFF2-40B4-BE49-F238E27FC236}">
                <a16:creationId xmlns:a16="http://schemas.microsoft.com/office/drawing/2014/main" id="{908EB862-4825-6537-549A-784D68EFAB36}"/>
              </a:ext>
            </a:extLst>
          </p:cNvPr>
          <p:cNvSpPr txBox="1"/>
          <p:nvPr/>
        </p:nvSpPr>
        <p:spPr>
          <a:xfrm>
            <a:off x="245250" y="3200400"/>
            <a:ext cx="4572000" cy="1766766"/>
          </a:xfrm>
          <a:prstGeom prst="rect">
            <a:avLst/>
          </a:prstGeom>
          <a:noFill/>
        </p:spPr>
        <p:txBody>
          <a:bodyPr wrap="square">
            <a:spAutoFit/>
          </a:bodyPr>
          <a:lstStyle/>
          <a:p>
            <a:pPr marL="0" marR="0" algn="l">
              <a:lnSpc>
                <a:spcPct val="107000"/>
              </a:lnSpc>
              <a:spcAft>
                <a:spcPts val="800"/>
              </a:spcAft>
            </a:pPr>
            <a:r>
              <a:rPr lang="en-US" sz="16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Luke 6:38</a:t>
            </a:r>
            <a:endParaRPr lang="en-US" sz="16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38 </a:t>
            </a: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Give, and it shall be given unto you; good measure, pressed down, and shaken together, and running over, shall men give into your bosom. For with the same measure that ye mete withal it shall be measured to you again.</a:t>
            </a:r>
          </a:p>
        </p:txBody>
      </p:sp>
    </p:spTree>
    <p:extLst>
      <p:ext uri="{BB962C8B-B14F-4D97-AF65-F5344CB8AC3E}">
        <p14:creationId xmlns:p14="http://schemas.microsoft.com/office/powerpoint/2010/main" val="3425419067"/>
      </p:ext>
    </p:extLst>
  </p:cSld>
  <p:clrMapOvr>
    <a:masterClrMapping/>
  </p:clrMapOvr>
  <p:transition spd="slow">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EEBEA-4BAD-9EFF-E556-C1A96E13C41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959E7E3-B95C-3F16-7402-99773A3FD634}"/>
              </a:ext>
            </a:extLst>
          </p:cNvPr>
          <p:cNvSpPr txBox="1"/>
          <p:nvPr/>
        </p:nvSpPr>
        <p:spPr>
          <a:xfrm>
            <a:off x="2286000" y="838200"/>
            <a:ext cx="4572000" cy="1022588"/>
          </a:xfrm>
          <a:prstGeom prst="rect">
            <a:avLst/>
          </a:prstGeom>
          <a:noFill/>
        </p:spPr>
        <p:txBody>
          <a:bodyPr wrap="square">
            <a:spAutoFit/>
          </a:bodyPr>
          <a:lstStyle/>
          <a:p>
            <a:pPr marL="0" marR="0">
              <a:lnSpc>
                <a:spcPct val="107000"/>
              </a:lnSpc>
              <a:spcBef>
                <a:spcPts val="400"/>
              </a:spcBef>
              <a:spcAft>
                <a:spcPts val="200"/>
              </a:spcAft>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Give to God first and he will pour out a huge blessing</a:t>
            </a:r>
          </a:p>
          <a:p>
            <a:pPr marL="0" marR="0">
              <a:lnSpc>
                <a:spcPct val="107000"/>
              </a:lnSpc>
              <a:spcBef>
                <a:spcPts val="200"/>
              </a:spcBef>
            </a:pPr>
            <a:r>
              <a:rPr lang="en-US" sz="18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There is not another vessel more</a:t>
            </a:r>
          </a:p>
        </p:txBody>
      </p:sp>
      <p:sp>
        <p:nvSpPr>
          <p:cNvPr id="8" name="TextBox 7">
            <a:extLst>
              <a:ext uri="{FF2B5EF4-FFF2-40B4-BE49-F238E27FC236}">
                <a16:creationId xmlns:a16="http://schemas.microsoft.com/office/drawing/2014/main" id="{AE80E68E-D531-67DE-1EF6-D7FC16366A17}"/>
              </a:ext>
            </a:extLst>
          </p:cNvPr>
          <p:cNvSpPr txBox="1"/>
          <p:nvPr/>
        </p:nvSpPr>
        <p:spPr>
          <a:xfrm>
            <a:off x="239388" y="152400"/>
            <a:ext cx="8158688" cy="461665"/>
          </a:xfrm>
          <a:prstGeom prst="rect">
            <a:avLst/>
          </a:prstGeom>
          <a:noFill/>
        </p:spPr>
        <p:txBody>
          <a:bodyPr wrap="square" rtlCol="0">
            <a:spAutoFit/>
          </a:bodyPr>
          <a:lstStyle/>
          <a:p>
            <a:r>
              <a:rPr lang="en-US" sz="2400" b="1" dirty="0">
                <a:solidFill>
                  <a:srgbClr val="FFFF00"/>
                </a:solidFill>
                <a:latin typeface="Bookman Old Style" panose="02050604050505020204" pitchFamily="18" charset="0"/>
              </a:rPr>
              <a:t>Not another vessel more</a:t>
            </a:r>
            <a:endParaRPr lang="en-US" sz="2800" b="1" dirty="0">
              <a:solidFill>
                <a:srgbClr val="FFFF00"/>
              </a:solidFill>
              <a:latin typeface="Bookman Old Style" panose="02050604050505020204" pitchFamily="18" charset="0"/>
            </a:endParaRPr>
          </a:p>
        </p:txBody>
      </p:sp>
      <p:pic>
        <p:nvPicPr>
          <p:cNvPr id="3" name="Picture 2" descr="The Widow and Elisha: Oil's Well that ...">
            <a:extLst>
              <a:ext uri="{FF2B5EF4-FFF2-40B4-BE49-F238E27FC236}">
                <a16:creationId xmlns:a16="http://schemas.microsoft.com/office/drawing/2014/main" id="{BA22AB07-DAA1-5990-1002-BEB7D0503E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627629"/>
            <a:ext cx="6324600" cy="3548975"/>
          </a:xfrm>
          <a:prstGeom prst="rect">
            <a:avLst/>
          </a:prstGeom>
          <a:noFill/>
          <a:ln>
            <a:noFill/>
          </a:ln>
        </p:spPr>
      </p:pic>
    </p:spTree>
    <p:extLst>
      <p:ext uri="{BB962C8B-B14F-4D97-AF65-F5344CB8AC3E}">
        <p14:creationId xmlns:p14="http://schemas.microsoft.com/office/powerpoint/2010/main" val="2990624710"/>
      </p:ext>
    </p:extLst>
  </p:cSld>
  <p:clrMapOvr>
    <a:masterClrMapping/>
  </p:clrMapOvr>
  <p:transition spd="slow">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748ED-7CE4-F7CA-BA40-2D1DFF36F28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FE807A0-DF84-72C4-2B2D-47933CC118C3}"/>
              </a:ext>
            </a:extLst>
          </p:cNvPr>
          <p:cNvSpPr txBox="1"/>
          <p:nvPr/>
        </p:nvSpPr>
        <p:spPr>
          <a:xfrm>
            <a:off x="152400" y="838200"/>
            <a:ext cx="7315200" cy="5582041"/>
          </a:xfrm>
          <a:prstGeom prst="rect">
            <a:avLst/>
          </a:prstGeom>
          <a:noFill/>
        </p:spPr>
        <p:txBody>
          <a:bodyPr wrap="square">
            <a:spAutoFit/>
          </a:bodyPr>
          <a:lstStyle/>
          <a:p>
            <a:pPr marL="0" marR="0" algn="l">
              <a:lnSpc>
                <a:spcPct val="107000"/>
              </a:lnSpc>
              <a:spcBef>
                <a:spcPts val="200"/>
              </a:spcBef>
            </a:pPr>
            <a:r>
              <a:rPr lang="en-US" sz="1800" b="1" i="1" kern="100" dirty="0">
                <a:solidFill>
                  <a:schemeClr val="accent1">
                    <a:lumMod val="90000"/>
                  </a:schemeClr>
                </a:solidFill>
                <a:effectLst/>
                <a:latin typeface="Aptos" panose="020B0004020202020204" pitchFamily="34" charset="0"/>
                <a:ea typeface="Times New Roman" panose="02020603050405020304" pitchFamily="18" charset="0"/>
                <a:cs typeface="Times New Roman" panose="02020603050405020304" pitchFamily="18" charset="0"/>
              </a:rPr>
              <a:t>What can God do with what you have?</a:t>
            </a:r>
          </a:p>
          <a:p>
            <a:pPr marL="0" marR="0" algn="l">
              <a:lnSpc>
                <a:spcPct val="107000"/>
              </a:lnSpc>
              <a:spcBef>
                <a:spcPts val="200"/>
              </a:spcBef>
            </a:pPr>
            <a:endPar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algn="l">
              <a:lnSpc>
                <a:spcPct val="107000"/>
              </a:lnSpc>
              <a:spcBef>
                <a:spcPts val="200"/>
              </a:spcBef>
            </a:pPr>
            <a:r>
              <a:rPr lang="en-US" sz="1800" b="1" i="1" kern="100" dirty="0">
                <a:solidFill>
                  <a:schemeClr val="accent2"/>
                </a:solidFill>
                <a:latin typeface="Aptos" panose="020B0004020202020204" pitchFamily="34" charset="0"/>
                <a:ea typeface="Times New Roman" panose="02020603050405020304" pitchFamily="18" charset="0"/>
                <a:cs typeface="Times New Roman" panose="02020603050405020304" pitchFamily="18" charset="0"/>
              </a:rPr>
              <a:t>2 Kings 4:1-5</a:t>
            </a:r>
            <a:endPar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algn="l">
              <a:lnSpc>
                <a:spcPct val="107000"/>
              </a:lnSpc>
              <a:spcAft>
                <a:spcPts val="800"/>
              </a:spcAft>
            </a:pP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Now there cried a certain woman of the wives of the sons of the prophets unto Elisha, saying, Thy servant my husband is dead; and thou knowest that thy servant did fear the Lord: and the creditor is come to take unto him my two sons to be bondmen.</a:t>
            </a:r>
          </a:p>
          <a:p>
            <a:pPr marL="0" marR="0" algn="l">
              <a:lnSpc>
                <a:spcPct val="107000"/>
              </a:lnSpc>
              <a:spcAft>
                <a:spcPts val="800"/>
              </a:spcAft>
            </a:pP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 And Elisha said unto her, What shall I do for thee? tell me, what hast thou in the house? And she said, Thine handmaid hath not any thing in the house, save a pot of oil.</a:t>
            </a:r>
          </a:p>
          <a:p>
            <a:pPr marL="0" marR="0" algn="l">
              <a:lnSpc>
                <a:spcPct val="107000"/>
              </a:lnSpc>
              <a:spcAft>
                <a:spcPts val="800"/>
              </a:spcAft>
            </a:pP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 Then he said, Go, borrow thee vessels abroad of all thy </a:t>
            </a:r>
            <a:r>
              <a:rPr lang="en-US" sz="1800" b="1"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neighbours</a:t>
            </a: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even empty vessels; borrow not a few.</a:t>
            </a:r>
          </a:p>
          <a:p>
            <a:pPr marL="0" marR="0" algn="l">
              <a:lnSpc>
                <a:spcPct val="107000"/>
              </a:lnSpc>
              <a:spcAft>
                <a:spcPts val="800"/>
              </a:spcAft>
            </a:pP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4 And when thou art come in, thou shalt shut the door upon thee and upon thy sons, and shalt pour out into all those vessels, and thou shalt set aside that which is full.</a:t>
            </a:r>
          </a:p>
          <a:p>
            <a:pPr marL="0" marR="0" algn="l">
              <a:lnSpc>
                <a:spcPct val="107000"/>
              </a:lnSpc>
              <a:spcAft>
                <a:spcPts val="800"/>
              </a:spcAft>
            </a:pP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5 So she went from him, and shut the door upon her and upon her sons, who brought the vessels to her; and she poured out.</a:t>
            </a:r>
          </a:p>
        </p:txBody>
      </p:sp>
      <p:sp>
        <p:nvSpPr>
          <p:cNvPr id="8" name="TextBox 7">
            <a:extLst>
              <a:ext uri="{FF2B5EF4-FFF2-40B4-BE49-F238E27FC236}">
                <a16:creationId xmlns:a16="http://schemas.microsoft.com/office/drawing/2014/main" id="{6C22069F-6015-4BE5-A4CB-75CCB5C85884}"/>
              </a:ext>
            </a:extLst>
          </p:cNvPr>
          <p:cNvSpPr txBox="1"/>
          <p:nvPr/>
        </p:nvSpPr>
        <p:spPr>
          <a:xfrm>
            <a:off x="239388" y="152400"/>
            <a:ext cx="8158688" cy="461665"/>
          </a:xfrm>
          <a:prstGeom prst="rect">
            <a:avLst/>
          </a:prstGeom>
          <a:noFill/>
        </p:spPr>
        <p:txBody>
          <a:bodyPr wrap="square" rtlCol="0">
            <a:spAutoFit/>
          </a:bodyPr>
          <a:lstStyle/>
          <a:p>
            <a:r>
              <a:rPr lang="en-US" sz="2400" b="1" dirty="0">
                <a:solidFill>
                  <a:srgbClr val="FFFF00"/>
                </a:solidFill>
                <a:latin typeface="Bookman Old Style" panose="02050604050505020204" pitchFamily="18" charset="0"/>
              </a:rPr>
              <a:t>One pot of oil</a:t>
            </a:r>
            <a:endParaRPr lang="en-US" sz="2800" b="1" dirty="0">
              <a:solidFill>
                <a:srgbClr val="FFFF00"/>
              </a:solidFill>
              <a:latin typeface="Bookman Old Style" panose="02050604050505020204" pitchFamily="18" charset="0"/>
            </a:endParaRPr>
          </a:p>
        </p:txBody>
      </p:sp>
      <p:pic>
        <p:nvPicPr>
          <p:cNvPr id="4" name="Picture 3">
            <a:extLst>
              <a:ext uri="{FF2B5EF4-FFF2-40B4-BE49-F238E27FC236}">
                <a16:creationId xmlns:a16="http://schemas.microsoft.com/office/drawing/2014/main" id="{ABDA356D-3B73-FB81-E26C-E71EA52E0585}"/>
              </a:ext>
            </a:extLst>
          </p:cNvPr>
          <p:cNvPicPr>
            <a:picLocks noChangeAspect="1"/>
          </p:cNvPicPr>
          <p:nvPr/>
        </p:nvPicPr>
        <p:blipFill>
          <a:blip r:embed="rId2"/>
          <a:stretch>
            <a:fillRect/>
          </a:stretch>
        </p:blipFill>
        <p:spPr>
          <a:xfrm>
            <a:off x="7924800" y="3629220"/>
            <a:ext cx="819264" cy="2743583"/>
          </a:xfrm>
          <a:prstGeom prst="rect">
            <a:avLst/>
          </a:prstGeom>
        </p:spPr>
      </p:pic>
    </p:spTree>
    <p:extLst>
      <p:ext uri="{BB962C8B-B14F-4D97-AF65-F5344CB8AC3E}">
        <p14:creationId xmlns:p14="http://schemas.microsoft.com/office/powerpoint/2010/main" val="1092219521"/>
      </p:ext>
    </p:extLst>
  </p:cSld>
  <p:clrMapOvr>
    <a:masterClrMapping/>
  </p:clrMapOvr>
  <p:transition spd="slow">
    <p:wedge/>
  </p:transition>
</p:sld>
</file>

<file path=ppt/theme/theme1.xml><?xml version="1.0" encoding="utf-8"?>
<a:theme xmlns:a="http://schemas.openxmlformats.org/drawingml/2006/main" name="Blue-Gradient.dep">
  <a:themeElements>
    <a:clrScheme name="Custom 1">
      <a:dk1>
        <a:srgbClr val="66FFFF"/>
      </a:dk1>
      <a:lt1>
        <a:srgbClr val="66FFFF"/>
      </a:lt1>
      <a:dk2>
        <a:srgbClr val="66FFFF"/>
      </a:dk2>
      <a:lt2>
        <a:srgbClr val="FFFF00"/>
      </a:lt2>
      <a:accent1>
        <a:srgbClr val="99FF99"/>
      </a:accent1>
      <a:accent2>
        <a:srgbClr val="FFFFFF"/>
      </a:accent2>
      <a:accent3>
        <a:srgbClr val="FFFF66"/>
      </a:accent3>
      <a:accent4>
        <a:srgbClr val="FFFF66"/>
      </a:accent4>
      <a:accent5>
        <a:srgbClr val="CC99FF"/>
      </a:accent5>
      <a:accent6>
        <a:srgbClr val="FFFF00"/>
      </a:accent6>
      <a:hlink>
        <a:srgbClr val="0042C7"/>
      </a:hlink>
      <a:folHlink>
        <a:srgbClr val="FFFF66"/>
      </a:folHlink>
    </a:clrScheme>
    <a:fontScheme name="Tahoma-Trebuchet">
      <a:majorFont>
        <a:latin typeface="Tahom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Cooper Black" pitchFamily="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Cooper Black" pitchFamily="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Blue-Gradient.dep</Template>
  <TotalTime>1623</TotalTime>
  <Words>3497</Words>
  <Application>Microsoft Office PowerPoint</Application>
  <PresentationFormat>On-screen Show (4:3)</PresentationFormat>
  <Paragraphs>193</Paragraphs>
  <Slides>21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Algerian</vt:lpstr>
      <vt:lpstr>Tahoma</vt:lpstr>
      <vt:lpstr>Times New Roman</vt:lpstr>
      <vt:lpstr>Cooper Black</vt:lpstr>
      <vt:lpstr>Bookman Old Style</vt:lpstr>
      <vt:lpstr>Calibri</vt:lpstr>
      <vt:lpstr>Trebuchet MS</vt:lpstr>
      <vt:lpstr>Aptos</vt:lpstr>
      <vt:lpstr>ArgosContour</vt:lpstr>
      <vt:lpstr>Arial</vt:lpstr>
      <vt:lpstr>Blue-Gradient.dep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Pratte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Hosea - Free Bible study commentary, notes, and comments available free at www.gospelway.com PowerPoint slides and charts</dc:title>
  <dc:subject>Free study notes on the Bible book of Hosea; commentary and comments on the Old Testament PowerPoint slides and charts</dc:subject>
  <dc:creator>David E. Pratte</dc:creator>
  <cp:keywords>Hosea book commentary study notes comments Bible religion Old Testament free church Christ prophecy prophet Israel Judah Jeroboam Gomer prostitute harlot adultery idolatry repentance sins wickedness,  - David E. Pratte; www.biblestudylessons.com</cp:keywords>
  <cp:lastModifiedBy>Doug Hagerman</cp:lastModifiedBy>
  <cp:revision>761</cp:revision>
  <cp:lastPrinted>2016-03-16T15:34:38Z</cp:lastPrinted>
  <dcterms:created xsi:type="dcterms:W3CDTF">2013-07-15T18:37:31Z</dcterms:created>
  <dcterms:modified xsi:type="dcterms:W3CDTF">2025-01-27T22:06:39Z</dcterms:modified>
</cp:coreProperties>
</file>