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4"/>
  </p:notesMasterIdLst>
  <p:sldIdLst>
    <p:sldId id="261" r:id="rId2"/>
    <p:sldId id="258" r:id="rId3"/>
  </p:sldIdLst>
  <p:sldSz cx="9144000" cy="6858000" type="screen4x3"/>
  <p:notesSz cx="7010400" cy="9296400"/>
  <p:embeddedFontLst>
    <p:embeddedFont>
      <p:font typeface="Bookman Old Style" panose="02050604050505020204" pitchFamily="18" charset="0"/>
      <p:regular r:id="rId5"/>
      <p:bold r:id="rId6"/>
      <p:italic r:id="rId7"/>
      <p:boldItalic r:id="rId8"/>
    </p:embeddedFont>
    <p:embeddedFont>
      <p:font typeface="Cooper Black" panose="0208090404030B020404" pitchFamily="18" charset="0"/>
      <p:regular r:id="rId9"/>
    </p:embeddedFont>
    <p:embeddedFont>
      <p:font typeface="Tahoma" panose="020B0604030504040204" pitchFamily="34" charset="0"/>
      <p:regular r:id="rId10"/>
      <p:bold r:id="rId11"/>
    </p:embeddedFont>
    <p:embeddedFont>
      <p:font typeface="Trebuchet MS" panose="020B0603020202020204" pitchFamily="34" charset="0"/>
      <p:regular r:id="rId12"/>
      <p:bold r:id="rId13"/>
      <p:italic r:id="rId14"/>
      <p:boldItalic r:id="rId15"/>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43AC8-473C-4570-BE84-659076EE1B08}" v="41" dt="2025-02-15T23:46:27.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61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Hagerman" userId="4644590a0568e52e" providerId="LiveId" clId="{0FF31837-2858-41C2-A154-D829DC425CFA}"/>
    <pc:docChg chg="undo custSel addSld delSld modSld">
      <pc:chgData name="Doug Hagerman" userId="4644590a0568e52e" providerId="LiveId" clId="{0FF31837-2858-41C2-A154-D829DC425CFA}" dt="2025-02-16T13:36:10.632" v="8" actId="47"/>
      <pc:docMkLst>
        <pc:docMk/>
      </pc:docMkLst>
      <pc:sldChg chg="add del">
        <pc:chgData name="Doug Hagerman" userId="4644590a0568e52e" providerId="LiveId" clId="{0FF31837-2858-41C2-A154-D829DC425CFA}" dt="2025-02-16T13:36:10.632" v="8" actId="47"/>
        <pc:sldMkLst>
          <pc:docMk/>
          <pc:sldMk cId="1510978630" sldId="258"/>
        </pc:sldMkLst>
      </pc:sldChg>
      <pc:sldChg chg="del">
        <pc:chgData name="Doug Hagerman" userId="4644590a0568e52e" providerId="LiveId" clId="{0FF31837-2858-41C2-A154-D829DC425CFA}" dt="2025-02-16T13:32:22.320" v="2" actId="47"/>
        <pc:sldMkLst>
          <pc:docMk/>
          <pc:sldMk cId="3490304824" sldId="259"/>
        </pc:sldMkLst>
      </pc:sldChg>
      <pc:sldChg chg="modSp del mod">
        <pc:chgData name="Doug Hagerman" userId="4644590a0568e52e" providerId="LiveId" clId="{0FF31837-2858-41C2-A154-D829DC425CFA}" dt="2025-02-16T13:35:31.216" v="6" actId="47"/>
        <pc:sldMkLst>
          <pc:docMk/>
          <pc:sldMk cId="989787637" sldId="261"/>
        </pc:sldMkLst>
        <pc:spChg chg="mod">
          <ac:chgData name="Doug Hagerman" userId="4644590a0568e52e" providerId="LiveId" clId="{0FF31837-2858-41C2-A154-D829DC425CFA}" dt="2025-02-16T13:34:20.200" v="5" actId="20577"/>
          <ac:spMkLst>
            <pc:docMk/>
            <pc:sldMk cId="989787637" sldId="261"/>
            <ac:spMk id="2" creationId="{0F7278AF-2607-221F-FDCB-CE0FDFE33ACC}"/>
          </ac:spMkLst>
        </pc:spChg>
      </pc:sldChg>
      <pc:sldChg chg="del">
        <pc:chgData name="Doug Hagerman" userId="4644590a0568e52e" providerId="LiveId" clId="{0FF31837-2858-41C2-A154-D829DC425CFA}" dt="2025-02-16T13:31:57.295" v="0" actId="47"/>
        <pc:sldMkLst>
          <pc:docMk/>
          <pc:sldMk cId="2580476475" sldId="264"/>
        </pc:sldMkLst>
      </pc:sldChg>
      <pc:sldChg chg="del">
        <pc:chgData name="Doug Hagerman" userId="4644590a0568e52e" providerId="LiveId" clId="{0FF31837-2858-41C2-A154-D829DC425CFA}" dt="2025-02-16T13:32:59.915" v="3" actId="47"/>
        <pc:sldMkLst>
          <pc:docMk/>
          <pc:sldMk cId="113773820" sldId="265"/>
        </pc:sldMkLst>
      </pc:sldChg>
      <pc:sldChg chg="del">
        <pc:chgData name="Doug Hagerman" userId="4644590a0568e52e" providerId="LiveId" clId="{0FF31837-2858-41C2-A154-D829DC425CFA}" dt="2025-02-16T13:32:14.327" v="1" actId="47"/>
        <pc:sldMkLst>
          <pc:docMk/>
          <pc:sldMk cId="1592606315"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2/16/2025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3E18-4D3C-93CD-0675-70BB8108BDC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AE191E-9D4C-7604-CBA2-5AF05FF368D8}"/>
              </a:ext>
            </a:extLst>
          </p:cNvPr>
          <p:cNvPicPr>
            <a:picLocks noChangeAspect="1"/>
          </p:cNvPicPr>
          <p:nvPr/>
        </p:nvPicPr>
        <p:blipFill>
          <a:blip r:embed="rId2"/>
          <a:stretch>
            <a:fillRect/>
          </a:stretch>
        </p:blipFill>
        <p:spPr>
          <a:xfrm>
            <a:off x="7143492" y="40075"/>
            <a:ext cx="1848108" cy="1848108"/>
          </a:xfrm>
          <a:prstGeom prst="rect">
            <a:avLst/>
          </a:prstGeom>
        </p:spPr>
      </p:pic>
      <p:sp>
        <p:nvSpPr>
          <p:cNvPr id="2" name="TextBox 1">
            <a:extLst>
              <a:ext uri="{FF2B5EF4-FFF2-40B4-BE49-F238E27FC236}">
                <a16:creationId xmlns:a16="http://schemas.microsoft.com/office/drawing/2014/main" id="{0F7278AF-2607-221F-FDCB-CE0FDFE33ACC}"/>
              </a:ext>
            </a:extLst>
          </p:cNvPr>
          <p:cNvSpPr txBox="1"/>
          <p:nvPr/>
        </p:nvSpPr>
        <p:spPr>
          <a:xfrm>
            <a:off x="2306664" y="90997"/>
            <a:ext cx="4291785" cy="830997"/>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Fruits of the Spirit – Part 3</a:t>
            </a:r>
          </a:p>
          <a:p>
            <a:pPr algn="ctr"/>
            <a:r>
              <a:rPr lang="en-US" sz="1400" b="1" dirty="0">
                <a:solidFill>
                  <a:schemeClr val="accent1">
                    <a:lumMod val="90000"/>
                  </a:schemeClr>
                </a:solidFill>
                <a:latin typeface="Bookman Old Style" panose="02050604050505020204" pitchFamily="18" charset="0"/>
              </a:rPr>
              <a:t>Longsuffering, gentleness, </a:t>
            </a:r>
          </a:p>
          <a:p>
            <a:pPr algn="ctr"/>
            <a:r>
              <a:rPr lang="en-US" sz="1400" b="1" dirty="0">
                <a:solidFill>
                  <a:schemeClr val="accent1">
                    <a:lumMod val="90000"/>
                  </a:schemeClr>
                </a:solidFill>
                <a:latin typeface="Bookman Old Style" panose="02050604050505020204" pitchFamily="18" charset="0"/>
              </a:rPr>
              <a:t>Meekness and temperance</a:t>
            </a:r>
          </a:p>
        </p:txBody>
      </p:sp>
      <p:sp>
        <p:nvSpPr>
          <p:cNvPr id="4" name="TextBox 3">
            <a:extLst>
              <a:ext uri="{FF2B5EF4-FFF2-40B4-BE49-F238E27FC236}">
                <a16:creationId xmlns:a16="http://schemas.microsoft.com/office/drawing/2014/main" id="{5D8B170B-6E13-E776-393F-18A896916B95}"/>
              </a:ext>
            </a:extLst>
          </p:cNvPr>
          <p:cNvSpPr txBox="1"/>
          <p:nvPr/>
        </p:nvSpPr>
        <p:spPr>
          <a:xfrm>
            <a:off x="2286000" y="914400"/>
            <a:ext cx="4572000" cy="1015663"/>
          </a:xfrm>
          <a:prstGeom prst="rect">
            <a:avLst/>
          </a:prstGeom>
          <a:noFill/>
        </p:spPr>
        <p:txBody>
          <a:bodyPr wrap="square">
            <a:spAutoFit/>
          </a:bodyPr>
          <a:lstStyle/>
          <a:p>
            <a:pPr algn="l"/>
            <a:r>
              <a:rPr lang="en-US" sz="1200" b="1" dirty="0">
                <a:solidFill>
                  <a:schemeClr val="accent2"/>
                </a:solidFill>
                <a:latin typeface="Bookman Old Style" panose="02050604050505020204" pitchFamily="18" charset="0"/>
              </a:rPr>
              <a:t>Long Suffering - Matthew 18:21-22  </a:t>
            </a:r>
            <a:r>
              <a:rPr lang="en-US" sz="1200" b="1" dirty="0">
                <a:solidFill>
                  <a:srgbClr val="FFFF00"/>
                </a:solidFill>
                <a:latin typeface="Bookman Old Style" panose="02050604050505020204" pitchFamily="18" charset="0"/>
              </a:rPr>
              <a:t>Then came Peter to him, and said, Lord, how oft shall my brother sin against me, and I forgive him? till seven times?</a:t>
            </a:r>
          </a:p>
          <a:p>
            <a:pPr algn="l"/>
            <a:r>
              <a:rPr lang="en-US" sz="1200" b="1" dirty="0">
                <a:solidFill>
                  <a:srgbClr val="FFFF00"/>
                </a:solidFill>
                <a:latin typeface="Bookman Old Style" panose="02050604050505020204" pitchFamily="18" charset="0"/>
              </a:rPr>
              <a:t>22 Jesus saith unto him, I say not unto thee, Until seven times: but, Until seventy times seven.</a:t>
            </a:r>
          </a:p>
        </p:txBody>
      </p:sp>
      <p:sp>
        <p:nvSpPr>
          <p:cNvPr id="12" name="TextBox 11">
            <a:extLst>
              <a:ext uri="{FF2B5EF4-FFF2-40B4-BE49-F238E27FC236}">
                <a16:creationId xmlns:a16="http://schemas.microsoft.com/office/drawing/2014/main" id="{153FF507-F82C-B020-6CCA-6DEDB4A66A5F}"/>
              </a:ext>
            </a:extLst>
          </p:cNvPr>
          <p:cNvSpPr txBox="1"/>
          <p:nvPr/>
        </p:nvSpPr>
        <p:spPr>
          <a:xfrm>
            <a:off x="55121" y="192526"/>
            <a:ext cx="1905000" cy="738664"/>
          </a:xfrm>
          <a:prstGeom prst="rect">
            <a:avLst/>
          </a:prstGeom>
          <a:noFill/>
        </p:spPr>
        <p:txBody>
          <a:bodyPr wrap="square">
            <a:spAutoFit/>
          </a:bodyPr>
          <a:lstStyle/>
          <a:p>
            <a:pPr algn="l"/>
            <a:r>
              <a:rPr lang="en-US" sz="1400" b="1" dirty="0">
                <a:solidFill>
                  <a:srgbClr val="FFFF00"/>
                </a:solidFill>
                <a:latin typeface="Bookman Old Style" panose="02050604050505020204" pitchFamily="18" charset="0"/>
              </a:rPr>
              <a:t>Treat others like you would a kitten – be gentle</a:t>
            </a:r>
            <a:endParaRPr lang="en-US" sz="1400" dirty="0"/>
          </a:p>
        </p:txBody>
      </p:sp>
      <p:sp>
        <p:nvSpPr>
          <p:cNvPr id="16" name="TextBox 15">
            <a:extLst>
              <a:ext uri="{FF2B5EF4-FFF2-40B4-BE49-F238E27FC236}">
                <a16:creationId xmlns:a16="http://schemas.microsoft.com/office/drawing/2014/main" id="{F02D4A94-AF23-9FCE-88D8-59EF40AF9189}"/>
              </a:ext>
            </a:extLst>
          </p:cNvPr>
          <p:cNvSpPr txBox="1"/>
          <p:nvPr/>
        </p:nvSpPr>
        <p:spPr>
          <a:xfrm>
            <a:off x="2306664" y="1968285"/>
            <a:ext cx="4551336" cy="646331"/>
          </a:xfrm>
          <a:prstGeom prst="rect">
            <a:avLst/>
          </a:prstGeom>
          <a:noFill/>
        </p:spPr>
        <p:txBody>
          <a:bodyPr wrap="square">
            <a:spAutoFit/>
          </a:bodyPr>
          <a:lstStyle/>
          <a:p>
            <a:pPr algn="l"/>
            <a:r>
              <a:rPr lang="en-US" sz="1200" b="1" dirty="0">
                <a:solidFill>
                  <a:schemeClr val="accent2"/>
                </a:solidFill>
                <a:latin typeface="Bookman Old Style" panose="02050604050505020204" pitchFamily="18" charset="0"/>
              </a:rPr>
              <a:t>Temperance is the practice of self-restraint, moderation, and balance in one's actions, thoughts, and desires.</a:t>
            </a:r>
          </a:p>
        </p:txBody>
      </p:sp>
      <p:sp>
        <p:nvSpPr>
          <p:cNvPr id="20" name="TextBox 19">
            <a:extLst>
              <a:ext uri="{FF2B5EF4-FFF2-40B4-BE49-F238E27FC236}">
                <a16:creationId xmlns:a16="http://schemas.microsoft.com/office/drawing/2014/main" id="{17F4903F-9F05-E2FB-932D-80D641D8C6EE}"/>
              </a:ext>
            </a:extLst>
          </p:cNvPr>
          <p:cNvSpPr txBox="1"/>
          <p:nvPr/>
        </p:nvSpPr>
        <p:spPr>
          <a:xfrm>
            <a:off x="2326914" y="3795144"/>
            <a:ext cx="3907886" cy="830997"/>
          </a:xfrm>
          <a:prstGeom prst="rect">
            <a:avLst/>
          </a:prstGeom>
          <a:noFill/>
        </p:spPr>
        <p:txBody>
          <a:bodyPr wrap="square">
            <a:spAutoFit/>
          </a:bodyPr>
          <a:lstStyle/>
          <a:p>
            <a:pPr algn="l"/>
            <a:r>
              <a:rPr lang="en-US" sz="1200" b="1" dirty="0">
                <a:solidFill>
                  <a:schemeClr val="accent2"/>
                </a:solidFill>
                <a:latin typeface="Bookman Old Style" panose="02050604050505020204" pitchFamily="18" charset="0"/>
              </a:rPr>
              <a:t>1 Peter 5:6 – To be meek is to be humble</a:t>
            </a:r>
          </a:p>
          <a:p>
            <a:pPr algn="l"/>
            <a:r>
              <a:rPr lang="en-US" sz="1200" b="1" dirty="0">
                <a:solidFill>
                  <a:schemeClr val="accent6"/>
                </a:solidFill>
                <a:latin typeface="Bookman Old Style" panose="02050604050505020204" pitchFamily="18" charset="0"/>
              </a:rPr>
              <a:t>Humble yourselves therefore under the mighty hand of God, that he may exalt you in due time:</a:t>
            </a:r>
          </a:p>
        </p:txBody>
      </p:sp>
      <p:sp>
        <p:nvSpPr>
          <p:cNvPr id="26" name="TextBox 25">
            <a:extLst>
              <a:ext uri="{FF2B5EF4-FFF2-40B4-BE49-F238E27FC236}">
                <a16:creationId xmlns:a16="http://schemas.microsoft.com/office/drawing/2014/main" id="{BCCB9A2F-233E-1291-8919-918254413E06}"/>
              </a:ext>
            </a:extLst>
          </p:cNvPr>
          <p:cNvSpPr txBox="1"/>
          <p:nvPr/>
        </p:nvSpPr>
        <p:spPr>
          <a:xfrm>
            <a:off x="6650064" y="3629353"/>
            <a:ext cx="2341536" cy="830997"/>
          </a:xfrm>
          <a:prstGeom prst="rect">
            <a:avLst/>
          </a:prstGeom>
          <a:noFill/>
        </p:spPr>
        <p:txBody>
          <a:bodyPr wrap="square">
            <a:spAutoFit/>
          </a:bodyPr>
          <a:lstStyle/>
          <a:p>
            <a:pPr algn="l"/>
            <a:r>
              <a:rPr lang="en-US" sz="1200" b="1" dirty="0">
                <a:solidFill>
                  <a:schemeClr val="accent2"/>
                </a:solidFill>
                <a:latin typeface="Bookman Old Style" panose="02050604050505020204" pitchFamily="18" charset="0"/>
              </a:rPr>
              <a:t>Matthew 5:5</a:t>
            </a:r>
          </a:p>
          <a:p>
            <a:pPr algn="l"/>
            <a:r>
              <a:rPr lang="en-US" sz="1200" b="1" dirty="0">
                <a:solidFill>
                  <a:schemeClr val="accent6"/>
                </a:solidFill>
                <a:latin typeface="Bookman Old Style" panose="02050604050505020204" pitchFamily="18" charset="0"/>
              </a:rPr>
              <a:t>Blessed are the meek: for they shall inherit the earth.</a:t>
            </a:r>
          </a:p>
        </p:txBody>
      </p:sp>
      <p:sp>
        <p:nvSpPr>
          <p:cNvPr id="32" name="TextBox 31">
            <a:extLst>
              <a:ext uri="{FF2B5EF4-FFF2-40B4-BE49-F238E27FC236}">
                <a16:creationId xmlns:a16="http://schemas.microsoft.com/office/drawing/2014/main" id="{41EC624B-B476-0E91-AF6A-89C5EE28711D}"/>
              </a:ext>
            </a:extLst>
          </p:cNvPr>
          <p:cNvSpPr txBox="1"/>
          <p:nvPr/>
        </p:nvSpPr>
        <p:spPr>
          <a:xfrm>
            <a:off x="48663" y="3010022"/>
            <a:ext cx="2008737" cy="3600986"/>
          </a:xfrm>
          <a:prstGeom prst="rect">
            <a:avLst/>
          </a:prstGeom>
          <a:noFill/>
        </p:spPr>
        <p:txBody>
          <a:bodyPr wrap="square">
            <a:spAutoFit/>
          </a:bodyPr>
          <a:lstStyle/>
          <a:p>
            <a:pPr algn="l"/>
            <a:r>
              <a:rPr lang="en-US" sz="1200" b="1" dirty="0">
                <a:solidFill>
                  <a:schemeClr val="accent2"/>
                </a:solidFill>
                <a:latin typeface="Bookman Old Style" panose="02050604050505020204" pitchFamily="18" charset="0"/>
              </a:rPr>
              <a:t>2 Timothy 2:24-26</a:t>
            </a:r>
          </a:p>
          <a:p>
            <a:pPr algn="l"/>
            <a:r>
              <a:rPr lang="en-US" sz="1200" b="1" dirty="0">
                <a:solidFill>
                  <a:schemeClr val="accent6"/>
                </a:solidFill>
                <a:latin typeface="Bookman Old Style" panose="02050604050505020204" pitchFamily="18" charset="0"/>
              </a:rPr>
              <a:t>24 And the servant of the Lord must not strive; but be gentle unto all men, apt to teach, patient,</a:t>
            </a:r>
          </a:p>
          <a:p>
            <a:pPr algn="l"/>
            <a:r>
              <a:rPr lang="en-US" sz="1200" b="1" dirty="0">
                <a:solidFill>
                  <a:schemeClr val="accent6"/>
                </a:solidFill>
                <a:latin typeface="Bookman Old Style" panose="02050604050505020204" pitchFamily="18" charset="0"/>
              </a:rPr>
              <a:t>25 In meekness instructing those that oppose themselves; if God peradventure will give them repentance to the acknowledging of the truth;</a:t>
            </a:r>
          </a:p>
          <a:p>
            <a:pPr algn="l"/>
            <a:r>
              <a:rPr lang="en-US" sz="1200" b="1" dirty="0">
                <a:solidFill>
                  <a:schemeClr val="accent6"/>
                </a:solidFill>
                <a:latin typeface="Bookman Old Style" panose="02050604050505020204" pitchFamily="18" charset="0"/>
              </a:rPr>
              <a:t>26 And that they may recover themselves out of the snare of the devil, who are taken captive by him at his will.</a:t>
            </a:r>
          </a:p>
        </p:txBody>
      </p:sp>
      <p:sp>
        <p:nvSpPr>
          <p:cNvPr id="34" name="TextBox 33">
            <a:extLst>
              <a:ext uri="{FF2B5EF4-FFF2-40B4-BE49-F238E27FC236}">
                <a16:creationId xmlns:a16="http://schemas.microsoft.com/office/drawing/2014/main" id="{A0AA61D3-854D-2A33-166B-609785898909}"/>
              </a:ext>
            </a:extLst>
          </p:cNvPr>
          <p:cNvSpPr txBox="1"/>
          <p:nvPr/>
        </p:nvSpPr>
        <p:spPr>
          <a:xfrm>
            <a:off x="2316045" y="4626141"/>
            <a:ext cx="2401232" cy="1754326"/>
          </a:xfrm>
          <a:prstGeom prst="rect">
            <a:avLst/>
          </a:prstGeom>
          <a:noFill/>
        </p:spPr>
        <p:txBody>
          <a:bodyPr wrap="square">
            <a:spAutoFit/>
          </a:bodyPr>
          <a:lstStyle/>
          <a:p>
            <a:pPr algn="l"/>
            <a:r>
              <a:rPr lang="en-US" sz="1200" b="1" dirty="0">
                <a:solidFill>
                  <a:schemeClr val="accent2"/>
                </a:solidFill>
                <a:latin typeface="Bookman Old Style" panose="02050604050505020204" pitchFamily="18" charset="0"/>
              </a:rPr>
              <a:t>Matthew 25:23</a:t>
            </a:r>
            <a:br>
              <a:rPr lang="en-US" sz="1200" b="1" dirty="0">
                <a:solidFill>
                  <a:schemeClr val="accent6"/>
                </a:solidFill>
                <a:latin typeface="Bookman Old Style" panose="02050604050505020204" pitchFamily="18" charset="0"/>
              </a:rPr>
            </a:br>
            <a:r>
              <a:rPr lang="en-US" sz="1200" b="1" dirty="0">
                <a:solidFill>
                  <a:schemeClr val="accent6"/>
                </a:solidFill>
                <a:latin typeface="Bookman Old Style" panose="02050604050505020204" pitchFamily="18" charset="0"/>
              </a:rPr>
              <a:t>"His lord said unto him, Well done, good and faithful servant; thou hast been faithful over a few things, I will make thee ruler over many things: enter thou into the joy of thy lord."</a:t>
            </a:r>
          </a:p>
        </p:txBody>
      </p:sp>
      <p:sp>
        <p:nvSpPr>
          <p:cNvPr id="36" name="TextBox 35">
            <a:extLst>
              <a:ext uri="{FF2B5EF4-FFF2-40B4-BE49-F238E27FC236}">
                <a16:creationId xmlns:a16="http://schemas.microsoft.com/office/drawing/2014/main" id="{66047D93-0030-A0C7-FCED-461C177A1BF9}"/>
              </a:ext>
            </a:extLst>
          </p:cNvPr>
          <p:cNvSpPr txBox="1"/>
          <p:nvPr/>
        </p:nvSpPr>
        <p:spPr>
          <a:xfrm>
            <a:off x="7343646" y="1282090"/>
            <a:ext cx="1447800" cy="646331"/>
          </a:xfrm>
          <a:prstGeom prst="rect">
            <a:avLst/>
          </a:prstGeom>
          <a:noFill/>
        </p:spPr>
        <p:txBody>
          <a:bodyPr wrap="square">
            <a:spAutoFit/>
          </a:bodyPr>
          <a:lstStyle/>
          <a:p>
            <a:r>
              <a:rPr lang="en-US" sz="3600" b="1" dirty="0">
                <a:solidFill>
                  <a:schemeClr val="accent5">
                    <a:lumMod val="10000"/>
                  </a:schemeClr>
                </a:solidFill>
                <a:latin typeface="Bookman Old Style" panose="02050604050505020204" pitchFamily="18" charset="0"/>
              </a:rPr>
              <a:t>490</a:t>
            </a:r>
            <a:endParaRPr lang="en-US" dirty="0">
              <a:solidFill>
                <a:schemeClr val="accent5">
                  <a:lumMod val="10000"/>
                </a:schemeClr>
              </a:solidFill>
            </a:endParaRPr>
          </a:p>
        </p:txBody>
      </p:sp>
      <p:sp>
        <p:nvSpPr>
          <p:cNvPr id="40" name="TextBox 39">
            <a:extLst>
              <a:ext uri="{FF2B5EF4-FFF2-40B4-BE49-F238E27FC236}">
                <a16:creationId xmlns:a16="http://schemas.microsoft.com/office/drawing/2014/main" id="{6B0A81A1-EC30-FA05-68B4-B0F070D1CEBB}"/>
              </a:ext>
            </a:extLst>
          </p:cNvPr>
          <p:cNvSpPr txBox="1"/>
          <p:nvPr/>
        </p:nvSpPr>
        <p:spPr>
          <a:xfrm>
            <a:off x="2320523" y="2652838"/>
            <a:ext cx="6521742" cy="1061829"/>
          </a:xfrm>
          <a:prstGeom prst="rect">
            <a:avLst/>
          </a:prstGeom>
          <a:noFill/>
        </p:spPr>
        <p:txBody>
          <a:bodyPr wrap="square">
            <a:spAutoFit/>
          </a:bodyPr>
          <a:lstStyle/>
          <a:p>
            <a:pPr algn="l"/>
            <a:r>
              <a:rPr lang="en-US" sz="1050" b="1" dirty="0">
                <a:solidFill>
                  <a:schemeClr val="accent2"/>
                </a:solidFill>
                <a:latin typeface="Bookman Old Style" panose="02050604050505020204" pitchFamily="18" charset="0"/>
              </a:rPr>
              <a:t>2 Peter 1:5-8 </a:t>
            </a:r>
          </a:p>
          <a:p>
            <a:pPr algn="l"/>
            <a:r>
              <a:rPr lang="en-US" sz="1050" b="1" dirty="0">
                <a:solidFill>
                  <a:schemeClr val="accent6"/>
                </a:solidFill>
                <a:latin typeface="Bookman Old Style" panose="02050604050505020204" pitchFamily="18" charset="0"/>
              </a:rPr>
              <a:t>And beside this, giving all diligence, add to your faith virtue; and to virtue knowledge;</a:t>
            </a:r>
          </a:p>
          <a:p>
            <a:pPr algn="l"/>
            <a:r>
              <a:rPr lang="en-US" sz="1050" b="1" dirty="0">
                <a:solidFill>
                  <a:schemeClr val="accent6"/>
                </a:solidFill>
                <a:latin typeface="Bookman Old Style" panose="02050604050505020204" pitchFamily="18" charset="0"/>
              </a:rPr>
              <a:t>6 And to knowledge temperance; and to temperance patience; and to patience godliness;</a:t>
            </a:r>
          </a:p>
          <a:p>
            <a:pPr algn="l"/>
            <a:r>
              <a:rPr lang="en-US" sz="1050" b="1" dirty="0">
                <a:solidFill>
                  <a:schemeClr val="accent6"/>
                </a:solidFill>
                <a:latin typeface="Bookman Old Style" panose="02050604050505020204" pitchFamily="18" charset="0"/>
              </a:rPr>
              <a:t>7 And to godliness brotherly kindness; and to brotherly kindness charity.</a:t>
            </a:r>
          </a:p>
          <a:p>
            <a:pPr algn="l"/>
            <a:r>
              <a:rPr lang="en-US" sz="1050" b="1" dirty="0">
                <a:solidFill>
                  <a:schemeClr val="accent6"/>
                </a:solidFill>
                <a:latin typeface="Bookman Old Style" panose="02050604050505020204" pitchFamily="18" charset="0"/>
              </a:rPr>
              <a:t>8 For if these things be in you, and abound, they make you that ye shall neither be barren nor unfruitful in the knowledge of our Lord Jesus Christ.</a:t>
            </a:r>
          </a:p>
        </p:txBody>
      </p:sp>
      <p:pic>
        <p:nvPicPr>
          <p:cNvPr id="7" name="Picture 6">
            <a:extLst>
              <a:ext uri="{FF2B5EF4-FFF2-40B4-BE49-F238E27FC236}">
                <a16:creationId xmlns:a16="http://schemas.microsoft.com/office/drawing/2014/main" id="{608658EE-62FE-FC0D-FDED-D9CC721DCC2F}"/>
              </a:ext>
            </a:extLst>
          </p:cNvPr>
          <p:cNvPicPr>
            <a:picLocks noChangeAspect="1"/>
          </p:cNvPicPr>
          <p:nvPr/>
        </p:nvPicPr>
        <p:blipFill>
          <a:blip r:embed="rId3"/>
          <a:stretch>
            <a:fillRect/>
          </a:stretch>
        </p:blipFill>
        <p:spPr>
          <a:xfrm>
            <a:off x="137762" y="923578"/>
            <a:ext cx="2048161" cy="2057687"/>
          </a:xfrm>
          <a:prstGeom prst="rect">
            <a:avLst/>
          </a:prstGeom>
        </p:spPr>
      </p:pic>
      <p:pic>
        <p:nvPicPr>
          <p:cNvPr id="9" name="Picture 8">
            <a:extLst>
              <a:ext uri="{FF2B5EF4-FFF2-40B4-BE49-F238E27FC236}">
                <a16:creationId xmlns:a16="http://schemas.microsoft.com/office/drawing/2014/main" id="{8230B2B2-8614-FA2A-AA29-03FB2DC35CD9}"/>
              </a:ext>
            </a:extLst>
          </p:cNvPr>
          <p:cNvPicPr>
            <a:picLocks noChangeAspect="1"/>
          </p:cNvPicPr>
          <p:nvPr/>
        </p:nvPicPr>
        <p:blipFill>
          <a:blip r:embed="rId4"/>
          <a:stretch>
            <a:fillRect/>
          </a:stretch>
        </p:blipFill>
        <p:spPr>
          <a:xfrm>
            <a:off x="6762439" y="4459058"/>
            <a:ext cx="2229161" cy="2210108"/>
          </a:xfrm>
          <a:prstGeom prst="rect">
            <a:avLst/>
          </a:prstGeom>
        </p:spPr>
      </p:pic>
      <p:pic>
        <p:nvPicPr>
          <p:cNvPr id="13" name="Picture 12">
            <a:extLst>
              <a:ext uri="{FF2B5EF4-FFF2-40B4-BE49-F238E27FC236}">
                <a16:creationId xmlns:a16="http://schemas.microsoft.com/office/drawing/2014/main" id="{083E3DCE-824E-A258-5692-A179BD3ACA5A}"/>
              </a:ext>
            </a:extLst>
          </p:cNvPr>
          <p:cNvPicPr>
            <a:picLocks noChangeAspect="1"/>
          </p:cNvPicPr>
          <p:nvPr/>
        </p:nvPicPr>
        <p:blipFill>
          <a:blip r:embed="rId5"/>
          <a:stretch>
            <a:fillRect/>
          </a:stretch>
        </p:blipFill>
        <p:spPr>
          <a:xfrm>
            <a:off x="4708594" y="4469862"/>
            <a:ext cx="1971950" cy="1971950"/>
          </a:xfrm>
          <a:prstGeom prst="rect">
            <a:avLst/>
          </a:prstGeom>
        </p:spPr>
      </p:pic>
    </p:spTree>
    <p:extLst>
      <p:ext uri="{BB962C8B-B14F-4D97-AF65-F5344CB8AC3E}">
        <p14:creationId xmlns:p14="http://schemas.microsoft.com/office/powerpoint/2010/main" val="989787637"/>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B9B9B6-225F-09E0-E838-BB91EE641611}"/>
              </a:ext>
            </a:extLst>
          </p:cNvPr>
          <p:cNvSpPr txBox="1"/>
          <p:nvPr/>
        </p:nvSpPr>
        <p:spPr>
          <a:xfrm>
            <a:off x="298443" y="76200"/>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Faith Commercial – God’s transformer services </a:t>
            </a:r>
          </a:p>
        </p:txBody>
      </p:sp>
      <p:sp>
        <p:nvSpPr>
          <p:cNvPr id="6" name="TextBox 5">
            <a:extLst>
              <a:ext uri="{FF2B5EF4-FFF2-40B4-BE49-F238E27FC236}">
                <a16:creationId xmlns:a16="http://schemas.microsoft.com/office/drawing/2014/main" id="{F55252BC-4D22-6237-5DA7-6668065FE60F}"/>
              </a:ext>
            </a:extLst>
          </p:cNvPr>
          <p:cNvSpPr txBox="1"/>
          <p:nvPr/>
        </p:nvSpPr>
        <p:spPr>
          <a:xfrm>
            <a:off x="228600" y="586512"/>
            <a:ext cx="2895600" cy="776046"/>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Does your car show you an image of a transformer in the center video console as you start it?</a:t>
            </a:r>
            <a:endParaRPr lang="en-US" sz="14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86DC30F-15AB-1495-9EB3-7C5C1530C195}"/>
              </a:ext>
            </a:extLst>
          </p:cNvPr>
          <p:cNvSpPr txBox="1"/>
          <p:nvPr/>
        </p:nvSpPr>
        <p:spPr>
          <a:xfrm>
            <a:off x="3242896" y="567574"/>
            <a:ext cx="2810608" cy="1006558"/>
          </a:xfrm>
          <a:prstGeom prst="rect">
            <a:avLst/>
          </a:prstGeom>
          <a:noFill/>
        </p:spPr>
        <p:txBody>
          <a:bodyPr wrap="square">
            <a:spAutoFit/>
          </a:bodyPr>
          <a:lstStyle/>
          <a:p>
            <a:pPr algn="l">
              <a:lnSpc>
                <a:spcPct val="107000"/>
              </a:lnSpc>
              <a:spcAft>
                <a:spcPts val="800"/>
              </a:spcAft>
            </a:pPr>
            <a:r>
              <a:rPr lang="en-US" sz="1400" b="1" kern="100" dirty="0">
                <a:solidFill>
                  <a:schemeClr val="accent1">
                    <a:lumMod val="75000"/>
                  </a:schemeClr>
                </a:solidFill>
                <a:latin typeface="Aptos" panose="020B0004020202020204" pitchFamily="34" charset="0"/>
                <a:cs typeface="Times New Roman" panose="02020603050405020304" pitchFamily="18" charset="0"/>
              </a:rPr>
              <a:t>When you drive through the car wash do you come out looking like you have been conformed to this world?</a:t>
            </a:r>
            <a:endParaRPr lang="en-US" sz="1400" kern="100" dirty="0">
              <a:solidFill>
                <a:schemeClr val="accent1">
                  <a:lumMod val="75000"/>
                </a:schemeClr>
              </a:solidFill>
              <a:latin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B49E48E-5F88-16DC-C415-2EFC50D1D139}"/>
              </a:ext>
            </a:extLst>
          </p:cNvPr>
          <p:cNvSpPr txBox="1"/>
          <p:nvPr/>
        </p:nvSpPr>
        <p:spPr>
          <a:xfrm>
            <a:off x="6266012" y="526039"/>
            <a:ext cx="2513531" cy="1006558"/>
          </a:xfrm>
          <a:prstGeom prst="rect">
            <a:avLst/>
          </a:prstGeom>
          <a:noFill/>
        </p:spPr>
        <p:txBody>
          <a:bodyPr wrap="square">
            <a:spAutoFit/>
          </a:bodyPr>
          <a:lstStyle/>
          <a:p>
            <a:pPr algn="l">
              <a:lnSpc>
                <a:spcPct val="107000"/>
              </a:lnSpc>
              <a:spcAft>
                <a:spcPts val="800"/>
              </a:spcAft>
            </a:pPr>
            <a:r>
              <a:rPr lang="en-US" sz="1400" b="1" kern="100" dirty="0">
                <a:solidFill>
                  <a:schemeClr val="accent1">
                    <a:lumMod val="75000"/>
                  </a:schemeClr>
                </a:solidFill>
                <a:latin typeface="Aptos" panose="020B0004020202020204" pitchFamily="34" charset="0"/>
                <a:cs typeface="Times New Roman" panose="02020603050405020304" pitchFamily="18" charset="0"/>
              </a:rPr>
              <a:t>When you ask the question in the morning, who is the fairest of them all – does you mirror answer, “Not You!”</a:t>
            </a:r>
            <a:endParaRPr lang="en-US" sz="1400" kern="100" dirty="0">
              <a:solidFill>
                <a:schemeClr val="accent1">
                  <a:lumMod val="75000"/>
                </a:schemeClr>
              </a:solidFill>
              <a:latin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043DF3C-7FE6-EB2E-C566-CB181CA7C997}"/>
              </a:ext>
            </a:extLst>
          </p:cNvPr>
          <p:cNvSpPr txBox="1"/>
          <p:nvPr/>
        </p:nvSpPr>
        <p:spPr>
          <a:xfrm>
            <a:off x="154985" y="3628494"/>
            <a:ext cx="8754554" cy="1672766"/>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Someone is trying to get your attention !!</a:t>
            </a:r>
          </a:p>
          <a:p>
            <a:pPr marL="0" marR="0" algn="l">
              <a:lnSpc>
                <a:spcPct val="107000"/>
              </a:lnSpc>
              <a:spcAft>
                <a:spcPts val="800"/>
              </a:spcAft>
            </a:pPr>
            <a:r>
              <a:rPr lang="en-US" sz="14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For just 1 mustard seed of Faith </a:t>
            </a:r>
          </a:p>
          <a:p>
            <a:pPr marL="0" marR="0" algn="l">
              <a:lnSpc>
                <a:spcPct val="107000"/>
              </a:lnSpc>
              <a:spcAft>
                <a:spcPts val="800"/>
              </a:spcAft>
            </a:pPr>
            <a:r>
              <a:rPr lang="en-US" sz="1400" b="1"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No longer do you have to be conformed to this world - You too can be transformed by the renewing of your mind – proving what is that Good, and acceptable and perfect will of God. </a:t>
            </a:r>
            <a:r>
              <a:rPr lang="en-US" sz="14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Benefits include:</a:t>
            </a:r>
            <a:r>
              <a:rPr lang="en-US" sz="1400" b="1"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 no longer thinking of yourself more highly than you ought to think, thinking soberly as God has dealt to every man the measure of faith,  and free oil of joy change after 90 days.</a:t>
            </a:r>
            <a:endPar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36" name="Picture 12" descr="Finger Pointing Forward Images – Browse 19,749 Stock Photos, Vectors, and  Video | Adobe Stock">
            <a:extLst>
              <a:ext uri="{FF2B5EF4-FFF2-40B4-BE49-F238E27FC236}">
                <a16:creationId xmlns:a16="http://schemas.microsoft.com/office/drawing/2014/main" id="{6A65EB8D-3BDB-FA2F-0B0B-DE3A23FBD1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01260"/>
            <a:ext cx="1447800" cy="1125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D36F74-B4E1-EBA5-BDFD-EF591AD03A5A}"/>
              </a:ext>
            </a:extLst>
          </p:cNvPr>
          <p:cNvSpPr txBox="1"/>
          <p:nvPr/>
        </p:nvSpPr>
        <p:spPr>
          <a:xfrm>
            <a:off x="1895959" y="5979227"/>
            <a:ext cx="6394939" cy="378565"/>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We now return to your regularly scheduled Bible study</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1CC10D8-C243-C354-8F6E-55E6BE448834}"/>
              </a:ext>
            </a:extLst>
          </p:cNvPr>
          <p:cNvSpPr txBox="1"/>
          <p:nvPr/>
        </p:nvSpPr>
        <p:spPr>
          <a:xfrm>
            <a:off x="1903708" y="5416163"/>
            <a:ext cx="6394939" cy="378565"/>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See what God</a:t>
            </a:r>
            <a:r>
              <a:rPr lang="en-US" sz="1800" b="1" kern="100" dirty="0">
                <a:solidFill>
                  <a:schemeClr val="accent6"/>
                </a:solidFill>
                <a:latin typeface="Aptos" panose="020B0004020202020204" pitchFamily="34" charset="0"/>
                <a:ea typeface="Aptos" panose="020B0004020202020204" pitchFamily="34" charset="0"/>
                <a:cs typeface="Times New Roman" panose="02020603050405020304" pitchFamily="18" charset="0"/>
              </a:rPr>
              <a:t>’s transformer services can do for you!</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9A6D77D-1A6A-171C-6CAF-F2019B1AAE5F}"/>
              </a:ext>
            </a:extLst>
          </p:cNvPr>
          <p:cNvPicPr>
            <a:picLocks noChangeAspect="1"/>
          </p:cNvPicPr>
          <p:nvPr/>
        </p:nvPicPr>
        <p:blipFill>
          <a:blip r:embed="rId3"/>
          <a:stretch>
            <a:fillRect/>
          </a:stretch>
        </p:blipFill>
        <p:spPr>
          <a:xfrm>
            <a:off x="749017" y="1710203"/>
            <a:ext cx="1733792" cy="1733792"/>
          </a:xfrm>
          <a:prstGeom prst="rect">
            <a:avLst/>
          </a:prstGeom>
        </p:spPr>
      </p:pic>
      <p:pic>
        <p:nvPicPr>
          <p:cNvPr id="11" name="Picture 10">
            <a:extLst>
              <a:ext uri="{FF2B5EF4-FFF2-40B4-BE49-F238E27FC236}">
                <a16:creationId xmlns:a16="http://schemas.microsoft.com/office/drawing/2014/main" id="{1C9E30F7-5D25-74CB-0AA5-943BA84EC856}"/>
              </a:ext>
            </a:extLst>
          </p:cNvPr>
          <p:cNvPicPr>
            <a:picLocks noChangeAspect="1"/>
          </p:cNvPicPr>
          <p:nvPr/>
        </p:nvPicPr>
        <p:blipFill>
          <a:blip r:embed="rId4"/>
          <a:stretch>
            <a:fillRect/>
          </a:stretch>
        </p:blipFill>
        <p:spPr>
          <a:xfrm>
            <a:off x="3657472" y="1677699"/>
            <a:ext cx="1829055" cy="1829055"/>
          </a:xfrm>
          <a:prstGeom prst="rect">
            <a:avLst/>
          </a:prstGeom>
        </p:spPr>
      </p:pic>
      <p:pic>
        <p:nvPicPr>
          <p:cNvPr id="17" name="Picture 16">
            <a:extLst>
              <a:ext uri="{FF2B5EF4-FFF2-40B4-BE49-F238E27FC236}">
                <a16:creationId xmlns:a16="http://schemas.microsoft.com/office/drawing/2014/main" id="{E051C0F7-7352-9248-8CD2-7CDDEE37C61E}"/>
              </a:ext>
            </a:extLst>
          </p:cNvPr>
          <p:cNvPicPr>
            <a:picLocks noChangeAspect="1"/>
          </p:cNvPicPr>
          <p:nvPr/>
        </p:nvPicPr>
        <p:blipFill>
          <a:blip r:embed="rId5"/>
          <a:stretch>
            <a:fillRect/>
          </a:stretch>
        </p:blipFill>
        <p:spPr>
          <a:xfrm>
            <a:off x="6477000" y="1717096"/>
            <a:ext cx="1821647" cy="1821647"/>
          </a:xfrm>
          <a:prstGeom prst="rect">
            <a:avLst/>
          </a:prstGeom>
        </p:spPr>
      </p:pic>
    </p:spTree>
    <p:extLst>
      <p:ext uri="{BB962C8B-B14F-4D97-AF65-F5344CB8AC3E}">
        <p14:creationId xmlns:p14="http://schemas.microsoft.com/office/powerpoint/2010/main" val="1510978630"/>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2172</TotalTime>
  <Words>535</Words>
  <Application>Microsoft Office PowerPoint</Application>
  <PresentationFormat>On-screen Show (4:3)</PresentationFormat>
  <Paragraphs>31</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Times New Roman</vt:lpstr>
      <vt:lpstr>Cooper Black</vt:lpstr>
      <vt:lpstr>Bookman Old Style</vt:lpstr>
      <vt:lpstr>Calibri</vt:lpstr>
      <vt:lpstr>Trebuchet MS</vt:lpstr>
      <vt:lpstr>Tahoma</vt:lpstr>
      <vt:lpstr>Aptos</vt:lpstr>
      <vt:lpstr>Blue-Gradient.dep</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975</cp:revision>
  <cp:lastPrinted>2025-02-15T19:34:06Z</cp:lastPrinted>
  <dcterms:created xsi:type="dcterms:W3CDTF">2013-07-15T18:37:31Z</dcterms:created>
  <dcterms:modified xsi:type="dcterms:W3CDTF">2025-02-16T13:58:10Z</dcterms:modified>
</cp:coreProperties>
</file>